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681A2-FC10-417A-B39B-43AB07A16906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6A188-8783-488A-9128-7CDBF21B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Upper Room (7) – The Helper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14:15-18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told the disciples what constituted true love for Him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15).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was their part they had to keep.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then gave them a promise that was contingent upon them keeping their part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16-18).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 would pray for God to give them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“another Helper,”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Helper, the Holy Spirit” (v. 26).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 and work of the Holy Spirit is extremely important, but it is extremely misunderstood and abused by the world.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the Helper, and what would He be sent to do?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3A32D-C21D-4C1E-ABD2-E188EB32F9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446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Promise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Whom?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is speaking to His chosen 12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11 minus Judas Iscariot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in the upper room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“When the hour had come, He sat down, and the twelve apostles with Him” (Luke 22:14).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believers will be recipients indirectly of the HS through the word.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becomes evident in the description of His work, and the record of His work in the NT.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promise was a special privilege of the apostles.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Fulfillment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1:4-8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commanded them to not depart from Jerusalem, because that is where they would receive the promise of the HS – the Helper.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2:1-4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apostles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12 again with the addition of Matthias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received the Holy Spirit.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What about Peter’s words here?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Salvation, or possibly spiritual gifts through the laying on of the apostles’ hands.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the same reception of the HS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Acts 10:44-48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(Gentiles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Cornelius’ household)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AS WE HAVE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before they were baptized)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one else had received the HS in this way, which is why Peter reacted thusly.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reception of the HS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Ephesians 3:3-7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Mystery made known and enjoyed through revelation of Spirit through apostles and prophets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6:19-20 –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through faith, or obedience to the Spirit’s revelation.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You were washed and sanctified – when you were purchased, being redeemed by the blood of Christ.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3A32D-C21D-4C1E-ABD2-E188EB32F9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4366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Work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Present Through the Spirit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Jesus’ work while on earth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14:8-11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revealing the Father.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Jesus’ work the whole time, even though they didn’t fully comprehend it.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He is going away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(13:33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14:16-18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is leaving, but will pray the Father to send the Helper.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The apostles will not be orphaned by the leaving of Jesus, because Jesus will remain with them through the HS.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“that He may abide with you forever” – “and lo, I am with you always, even to the end of the age” (Matthew 28:20).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dwelling, or presence of Jesus among the disciples is inextricably connected with the revealed truth about Him, and His Father. Hence, the Spirit’s work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Revealing Truth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Spirit of truth”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14:17; 15:26; 16:13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His work is directly related to truth, or more specifically, the revelation of truth.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14:17-18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presence of Jesus through the Spirit, known by disciples, but not the world.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2:11-16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Knows God’s will because of the Spirit’s revelation. (NOTE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“mind of Christ”)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 man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carnal minded man, set on things of the natural order, not spiritual.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Thus, Spirit not with the world, but with those who are SPIRITUALLY DISCERNING, thus comply with God’s will in the Spirit’s revelation.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14:19-24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will leave, and the world won’t see Him, but the disciples will, and they will live.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20) –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Fuller understanding of relationship between God and Jesus, and the disciples – through HS revelation.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Spirit’s revelation of Jesus’ commandments – obeyed and Jesus manifested.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22-24)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Fellowship with Jesus, and presence of Jesus (manifestation) through obedience to commands through HS revelation.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14:25-27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Spirit sent to teach all things, and bring to remembrance when Jesus leaves.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In this way Jesus leaves peace.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the peace between God and man as we are reconciled to Him through Jesus through the word –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peace of mind that brings that we are right with God – THAT HE IS DWELLING WITH US.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 and Apostles work in tandem to testify of Christ: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recognition of persecution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15:25-27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HS testifies of Jesus (truths of Him that show they hated Him without a cause), Apostles will as well because they were with Him. (NOT A SEPARATE WORK, but two facets of the same work)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16:5-7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to your advantage – you need Him to fulfill your work (as seen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15:26-27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both go hand in hand).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work in revealing truth (convicting men)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8-11):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sinned by not believing in Jesus.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Righteousness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wrongly accused, but He is righteous – went to the Father.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Also, Jesus’ life revealed as the true standard of righteousness – that which we are to imitate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Judgement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work of Satan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wrongly accusing Jesus and putting Him to death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thwarted in Jesus death, and resurrection – Jesus now rules.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things seen in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when HS is given. Convict the world of: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2:22-23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Attested by God, but you did not believe.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Righteousness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2:24-32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Raised by God. He went to the Father.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Judgement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2:33-36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Enemies subjected to Him, and He is given rule.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things are meant to convict men, to provoke them to action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vv. 37-41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THAT IS THE WORK OF THE HOLY SPIRIT).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revelation of truth is one with Jesus, and the Father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16:12-15):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Does not speak on His own.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does not arbitrarily decide what the doctrine will be, but takes from Jesus.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as Jesus said before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words that I speak to you I do not speak on My own authority” (14:10).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14-15)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Glorification of Jesus and the Father in unified purpose and work.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does not speak different from the Father – and vice versa.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 does not speak different from Jesus, thus from the Father.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ALL SPEAKING DIFFERENT THINGS THERE CAN BE NO GLORIFICATION.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Those who suggest the HS is dwelling within them, and controlling their lives misunderstand these truths.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what the Spirit is telling you to do personally is different than the word then Jesus isn’t glorified, nor the Father.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Also, the HS is a person, and cannot dwell in us personally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any more than Jesus was dwelling in the disciples in that way in the upper room.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Holy Spirit is God, one part of the trinity, who has a work that is specific to revealing the truth. His work cannot contradict that which is revealed in any way.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3A32D-C21D-4C1E-ABD2-E188EB32F9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299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promised the apostles the Helper – the Holy Spirit.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important for them, thus for us as well.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understand the nature, promise, and work of the Helper – the Holy Spirit.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53A32D-C21D-4C1E-ABD2-E188EB32F9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90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9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4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72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0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12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81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86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81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10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15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1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62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94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43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00A-FDC0-4345-9A14-2B8A72986C3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0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2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8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5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1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2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6183-1BF0-4EE2-B8AB-B8CBB23FBC0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4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B6183-1BF0-4EE2-B8AB-B8CBB23FBC02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5305-F75E-410A-ABCB-771BAC026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4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5500A-FDC0-4345-9A14-2B8A72986C39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B8624-D439-4223-A59B-097269786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8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0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99" r="8" b="24539"/>
          <a:stretch/>
        </p:blipFill>
        <p:spPr>
          <a:xfrm>
            <a:off x="3061716" y="-480"/>
            <a:ext cx="6082284" cy="6858479"/>
          </a:xfrm>
          <a:prstGeom prst="rect">
            <a:avLst/>
          </a:prstGeom>
        </p:spPr>
      </p:pic>
      <p:sp>
        <p:nvSpPr>
          <p:cNvPr id="10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8" y="-479"/>
            <a:ext cx="7101525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9" y="-479"/>
            <a:ext cx="6058539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2483" y="2389310"/>
            <a:ext cx="3694074" cy="3320973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>
                <a:latin typeface="Algerian" panose="04020705040A02060702" pitchFamily="82" charset="0"/>
              </a:rPr>
              <a:t>In the Upper  Room</a:t>
            </a:r>
            <a:br>
              <a:rPr lang="en-US" sz="4700" dirty="0"/>
            </a:br>
            <a:r>
              <a:rPr lang="en-US" sz="3600" b="1" i="1" dirty="0"/>
              <a:t>The Helper</a:t>
            </a:r>
            <a:endParaRPr lang="en-US" sz="47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2483" y="1230114"/>
            <a:ext cx="3125532" cy="1155525"/>
          </a:xfrm>
        </p:spPr>
        <p:txBody>
          <a:bodyPr anchor="b">
            <a:normAutofit/>
          </a:bodyPr>
          <a:lstStyle/>
          <a:p>
            <a:pPr algn="l"/>
            <a:r>
              <a:rPr lang="en-US" sz="3200" i="1" dirty="0"/>
              <a:t>John 14:15-18</a:t>
            </a:r>
          </a:p>
        </p:txBody>
      </p:sp>
    </p:spTree>
    <p:extLst>
      <p:ext uri="{BB962C8B-B14F-4D97-AF65-F5344CB8AC3E}">
        <p14:creationId xmlns:p14="http://schemas.microsoft.com/office/powerpoint/2010/main" val="1328798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521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prstClr val="white"/>
                </a:solidFill>
                <a:latin typeface="Algerian" panose="04020705040A02060702" pitchFamily="82" charset="0"/>
              </a:rPr>
              <a:t>The Promise</a:t>
            </a:r>
            <a:endParaRPr lang="en-US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To Whom?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John 14:15-18; Luke 22:14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Fulfillment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Acts 1:4-8; 2:1-4; (Our connection with the HS – Ephesians 3:3-7; 1 Corinthians 6:19-20) –</a:t>
            </a:r>
          </a:p>
        </p:txBody>
      </p:sp>
    </p:spTree>
    <p:extLst>
      <p:ext uri="{BB962C8B-B14F-4D97-AF65-F5344CB8AC3E}">
        <p14:creationId xmlns:p14="http://schemas.microsoft.com/office/powerpoint/2010/main" val="232226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521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prstClr val="white"/>
                </a:solidFill>
                <a:latin typeface="Algerian" panose="04020705040A02060702" pitchFamily="82" charset="0"/>
              </a:rPr>
              <a:t>His Work</a:t>
            </a:r>
            <a:endParaRPr lang="en-US" sz="2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Jesus Present Through The Spirit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John 14:8-11, 16-18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Revealing Truth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John 14:17-27; cf. 1 Corinthians 2:11-16; John 15:25-27; 16:5-15; (Acts 2 – Sin, vv. 22-23; Righteousness, vv. 24-32; Judgement, vv. 33-36; Provoked action, vv. 37-41) –</a:t>
            </a:r>
          </a:p>
        </p:txBody>
      </p:sp>
    </p:spTree>
    <p:extLst>
      <p:ext uri="{BB962C8B-B14F-4D97-AF65-F5344CB8AC3E}">
        <p14:creationId xmlns:p14="http://schemas.microsoft.com/office/powerpoint/2010/main" val="215093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99" r="8" b="24539"/>
          <a:stretch/>
        </p:blipFill>
        <p:spPr>
          <a:xfrm>
            <a:off x="3061716" y="-480"/>
            <a:ext cx="6082284" cy="6858479"/>
          </a:xfrm>
          <a:prstGeom prst="rect">
            <a:avLst/>
          </a:prstGeom>
        </p:spPr>
      </p:pic>
      <p:sp>
        <p:nvSpPr>
          <p:cNvPr id="10" name="Freeform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8" y="-479"/>
            <a:ext cx="7101525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9" y="-479"/>
            <a:ext cx="6058539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2483" y="2389310"/>
            <a:ext cx="3694074" cy="3320973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>
                <a:latin typeface="Algerian" panose="04020705040A02060702" pitchFamily="82" charset="0"/>
              </a:rPr>
              <a:t>In the Upper  Room</a:t>
            </a:r>
            <a:br>
              <a:rPr lang="en-US" sz="4700" dirty="0"/>
            </a:br>
            <a:r>
              <a:rPr lang="en-US" sz="3600" b="1" i="1" dirty="0"/>
              <a:t>The Helper</a:t>
            </a:r>
            <a:endParaRPr lang="en-US" sz="47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2483" y="1230114"/>
            <a:ext cx="3125532" cy="1155525"/>
          </a:xfrm>
        </p:spPr>
        <p:txBody>
          <a:bodyPr anchor="b">
            <a:normAutofit/>
          </a:bodyPr>
          <a:lstStyle/>
          <a:p>
            <a:pPr algn="l"/>
            <a:r>
              <a:rPr lang="en-US" sz="3200" i="1" dirty="0"/>
              <a:t>John 14:15-18</a:t>
            </a:r>
          </a:p>
        </p:txBody>
      </p:sp>
    </p:spTree>
    <p:extLst>
      <p:ext uri="{BB962C8B-B14F-4D97-AF65-F5344CB8AC3E}">
        <p14:creationId xmlns:p14="http://schemas.microsoft.com/office/powerpoint/2010/main" val="524990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</TotalTime>
  <Words>1489</Words>
  <Application>Microsoft Office PowerPoint</Application>
  <PresentationFormat>On-screen Show (4:3)</PresentationFormat>
  <Paragraphs>94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PowerPoint Presentation</vt:lpstr>
      <vt:lpstr>In the Upper  Room The Helper</vt:lpstr>
      <vt:lpstr>The Promise</vt:lpstr>
      <vt:lpstr>His Work</vt:lpstr>
      <vt:lpstr>In the Upper  Room The Helper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19</cp:revision>
  <dcterms:created xsi:type="dcterms:W3CDTF">2017-08-18T21:40:24Z</dcterms:created>
  <dcterms:modified xsi:type="dcterms:W3CDTF">2017-09-17T21:57:30Z</dcterms:modified>
</cp:coreProperties>
</file>