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7" r:id="rId3"/>
    <p:sldId id="256" r:id="rId4"/>
    <p:sldId id="258"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790B5-47A4-4823-95ED-F2DCACF90C37}" type="datetimeFigureOut">
              <a:rPr lang="en-US" smtClean="0"/>
              <a:t>10/14/2017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E3514-B834-431E-A2C3-42C091A4DECB}" type="slidenum">
              <a:rPr lang="en-US" smtClean="0"/>
              <a:t>‹#›</a:t>
            </a:fld>
            <a:endParaRPr lang="en-US"/>
          </a:p>
        </p:txBody>
      </p:sp>
    </p:spTree>
    <p:extLst>
      <p:ext uri="{BB962C8B-B14F-4D97-AF65-F5344CB8AC3E}">
        <p14:creationId xmlns:p14="http://schemas.microsoft.com/office/powerpoint/2010/main" val="80726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Shield About 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Psalm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times, a Christian can feel overwhelmed physically, emotionally, and spiritually.</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can seem as if we are surrounded by enemies, and we are desperate for deliverance.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can take solace in the fact that God is THE great protector and provider – One in whom we can invest our full trust.</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only by trusting Him that we can endure anything, most especially the advances of our Adversary, the Devil.</a:t>
            </a:r>
          </a:p>
          <a:p>
            <a:endParaRPr lang="en-US" dirty="0"/>
          </a:p>
        </p:txBody>
      </p:sp>
      <p:sp>
        <p:nvSpPr>
          <p:cNvPr id="4" name="Slide Number Placeholder 3"/>
          <p:cNvSpPr>
            <a:spLocks noGrp="1"/>
          </p:cNvSpPr>
          <p:nvPr>
            <p:ph type="sldNum" sz="quarter" idx="10"/>
          </p:nvPr>
        </p:nvSpPr>
        <p:spPr/>
        <p:txBody>
          <a:bodyPr/>
          <a:lstStyle/>
          <a:p>
            <a:fld id="{D59E3514-B834-431E-A2C3-42C091A4DECB}" type="slidenum">
              <a:rPr lang="en-US" smtClean="0"/>
              <a:t>1</a:t>
            </a:fld>
            <a:endParaRPr lang="en-US"/>
          </a:p>
        </p:txBody>
      </p:sp>
    </p:spTree>
    <p:extLst>
      <p:ext uri="{BB962C8B-B14F-4D97-AF65-F5344CB8AC3E}">
        <p14:creationId xmlns:p14="http://schemas.microsoft.com/office/powerpoint/2010/main" val="381361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 Shield About 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Psalm 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times, a Christian can feel overwhelmed physically, emotionally, and spiritually.</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can seem as if we are surrounded by enemies, and we are desperate for deliverance.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can take solace in the fact that God is THE great protector and provider – One in whom we can invest our full trust.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only by trusting Him that we can endure anything, most especially the advances of our Adversary, the Devil.</a:t>
            </a: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Absalom Usurps the Throne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Samuel 15-18)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Absalom Commits Treason </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Absalom murdered his brother Amnon after he raped his sister Tamar, and fled to </a:t>
            </a:r>
            <a:r>
              <a:rPr lang="en-US" dirty="0" err="1">
                <a:latin typeface="Calibri" panose="020F0502020204030204" pitchFamily="34" charset="0"/>
                <a:ea typeface="Calibri" panose="020F0502020204030204" pitchFamily="34" charset="0"/>
                <a:cs typeface="Times New Roman" panose="02020603050405020304" pitchFamily="18" charset="0"/>
              </a:rPr>
              <a:t>Geshur</a:t>
            </a:r>
            <a:r>
              <a:rPr lang="en-US" dirty="0">
                <a:latin typeface="Calibri" panose="020F0502020204030204" pitchFamily="34" charset="0"/>
                <a:ea typeface="Calibri" panose="020F0502020204030204" pitchFamily="34" charset="0"/>
                <a:cs typeface="Times New Roman" panose="02020603050405020304" pitchFamily="18" charset="0"/>
              </a:rPr>
              <a:t> in fear of his father, king David.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After 3 years of Absalom’s absence in Jerusalem, David is convinced to bring him back, but still does not want to see his face.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After 2 years back in Jerusalem without seeing his father, Absalom sought reconciliation.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David agreed to see him, and to all appearances, Absalom and his father were reconciled. Though, Absalom had ulterior, and malevolent motives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was Absalom’s plan to rebel against David, and usurp his throne: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 Absalom stole the hearts of the men of Israel” (2 Samuel 15:6b).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Samuel 15:10-12</a:t>
            </a:r>
            <a:r>
              <a:rPr lang="en-US" dirty="0">
                <a:latin typeface="Calibri" panose="020F0502020204030204" pitchFamily="34" charset="0"/>
                <a:ea typeface="Calibri" panose="020F0502020204030204" pitchFamily="34" charset="0"/>
                <a:cs typeface="Times New Roman" panose="02020603050405020304" pitchFamily="18" charset="0"/>
              </a:rPr>
              <a:t> – Absalom’s supporters grew to the extent that David had to flee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David Flees from Absalom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Samuel 15:13-14</a:t>
            </a:r>
            <a:r>
              <a:rPr lang="en-US" dirty="0">
                <a:latin typeface="Calibri" panose="020F0502020204030204" pitchFamily="34" charset="0"/>
                <a:ea typeface="Calibri" panose="020F0502020204030204" pitchFamily="34" charset="0"/>
                <a:cs typeface="Times New Roman" panose="02020603050405020304" pitchFamily="18" charset="0"/>
              </a:rPr>
              <a:t> – David was in danger because of Absalom’s advances, and fled from Jerusalem.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Samuel 15:30</a:t>
            </a:r>
            <a:r>
              <a:rPr lang="en-US" dirty="0">
                <a:latin typeface="Calibri" panose="020F0502020204030204" pitchFamily="34" charset="0"/>
                <a:ea typeface="Calibri" panose="020F0502020204030204" pitchFamily="34" charset="0"/>
                <a:cs typeface="Times New Roman" panose="02020603050405020304" pitchFamily="18" charset="0"/>
              </a:rPr>
              <a:t> – David and those loyal to him ascended the Mount of Olives – it was a time of great sorrow, and danger.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At one moment David had the kingdom, and at the next he was fleeing for his life in fear of his traitorous 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Absalom is Defeated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Ultimately, Absalom’s revolt was ended because it was not God’s will, and David found favor in His sight.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Absalom was killed against the wishes of David.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Samuel 18:33</a:t>
            </a:r>
            <a:r>
              <a:rPr lang="en-US" dirty="0">
                <a:latin typeface="Calibri" panose="020F0502020204030204" pitchFamily="34" charset="0"/>
                <a:ea typeface="Calibri" panose="020F0502020204030204" pitchFamily="34" charset="0"/>
                <a:cs typeface="Times New Roman" panose="02020603050405020304" pitchFamily="18" charset="0"/>
              </a:rPr>
              <a:t> – David heard the news of his son’s death, and wept bitterly.</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From start to finish this period in David’s life was bitter, and trying to say the least.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a:t>
            </a:r>
            <a:r>
              <a:rPr lang="en-US" dirty="0">
                <a:latin typeface="Calibri" panose="020F0502020204030204" pitchFamily="34" charset="0"/>
                <a:ea typeface="Calibri" panose="020F0502020204030204" pitchFamily="34" charset="0"/>
                <a:cs typeface="Times New Roman" panose="02020603050405020304" pitchFamily="18" charset="0"/>
              </a:rPr>
              <a:t> – A Psalm of David when he fled from Absalom his son.</a:t>
            </a:r>
            <a:endParaRPr lang="en-US" dirty="0"/>
          </a:p>
        </p:txBody>
      </p:sp>
      <p:sp>
        <p:nvSpPr>
          <p:cNvPr id="4" name="Slide Number Placeholder 3"/>
          <p:cNvSpPr>
            <a:spLocks noGrp="1"/>
          </p:cNvSpPr>
          <p:nvPr>
            <p:ph type="sldNum" sz="quarter" idx="10"/>
          </p:nvPr>
        </p:nvSpPr>
        <p:spPr/>
        <p:txBody>
          <a:bodyPr/>
          <a:lstStyle/>
          <a:p>
            <a:fld id="{D59E3514-B834-431E-A2C3-42C091A4DECB}" type="slidenum">
              <a:rPr lang="en-US" smtClean="0"/>
              <a:t>2</a:t>
            </a:fld>
            <a:endParaRPr lang="en-US"/>
          </a:p>
        </p:txBody>
      </p:sp>
    </p:spTree>
    <p:extLst>
      <p:ext uri="{BB962C8B-B14F-4D97-AF65-F5344CB8AC3E}">
        <p14:creationId xmlns:p14="http://schemas.microsoft.com/office/powerpoint/2010/main" val="364719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9E3514-B834-431E-A2C3-42C091A4DECB}" type="slidenum">
              <a:rPr lang="en-US" smtClean="0"/>
              <a:t>3</a:t>
            </a:fld>
            <a:endParaRPr lang="en-US"/>
          </a:p>
        </p:txBody>
      </p:sp>
    </p:spTree>
    <p:extLst>
      <p:ext uri="{BB962C8B-B14F-4D97-AF65-F5344CB8AC3E}">
        <p14:creationId xmlns:p14="http://schemas.microsoft.com/office/powerpoint/2010/main" val="218456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a:t>
            </a:r>
            <a:r>
              <a:rPr lang="en-US" dirty="0">
                <a:latin typeface="Calibri" panose="020F0502020204030204" pitchFamily="34" charset="0"/>
                <a:ea typeface="Calibri" panose="020F0502020204030204" pitchFamily="34" charset="0"/>
                <a:cs typeface="Times New Roman" panose="02020603050405020304" pitchFamily="18" charset="0"/>
              </a:rPr>
              <a:t> – A Psalm of David when he fled from Absalom his son.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Surrounded by Adversaries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cry of David’s was not simply a feeling he had, but it was a fact.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Much of Israel had turned against David, and were loyal to Absalom.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Others were not happy with David to begin with, and were pleased to see his plight with Absalom. </a:t>
            </a:r>
            <a:r>
              <a:rPr lang="en-US" b="1" dirty="0">
                <a:latin typeface="Calibri" panose="020F0502020204030204" pitchFamily="34" charset="0"/>
                <a:ea typeface="Calibri" panose="020F0502020204030204" pitchFamily="34" charset="0"/>
                <a:cs typeface="Times New Roman" panose="02020603050405020304" pitchFamily="18" charset="0"/>
              </a:rPr>
              <a:t>Of such was a man named </a:t>
            </a:r>
            <a:r>
              <a:rPr lang="en-US" b="1" dirty="0" err="1">
                <a:latin typeface="Calibri" panose="020F0502020204030204" pitchFamily="34" charset="0"/>
                <a:ea typeface="Calibri" panose="020F0502020204030204" pitchFamily="34" charset="0"/>
                <a:cs typeface="Times New Roman" panose="02020603050405020304" pitchFamily="18" charset="0"/>
              </a:rPr>
              <a:t>Shimei</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Samuel 16:5-8</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Shimei</a:t>
            </a:r>
            <a:r>
              <a:rPr lang="en-US" dirty="0">
                <a:latin typeface="Calibri" panose="020F0502020204030204" pitchFamily="34" charset="0"/>
                <a:ea typeface="Calibri" panose="020F0502020204030204" pitchFamily="34" charset="0"/>
                <a:cs typeface="Times New Roman" panose="02020603050405020304" pitchFamily="18" charset="0"/>
              </a:rPr>
              <a:t> not only cursed David, and threw stones at him, but blamed him for Saul’s and his sons’ deaths.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claimed that God caused this to fall on him as punishment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“Many are they who say of me, ‘There is no help for him in God’” (Psalm 3:2).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 only was David’s son, and kingdom against him, but he had a voice telling him that God was not with him, and would not help!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All those who oppose the truth of God will oppose us who are sanctified by it. No doubt, from skeptics to apostates, the claim will be that God is with them, and not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Shielded by the Lord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Despite the great trouble of the time, David remembered God, and the protection provided by Him in the past.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Shield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You, O Lord, are a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shield about me</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(NASB).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Lord encompasses those who trust in Him with protection.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Every word of God is pure; He is a shield to those who put their trust in Him” (Proverbs 30:5).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“My glory”</a:t>
            </a:r>
            <a:r>
              <a:rPr lang="en-US" dirty="0">
                <a:latin typeface="Calibri" panose="020F0502020204030204" pitchFamily="34" charset="0"/>
                <a:ea typeface="Calibri" panose="020F0502020204030204" pitchFamily="34" charset="0"/>
                <a:cs typeface="Times New Roman" panose="02020603050405020304" pitchFamily="18" charset="0"/>
              </a:rPr>
              <a:t> – As his kingdom was taken from him, it would seem David would have no honor, nothing to glory in.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God was his glory – any glory or honor for David was tied up in God – if he had God, he was okay.</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‘he who glories, let him glory in the Lord.’ For not he who commends himself is approved, but whom the Lord commends” (2 Corinthians 10:17-18).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4-6)</a:t>
            </a:r>
            <a:r>
              <a:rPr lang="en-US" dirty="0">
                <a:latin typeface="Calibri" panose="020F0502020204030204" pitchFamily="34" charset="0"/>
                <a:ea typeface="Calibri" panose="020F0502020204030204" pitchFamily="34" charset="0"/>
                <a:cs typeface="Times New Roman" panose="02020603050405020304" pitchFamily="18" charset="0"/>
              </a:rPr>
              <a:t> – No matter the opposition, if God is with us we will be sustained.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sleep – literally and figuratively</a:t>
            </a:r>
            <a:r>
              <a:rPr lang="en-US" dirty="0">
                <a:latin typeface="Calibri" panose="020F0502020204030204" pitchFamily="34" charset="0"/>
                <a:ea typeface="Calibri" panose="020F0502020204030204" pitchFamily="34" charset="0"/>
                <a:cs typeface="Times New Roman" panose="02020603050405020304" pitchFamily="18" charset="0"/>
              </a:rPr>
              <a:t> – sustained by rising from physical slumber rather than being slain, or upon death, rising to be with the Lord in triumph.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If we have God, we have no need to fear.</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Despite the immense opposition we may face in the world, our God will not fail us. He will protect us, and sustain us if we glory in Him, and trust in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Salvation Belongs to the Lord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7)</a:t>
            </a:r>
            <a:r>
              <a:rPr lang="en-US" dirty="0">
                <a:latin typeface="Calibri" panose="020F0502020204030204" pitchFamily="34" charset="0"/>
                <a:ea typeface="Calibri" panose="020F0502020204030204" pitchFamily="34" charset="0"/>
                <a:cs typeface="Times New Roman" panose="02020603050405020304" pitchFamily="18" charset="0"/>
              </a:rPr>
              <a:t> – God can save us from anything, because He has the power over any.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enemy of God’s will triumph. So, if we are on His side, we will be saved from such.</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ruler of this world is coming, and he has nothing in Me” (John 14:30).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 is he who overcomes the world, but he who believes that Jesus is the Son of God?” (1 John 5:5).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a:t>
            </a:r>
            <a:r>
              <a:rPr lang="en-US" dirty="0">
                <a:latin typeface="Calibri" panose="020F0502020204030204" pitchFamily="34" charset="0"/>
                <a:ea typeface="Calibri" panose="020F0502020204030204" pitchFamily="34" charset="0"/>
                <a:cs typeface="Times New Roman" panose="02020603050405020304" pitchFamily="18" charset="0"/>
              </a:rPr>
              <a:t> – Salvation belongs to God (</a:t>
            </a:r>
            <a:r>
              <a:rPr lang="en-US" b="1" i="1" dirty="0">
                <a:latin typeface="Calibri" panose="020F0502020204030204" pitchFamily="34" charset="0"/>
                <a:ea typeface="Calibri" panose="020F0502020204030204" pitchFamily="34" charset="0"/>
                <a:cs typeface="Times New Roman" panose="02020603050405020304" pitchFamily="18" charset="0"/>
              </a:rPr>
              <a:t>Author of salvation</a:t>
            </a:r>
            <a:r>
              <a:rPr lang="en-US" dirty="0">
                <a:latin typeface="Calibri" panose="020F0502020204030204" pitchFamily="34" charset="0"/>
                <a:ea typeface="Calibri" panose="020F0502020204030204" pitchFamily="34" charset="0"/>
                <a:cs typeface="Times New Roman" panose="02020603050405020304" pitchFamily="18" charset="0"/>
              </a:rPr>
              <a:t>); thus, He is the only one who can offer it. Those who are His will surely receive it.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No amount of opposition, or affliction that it might bring, can keep us from obtaining salvation if we trust in God. He can be overcome by none; thus, none can overcome 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 Shield About Me</a:t>
            </a:r>
          </a:p>
          <a:p>
            <a:endParaRPr lang="en-US" dirty="0"/>
          </a:p>
        </p:txBody>
      </p:sp>
      <p:sp>
        <p:nvSpPr>
          <p:cNvPr id="4" name="Slide Number Placeholder 3"/>
          <p:cNvSpPr>
            <a:spLocks noGrp="1"/>
          </p:cNvSpPr>
          <p:nvPr>
            <p:ph type="sldNum" sz="quarter" idx="10"/>
          </p:nvPr>
        </p:nvSpPr>
        <p:spPr/>
        <p:txBody>
          <a:bodyPr/>
          <a:lstStyle/>
          <a:p>
            <a:fld id="{D59E3514-B834-431E-A2C3-42C091A4DECB}" type="slidenum">
              <a:rPr lang="en-US" smtClean="0"/>
              <a:t>4</a:t>
            </a:fld>
            <a:endParaRPr lang="en-US"/>
          </a:p>
        </p:txBody>
      </p:sp>
    </p:spTree>
    <p:extLst>
      <p:ext uri="{BB962C8B-B14F-4D97-AF65-F5344CB8AC3E}">
        <p14:creationId xmlns:p14="http://schemas.microsoft.com/office/powerpoint/2010/main" val="272536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 Shield About Me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Standing for Truth</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Knowing truth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many false doctrines in the world, but one truth. God protects us from these heresies – the truth will stand.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4:1-3</a:t>
            </a:r>
            <a:r>
              <a:rPr lang="en-US" dirty="0">
                <a:latin typeface="Calibri" panose="020F0502020204030204" pitchFamily="34" charset="0"/>
                <a:ea typeface="Calibri" panose="020F0502020204030204" pitchFamily="34" charset="0"/>
                <a:cs typeface="Times New Roman" panose="02020603050405020304" pitchFamily="18" charset="0"/>
              </a:rPr>
              <a:t> – There are many false teachers, and false doctrines. We are given a standard to compare them to.</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We must know the standard. (This is part of God’s provision for us, and we cannot have victory otherwise.)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Contending for truth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God desires our defense for truth, and will not forsake us while we do so, nor disappoint us in the end.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4:4-6</a:t>
            </a:r>
            <a:r>
              <a:rPr lang="en-US" dirty="0">
                <a:latin typeface="Calibri" panose="020F0502020204030204" pitchFamily="34" charset="0"/>
                <a:ea typeface="Calibri" panose="020F0502020204030204" pitchFamily="34" charset="0"/>
                <a:cs typeface="Times New Roman" panose="02020603050405020304" pitchFamily="18" charset="0"/>
              </a:rPr>
              <a:t> – We can have courage in contending for the faith because we know victory is certain. (</a:t>
            </a:r>
            <a:r>
              <a:rPr lang="en-US" b="1" dirty="0">
                <a:latin typeface="Calibri" panose="020F0502020204030204" pitchFamily="34" charset="0"/>
                <a:ea typeface="Calibri" panose="020F0502020204030204" pitchFamily="34" charset="0"/>
                <a:cs typeface="Times New Roman" panose="02020603050405020304" pitchFamily="18" charset="0"/>
              </a:rPr>
              <a:t>If it were a numbers game, we would surely fail. But it is about quality, not quantity, and we have the truth, and God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a:t>
            </a:r>
            <a:r>
              <a:rPr lang="en-US" dirty="0">
                <a:latin typeface="Calibri" panose="020F0502020204030204" pitchFamily="34" charset="0"/>
                <a:ea typeface="Calibri" panose="020F0502020204030204" pitchFamily="34" charset="0"/>
                <a:cs typeface="Times New Roman" panose="02020603050405020304" pitchFamily="18" charset="0"/>
              </a:rPr>
              <a:t> (the apostles – apostolic doctrine) – To follow the apostles’ doctrine is to follow the truth. To follow anything else is to follow error.</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Temptation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greatest enemy of all is the Devil. He never ceases his advances upon us, and we are helpless to defeat him without God. But God is here for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5:8</a:t>
            </a:r>
            <a:r>
              <a:rPr lang="en-US" dirty="0">
                <a:latin typeface="Calibri" panose="020F0502020204030204" pitchFamily="34" charset="0"/>
                <a:ea typeface="Calibri" panose="020F0502020204030204" pitchFamily="34" charset="0"/>
                <a:cs typeface="Times New Roman" panose="02020603050405020304" pitchFamily="18" charset="0"/>
              </a:rPr>
              <a:t> – Devil like a lion.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6:10-13</a:t>
            </a:r>
            <a:r>
              <a:rPr lang="en-US" dirty="0">
                <a:latin typeface="Calibri" panose="020F0502020204030204" pitchFamily="34" charset="0"/>
                <a:ea typeface="Calibri" panose="020F0502020204030204" pitchFamily="34" charset="0"/>
                <a:cs typeface="Times New Roman" panose="02020603050405020304" pitchFamily="18" charset="0"/>
              </a:rPr>
              <a:t> – God protects us from the Adversary, providing armor for protection.</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10:13</a:t>
            </a:r>
            <a:r>
              <a:rPr lang="en-US" dirty="0">
                <a:latin typeface="Calibri" panose="020F0502020204030204" pitchFamily="34" charset="0"/>
                <a:ea typeface="Calibri" panose="020F0502020204030204" pitchFamily="34" charset="0"/>
                <a:cs typeface="Times New Roman" panose="02020603050405020304" pitchFamily="18" charset="0"/>
              </a:rPr>
              <a:t> – God always makes a way for escape from THE enemy.</a:t>
            </a:r>
          </a:p>
          <a:p>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submit to God. Resist the devil and he will flee from you. Draw near to God and He will draw near to you” (James 4:7-8a)</a:t>
            </a:r>
            <a:endParaRPr lang="en-US" dirty="0"/>
          </a:p>
        </p:txBody>
      </p:sp>
      <p:sp>
        <p:nvSpPr>
          <p:cNvPr id="4" name="Slide Number Placeholder 3"/>
          <p:cNvSpPr>
            <a:spLocks noGrp="1"/>
          </p:cNvSpPr>
          <p:nvPr>
            <p:ph type="sldNum" sz="quarter" idx="10"/>
          </p:nvPr>
        </p:nvSpPr>
        <p:spPr/>
        <p:txBody>
          <a:bodyPr/>
          <a:lstStyle/>
          <a:p>
            <a:fld id="{D59E3514-B834-431E-A2C3-42C091A4DECB}" type="slidenum">
              <a:rPr lang="en-US" smtClean="0"/>
              <a:t>5</a:t>
            </a:fld>
            <a:endParaRPr lang="en-US"/>
          </a:p>
        </p:txBody>
      </p:sp>
    </p:spTree>
    <p:extLst>
      <p:ext uri="{BB962C8B-B14F-4D97-AF65-F5344CB8AC3E}">
        <p14:creationId xmlns:p14="http://schemas.microsoft.com/office/powerpoint/2010/main" val="289317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There is no enemy too great in strength or number that can defeat us if God is for us.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 doubt, there will be times when we feel overwhelmed, but we, like David, must trust in the Lord!</a:t>
            </a:r>
          </a:p>
          <a:p>
            <a:pPr marL="342900" marR="0" lvl="0" indent="-342900">
              <a:lnSpc>
                <a:spcPct val="107000"/>
              </a:lnSpc>
              <a:spcBef>
                <a:spcPts val="0"/>
              </a:spcBef>
              <a:spcAft>
                <a:spcPts val="80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you, O Lord, are a shield for me, my glory and the One who lifts up my head” (Psalm 3:3).</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59E3514-B834-431E-A2C3-42C091A4DECB}" type="slidenum">
              <a:rPr lang="en-US" smtClean="0"/>
              <a:t>6</a:t>
            </a:fld>
            <a:endParaRPr lang="en-US"/>
          </a:p>
        </p:txBody>
      </p:sp>
    </p:spTree>
    <p:extLst>
      <p:ext uri="{BB962C8B-B14F-4D97-AF65-F5344CB8AC3E}">
        <p14:creationId xmlns:p14="http://schemas.microsoft.com/office/powerpoint/2010/main" val="188355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91932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188112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407290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71EC2-3F76-4243-B8FB-5B6F8794D6AF}"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32178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B71EC2-3F76-4243-B8FB-5B6F8794D6AF}"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8448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71EC2-3F76-4243-B8FB-5B6F8794D6AF}"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182637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71EC2-3F76-4243-B8FB-5B6F8794D6AF}"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236588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71EC2-3F76-4243-B8FB-5B6F8794D6AF}"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75415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71EC2-3F76-4243-B8FB-5B6F8794D6AF}"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273383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B71EC2-3F76-4243-B8FB-5B6F8794D6AF}"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400714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B71EC2-3F76-4243-B8FB-5B6F8794D6AF}"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2C94-47EA-4F3D-BBCA-510B314018EE}" type="slidenum">
              <a:rPr lang="en-US" smtClean="0"/>
              <a:t>‹#›</a:t>
            </a:fld>
            <a:endParaRPr lang="en-US"/>
          </a:p>
        </p:txBody>
      </p:sp>
    </p:spTree>
    <p:extLst>
      <p:ext uri="{BB962C8B-B14F-4D97-AF65-F5344CB8AC3E}">
        <p14:creationId xmlns:p14="http://schemas.microsoft.com/office/powerpoint/2010/main" val="410720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71EC2-3F76-4243-B8FB-5B6F8794D6AF}" type="datetimeFigureOut">
              <a:rPr lang="en-US" smtClean="0"/>
              <a:t>10/14/2017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62C94-47EA-4F3D-BBCA-510B314018EE}" type="slidenum">
              <a:rPr lang="en-US" smtClean="0"/>
              <a:t>‹#›</a:t>
            </a:fld>
            <a:endParaRPr lang="en-US"/>
          </a:p>
        </p:txBody>
      </p:sp>
    </p:spTree>
    <p:extLst>
      <p:ext uri="{BB962C8B-B14F-4D97-AF65-F5344CB8AC3E}">
        <p14:creationId xmlns:p14="http://schemas.microsoft.com/office/powerpoint/2010/main" val="416202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3603-E49B-41F4-A5F0-E88D2A0483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EF6BC8-DD01-499C-BBD7-7BB784568A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5130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631-34A2-4828-8A56-175F6B2AA141}"/>
              </a:ext>
            </a:extLst>
          </p:cNvPr>
          <p:cNvSpPr>
            <a:spLocks noGrp="1"/>
          </p:cNvSpPr>
          <p:nvPr>
            <p:ph type="title"/>
          </p:nvPr>
        </p:nvSpPr>
        <p:spPr>
          <a:xfrm>
            <a:off x="628650" y="696429"/>
            <a:ext cx="7886700" cy="1325563"/>
          </a:xfrm>
        </p:spPr>
        <p:txBody>
          <a:bodyPr>
            <a:normAutofit fontScale="90000"/>
          </a:bodyPr>
          <a:lstStyle/>
          <a:p>
            <a:r>
              <a:rPr lang="en-US" sz="6000" b="1" dirty="0">
                <a:latin typeface="Blackadder ITC" panose="04020505051007020D02" pitchFamily="82" charset="0"/>
              </a:rPr>
              <a:t>Absalom Usurps                                    the Throne </a:t>
            </a:r>
            <a:r>
              <a:rPr lang="en-US" sz="3600" i="1" dirty="0">
                <a:latin typeface="+mn-lt"/>
              </a:rPr>
              <a:t>(</a:t>
            </a:r>
            <a:r>
              <a:rPr lang="en-US" sz="3100" i="1" dirty="0">
                <a:latin typeface="+mn-lt"/>
              </a:rPr>
              <a:t>2 Samuel 15-18)</a:t>
            </a:r>
            <a:endParaRPr lang="en-US" sz="6000" i="1" dirty="0">
              <a:latin typeface="+mn-lt"/>
            </a:endParaRPr>
          </a:p>
        </p:txBody>
      </p:sp>
      <p:sp>
        <p:nvSpPr>
          <p:cNvPr id="3" name="Content Placeholder 2">
            <a:extLst>
              <a:ext uri="{FF2B5EF4-FFF2-40B4-BE49-F238E27FC236}">
                <a16:creationId xmlns:a16="http://schemas.microsoft.com/office/drawing/2014/main" id="{DC1F5D2B-F43E-437D-BB43-45570B3CD1A7}"/>
              </a:ext>
            </a:extLst>
          </p:cNvPr>
          <p:cNvSpPr>
            <a:spLocks noGrp="1"/>
          </p:cNvSpPr>
          <p:nvPr>
            <p:ph idx="1"/>
          </p:nvPr>
        </p:nvSpPr>
        <p:spPr>
          <a:xfrm>
            <a:off x="628650" y="1825625"/>
            <a:ext cx="6143211" cy="4351338"/>
          </a:xfrm>
        </p:spPr>
        <p:txBody>
          <a:bodyPr/>
          <a:lstStyle/>
          <a:p>
            <a:pPr marL="0" indent="0" algn="ctr">
              <a:buNone/>
            </a:pPr>
            <a:endParaRPr lang="en-US" sz="4400" b="1" dirty="0"/>
          </a:p>
          <a:p>
            <a:pPr marL="0" indent="0" algn="ctr">
              <a:buNone/>
            </a:pPr>
            <a:r>
              <a:rPr lang="en-US" sz="3600" b="1" dirty="0"/>
              <a:t>Absalom Commits Treason</a:t>
            </a:r>
          </a:p>
          <a:p>
            <a:pPr marL="0" indent="0" algn="ctr">
              <a:buNone/>
            </a:pPr>
            <a:r>
              <a:rPr lang="en-US" sz="3200" i="1" dirty="0"/>
              <a:t>– 15:6b, 10-12 –</a:t>
            </a:r>
          </a:p>
          <a:p>
            <a:pPr marL="0" indent="0" algn="ctr">
              <a:buNone/>
            </a:pPr>
            <a:r>
              <a:rPr lang="en-US" sz="3600" b="1" dirty="0"/>
              <a:t>David Flees from Absalom</a:t>
            </a:r>
          </a:p>
          <a:p>
            <a:pPr marL="0" indent="0" algn="ctr">
              <a:buNone/>
            </a:pPr>
            <a:r>
              <a:rPr lang="en-US" sz="3200" i="1" dirty="0"/>
              <a:t>– 15:13-14, 30 –</a:t>
            </a:r>
          </a:p>
          <a:p>
            <a:pPr marL="0" indent="0" algn="ctr">
              <a:buNone/>
            </a:pPr>
            <a:r>
              <a:rPr lang="en-US" sz="3600" b="1" dirty="0"/>
              <a:t>Absalom is Defeated</a:t>
            </a:r>
          </a:p>
          <a:p>
            <a:pPr marL="0" indent="0" algn="ctr">
              <a:buNone/>
            </a:pPr>
            <a:r>
              <a:rPr lang="en-US" sz="3200" i="1" dirty="0"/>
              <a:t>– 18:33 –</a:t>
            </a:r>
          </a:p>
        </p:txBody>
      </p:sp>
    </p:spTree>
    <p:extLst>
      <p:ext uri="{BB962C8B-B14F-4D97-AF65-F5344CB8AC3E}">
        <p14:creationId xmlns:p14="http://schemas.microsoft.com/office/powerpoint/2010/main" val="2333682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5E4D-C3F7-4D35-B3AF-2E2516C5A1FD}"/>
              </a:ext>
            </a:extLst>
          </p:cNvPr>
          <p:cNvSpPr>
            <a:spLocks noGrp="1"/>
          </p:cNvSpPr>
          <p:nvPr>
            <p:ph type="ctrTitle"/>
          </p:nvPr>
        </p:nvSpPr>
        <p:spPr>
          <a:xfrm>
            <a:off x="-453888" y="2195099"/>
            <a:ext cx="7772400" cy="2387600"/>
          </a:xfrm>
        </p:spPr>
        <p:txBody>
          <a:bodyPr>
            <a:normAutofit/>
          </a:bodyPr>
          <a:lstStyle/>
          <a:p>
            <a:r>
              <a:rPr lang="en-US" sz="8000" b="1" dirty="0">
                <a:latin typeface="Blackadder ITC" panose="04020505051007020D02" pitchFamily="82" charset="0"/>
              </a:rPr>
              <a:t>A Shield                    About Me</a:t>
            </a:r>
          </a:p>
        </p:txBody>
      </p:sp>
      <p:sp>
        <p:nvSpPr>
          <p:cNvPr id="3" name="Subtitle 2">
            <a:extLst>
              <a:ext uri="{FF2B5EF4-FFF2-40B4-BE49-F238E27FC236}">
                <a16:creationId xmlns:a16="http://schemas.microsoft.com/office/drawing/2014/main" id="{E43B273F-3780-4EDB-9F5A-B101E8C22421}"/>
              </a:ext>
            </a:extLst>
          </p:cNvPr>
          <p:cNvSpPr>
            <a:spLocks noGrp="1"/>
          </p:cNvSpPr>
          <p:nvPr>
            <p:ph type="subTitle" idx="1"/>
          </p:nvPr>
        </p:nvSpPr>
        <p:spPr>
          <a:xfrm>
            <a:off x="3312" y="4582699"/>
            <a:ext cx="6858000" cy="1655762"/>
          </a:xfrm>
        </p:spPr>
        <p:txBody>
          <a:bodyPr>
            <a:normAutofit/>
          </a:bodyPr>
          <a:lstStyle/>
          <a:p>
            <a:r>
              <a:rPr lang="en-US" sz="4000" b="1" i="1" dirty="0"/>
              <a:t>Psalm 3</a:t>
            </a:r>
          </a:p>
        </p:txBody>
      </p:sp>
    </p:spTree>
    <p:extLst>
      <p:ext uri="{BB962C8B-B14F-4D97-AF65-F5344CB8AC3E}">
        <p14:creationId xmlns:p14="http://schemas.microsoft.com/office/powerpoint/2010/main" val="6377275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631-34A2-4828-8A56-175F6B2AA141}"/>
              </a:ext>
            </a:extLst>
          </p:cNvPr>
          <p:cNvSpPr>
            <a:spLocks noGrp="1"/>
          </p:cNvSpPr>
          <p:nvPr>
            <p:ph type="title"/>
          </p:nvPr>
        </p:nvSpPr>
        <p:spPr>
          <a:xfrm>
            <a:off x="628650" y="696429"/>
            <a:ext cx="7886700" cy="1325563"/>
          </a:xfrm>
        </p:spPr>
        <p:txBody>
          <a:bodyPr>
            <a:normAutofit fontScale="90000"/>
          </a:bodyPr>
          <a:lstStyle/>
          <a:p>
            <a:r>
              <a:rPr lang="en-US" sz="6000" b="1" i="1" dirty="0">
                <a:latin typeface="Blackadder ITC" panose="04020505051007020D02" pitchFamily="82" charset="0"/>
              </a:rPr>
              <a:t>Psalm 3                                                                 </a:t>
            </a:r>
            <a:r>
              <a:rPr lang="en-US" sz="3100" i="1" dirty="0">
                <a:latin typeface="+mn-lt"/>
              </a:rPr>
              <a:t>A Psalm of David when he                                            fled from Absalom his son.</a:t>
            </a:r>
            <a:endParaRPr lang="en-US" sz="6000" i="1" dirty="0">
              <a:latin typeface="+mn-lt"/>
            </a:endParaRPr>
          </a:p>
        </p:txBody>
      </p:sp>
      <p:sp>
        <p:nvSpPr>
          <p:cNvPr id="3" name="Content Placeholder 2">
            <a:extLst>
              <a:ext uri="{FF2B5EF4-FFF2-40B4-BE49-F238E27FC236}">
                <a16:creationId xmlns:a16="http://schemas.microsoft.com/office/drawing/2014/main" id="{DC1F5D2B-F43E-437D-BB43-45570B3CD1A7}"/>
              </a:ext>
            </a:extLst>
          </p:cNvPr>
          <p:cNvSpPr>
            <a:spLocks noGrp="1"/>
          </p:cNvSpPr>
          <p:nvPr>
            <p:ph idx="1"/>
          </p:nvPr>
        </p:nvSpPr>
        <p:spPr>
          <a:xfrm>
            <a:off x="628650" y="1825625"/>
            <a:ext cx="6143211" cy="4351338"/>
          </a:xfrm>
        </p:spPr>
        <p:txBody>
          <a:bodyPr/>
          <a:lstStyle/>
          <a:p>
            <a:pPr marL="0" indent="0" algn="ctr">
              <a:buNone/>
            </a:pPr>
            <a:endParaRPr lang="en-US" sz="4400" b="1" dirty="0"/>
          </a:p>
          <a:p>
            <a:pPr marL="0" indent="0" algn="ctr">
              <a:buNone/>
            </a:pPr>
            <a:r>
              <a:rPr lang="en-US" sz="3600" b="1" dirty="0"/>
              <a:t>Surrounded by Adversaries</a:t>
            </a:r>
          </a:p>
          <a:p>
            <a:pPr marL="0" indent="0" algn="ctr">
              <a:buNone/>
            </a:pPr>
            <a:r>
              <a:rPr lang="en-US" sz="3200" i="1" dirty="0"/>
              <a:t>– (vv. 1-2); 2 Samuel 16:5-8 –</a:t>
            </a:r>
          </a:p>
          <a:p>
            <a:pPr marL="0" indent="0" algn="ctr">
              <a:buNone/>
            </a:pPr>
            <a:r>
              <a:rPr lang="en-US" sz="3600" b="1" dirty="0"/>
              <a:t>Shielded by the Lord</a:t>
            </a:r>
          </a:p>
          <a:p>
            <a:pPr marL="0" indent="0" algn="ctr">
              <a:buNone/>
            </a:pPr>
            <a:r>
              <a:rPr lang="en-US" sz="3200" i="1" dirty="0"/>
              <a:t>– (vv. 3-6); Proverbs 30:5 –</a:t>
            </a:r>
          </a:p>
          <a:p>
            <a:pPr marL="0" indent="0" algn="ctr">
              <a:buNone/>
            </a:pPr>
            <a:r>
              <a:rPr lang="en-US" sz="3600" b="1" dirty="0"/>
              <a:t>Salvation Belongs to the Lord</a:t>
            </a:r>
          </a:p>
          <a:p>
            <a:pPr marL="0" indent="0" algn="ctr">
              <a:buNone/>
            </a:pPr>
            <a:r>
              <a:rPr lang="en-US" sz="3200" i="1" dirty="0"/>
              <a:t>– (vv. 7-8) –</a:t>
            </a:r>
          </a:p>
        </p:txBody>
      </p:sp>
    </p:spTree>
    <p:extLst>
      <p:ext uri="{BB962C8B-B14F-4D97-AF65-F5344CB8AC3E}">
        <p14:creationId xmlns:p14="http://schemas.microsoft.com/office/powerpoint/2010/main" val="9053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631-34A2-4828-8A56-175F6B2AA141}"/>
              </a:ext>
            </a:extLst>
          </p:cNvPr>
          <p:cNvSpPr>
            <a:spLocks noGrp="1"/>
          </p:cNvSpPr>
          <p:nvPr>
            <p:ph type="title"/>
          </p:nvPr>
        </p:nvSpPr>
        <p:spPr>
          <a:xfrm>
            <a:off x="628650" y="696429"/>
            <a:ext cx="7886700" cy="1325563"/>
          </a:xfrm>
        </p:spPr>
        <p:txBody>
          <a:bodyPr>
            <a:normAutofit fontScale="90000"/>
          </a:bodyPr>
          <a:lstStyle/>
          <a:p>
            <a:r>
              <a:rPr lang="en-US" sz="6000" b="1" i="1" dirty="0">
                <a:latin typeface="Blackadder ITC" panose="04020505051007020D02" pitchFamily="82" charset="0"/>
              </a:rPr>
              <a:t>A Shield                                             About Me</a:t>
            </a:r>
            <a:endParaRPr lang="en-US" sz="6000" i="1" dirty="0">
              <a:latin typeface="+mn-lt"/>
            </a:endParaRPr>
          </a:p>
        </p:txBody>
      </p:sp>
      <p:sp>
        <p:nvSpPr>
          <p:cNvPr id="3" name="Content Placeholder 2">
            <a:extLst>
              <a:ext uri="{FF2B5EF4-FFF2-40B4-BE49-F238E27FC236}">
                <a16:creationId xmlns:a16="http://schemas.microsoft.com/office/drawing/2014/main" id="{DC1F5D2B-F43E-437D-BB43-45570B3CD1A7}"/>
              </a:ext>
            </a:extLst>
          </p:cNvPr>
          <p:cNvSpPr>
            <a:spLocks noGrp="1"/>
          </p:cNvSpPr>
          <p:nvPr>
            <p:ph idx="1"/>
          </p:nvPr>
        </p:nvSpPr>
        <p:spPr>
          <a:xfrm>
            <a:off x="628650" y="1825625"/>
            <a:ext cx="6143211" cy="4351338"/>
          </a:xfrm>
        </p:spPr>
        <p:txBody>
          <a:bodyPr/>
          <a:lstStyle/>
          <a:p>
            <a:pPr marL="0" indent="0" algn="ctr">
              <a:buNone/>
            </a:pPr>
            <a:endParaRPr lang="en-US" sz="4400" b="1" dirty="0"/>
          </a:p>
          <a:p>
            <a:pPr marL="0" indent="0" algn="ctr">
              <a:buNone/>
            </a:pPr>
            <a:r>
              <a:rPr lang="en-US" sz="3600" b="1" dirty="0"/>
              <a:t>Standing for Truth</a:t>
            </a:r>
          </a:p>
          <a:p>
            <a:pPr marL="0" indent="0" algn="ctr">
              <a:buNone/>
            </a:pPr>
            <a:r>
              <a:rPr lang="en-US" sz="3200" i="1" dirty="0"/>
              <a:t>– 1 John 4:1-6 –</a:t>
            </a:r>
          </a:p>
          <a:p>
            <a:pPr marL="0" indent="0" algn="ctr">
              <a:buNone/>
            </a:pPr>
            <a:r>
              <a:rPr lang="en-US" sz="3600" b="1" dirty="0"/>
              <a:t>Temptation</a:t>
            </a:r>
          </a:p>
          <a:p>
            <a:pPr marL="0" indent="0" algn="ctr">
              <a:buNone/>
            </a:pPr>
            <a:r>
              <a:rPr lang="en-US" sz="3200" i="1" dirty="0"/>
              <a:t>– 1 Peter 5:8; Ephesians 6:10-13;              1 Corinthians 10:13; James 4:7-8 –</a:t>
            </a:r>
          </a:p>
        </p:txBody>
      </p:sp>
    </p:spTree>
    <p:extLst>
      <p:ext uri="{BB962C8B-B14F-4D97-AF65-F5344CB8AC3E}">
        <p14:creationId xmlns:p14="http://schemas.microsoft.com/office/powerpoint/2010/main" val="2506348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5E4D-C3F7-4D35-B3AF-2E2516C5A1FD}"/>
              </a:ext>
            </a:extLst>
          </p:cNvPr>
          <p:cNvSpPr>
            <a:spLocks noGrp="1"/>
          </p:cNvSpPr>
          <p:nvPr>
            <p:ph type="ctrTitle"/>
          </p:nvPr>
        </p:nvSpPr>
        <p:spPr>
          <a:xfrm>
            <a:off x="-453888" y="2195099"/>
            <a:ext cx="7772400" cy="2387600"/>
          </a:xfrm>
        </p:spPr>
        <p:txBody>
          <a:bodyPr>
            <a:normAutofit/>
          </a:bodyPr>
          <a:lstStyle/>
          <a:p>
            <a:r>
              <a:rPr lang="en-US" sz="8000" b="1" dirty="0">
                <a:latin typeface="Blackadder ITC" panose="04020505051007020D02" pitchFamily="82" charset="0"/>
              </a:rPr>
              <a:t>A Shield                    About Me</a:t>
            </a:r>
          </a:p>
        </p:txBody>
      </p:sp>
      <p:sp>
        <p:nvSpPr>
          <p:cNvPr id="3" name="Subtitle 2">
            <a:extLst>
              <a:ext uri="{FF2B5EF4-FFF2-40B4-BE49-F238E27FC236}">
                <a16:creationId xmlns:a16="http://schemas.microsoft.com/office/drawing/2014/main" id="{E43B273F-3780-4EDB-9F5A-B101E8C22421}"/>
              </a:ext>
            </a:extLst>
          </p:cNvPr>
          <p:cNvSpPr>
            <a:spLocks noGrp="1"/>
          </p:cNvSpPr>
          <p:nvPr>
            <p:ph type="subTitle" idx="1"/>
          </p:nvPr>
        </p:nvSpPr>
        <p:spPr>
          <a:xfrm>
            <a:off x="3312" y="4582699"/>
            <a:ext cx="6858000" cy="1655762"/>
          </a:xfrm>
        </p:spPr>
        <p:txBody>
          <a:bodyPr>
            <a:normAutofit/>
          </a:bodyPr>
          <a:lstStyle/>
          <a:p>
            <a:r>
              <a:rPr lang="en-US" sz="4000" b="1" i="1" dirty="0"/>
              <a:t>Psalm 3</a:t>
            </a:r>
          </a:p>
        </p:txBody>
      </p:sp>
    </p:spTree>
    <p:extLst>
      <p:ext uri="{BB962C8B-B14F-4D97-AF65-F5344CB8AC3E}">
        <p14:creationId xmlns:p14="http://schemas.microsoft.com/office/powerpoint/2010/main" val="15436670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1683</Words>
  <Application>Microsoft Office PowerPoint</Application>
  <PresentationFormat>On-screen Show (4:3)</PresentationFormat>
  <Paragraphs>112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Blackadder ITC</vt:lpstr>
      <vt:lpstr>Calibri</vt:lpstr>
      <vt:lpstr>Calibri Light</vt:lpstr>
      <vt:lpstr>Times New Roman</vt:lpstr>
      <vt:lpstr>Wingdings</vt:lpstr>
      <vt:lpstr>Office Theme</vt:lpstr>
      <vt:lpstr>PowerPoint Presentation</vt:lpstr>
      <vt:lpstr>Absalom Usurps                                    the Throne (2 Samuel 15-18)</vt:lpstr>
      <vt:lpstr>A Shield                    About Me</vt:lpstr>
      <vt:lpstr>Psalm 3                                                                 A Psalm of David when he                                            fled from Absalom his son.</vt:lpstr>
      <vt:lpstr>A Shield                                             About Me</vt:lpstr>
      <vt:lpstr>A Shield                    About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Absalom Usurps                                    the Throne</dc:title>
  <dc:creator>Stan Cox</dc:creator>
  <cp:lastModifiedBy>Stan Cox</cp:lastModifiedBy>
  <cp:revision>4</cp:revision>
  <dcterms:created xsi:type="dcterms:W3CDTF">2017-10-14T19:41:40Z</dcterms:created>
  <dcterms:modified xsi:type="dcterms:W3CDTF">2017-10-14T20:08:03Z</dcterms:modified>
</cp:coreProperties>
</file>