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6"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24" y="72"/>
      </p:cViewPr>
      <p:guideLst/>
    </p:cSldViewPr>
  </p:slideViewPr>
  <p:notesTextViewPr>
    <p:cViewPr>
      <p:scale>
        <a:sx n="1" d="1"/>
        <a:sy n="1" d="1"/>
      </p:scale>
      <p:origin x="0" y="0"/>
    </p:cViewPr>
  </p:notesTextViewPr>
  <p:notesViewPr>
    <p:cSldViewPr snapToGrid="0">
      <p:cViewPr varScale="1">
        <p:scale>
          <a:sx n="55" d="100"/>
          <a:sy n="55" d="100"/>
        </p:scale>
        <p:origin x="202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BFBECE-7295-4CB6-AD8E-0D35B5CA8122}" type="datetimeFigureOut">
              <a:rPr lang="en-US" smtClean="0"/>
              <a:t>10/29/2017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5BB28F-5F82-4F17-9E70-5F312BAD7ECA}" type="slidenum">
              <a:rPr lang="en-US" smtClean="0"/>
              <a:t>‹#›</a:t>
            </a:fld>
            <a:endParaRPr lang="en-US"/>
          </a:p>
        </p:txBody>
      </p:sp>
    </p:spTree>
    <p:extLst>
      <p:ext uri="{BB962C8B-B14F-4D97-AF65-F5344CB8AC3E}">
        <p14:creationId xmlns:p14="http://schemas.microsoft.com/office/powerpoint/2010/main" val="2859292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BB28F-5F82-4F17-9E70-5F312BAD7ECA}" type="slidenum">
              <a:rPr lang="en-US" smtClean="0"/>
              <a:t>1</a:t>
            </a:fld>
            <a:endParaRPr lang="en-US"/>
          </a:p>
        </p:txBody>
      </p:sp>
    </p:spTree>
    <p:extLst>
      <p:ext uri="{BB962C8B-B14F-4D97-AF65-F5344CB8AC3E}">
        <p14:creationId xmlns:p14="http://schemas.microsoft.com/office/powerpoint/2010/main" val="2959080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Adorn the Doctrine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Titus 2:10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Like Paul left Timothy in Ephesus to uphold the truth, so Paul left Titus on the island of Crete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(Titus 1:5</a:t>
            </a:r>
            <a:r>
              <a:rPr lang="en-US" dirty="0">
                <a:latin typeface="Calibri" panose="020F0502020204030204" pitchFamily="34" charset="0"/>
                <a:ea typeface="Calibri" panose="020F0502020204030204" pitchFamily="34" charset="0"/>
                <a:cs typeface="Times New Roman" panose="02020603050405020304" pitchFamily="18" charset="0"/>
              </a:rPr>
              <a:t> – To set in order things lacking):</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Specified is the appointment of elders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rPr>
              <a:t>However, the setting in order lacking things reached beyond that.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Cretan people</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12)</a:t>
            </a:r>
            <a:r>
              <a:rPr lang="en-US" dirty="0">
                <a:latin typeface="Calibri" panose="020F0502020204030204" pitchFamily="34" charset="0"/>
                <a:ea typeface="Calibri" panose="020F0502020204030204" pitchFamily="34" charset="0"/>
                <a:cs typeface="Times New Roman" panose="02020603050405020304" pitchFamily="18" charset="0"/>
              </a:rPr>
              <a:t> – a general rule of the character possessed by Cretans – acknowledged by their own.</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Christians – aren’t supposed to act like Cretans, but like Christ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13-16).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Elders</a:t>
            </a:r>
            <a:r>
              <a:rPr lang="en-US" dirty="0">
                <a:latin typeface="Calibri" panose="020F0502020204030204" pitchFamily="34" charset="0"/>
                <a:ea typeface="Calibri" panose="020F0502020204030204" pitchFamily="34" charset="0"/>
                <a:cs typeface="Times New Roman" panose="02020603050405020304" pitchFamily="18" charset="0"/>
              </a:rPr>
              <a:t> – would help strengthen the churches that existed on Crete.</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Titus – would appoint elders, but also preach the truth!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Titus 2:1-10</a:t>
            </a:r>
            <a:r>
              <a:rPr lang="en-US" dirty="0">
                <a:latin typeface="Calibri" panose="020F0502020204030204" pitchFamily="34" charset="0"/>
                <a:ea typeface="Calibri" panose="020F0502020204030204" pitchFamily="34" charset="0"/>
                <a:cs typeface="Times New Roman" panose="02020603050405020304" pitchFamily="18" charset="0"/>
              </a:rPr>
              <a:t> – Titus would speak about sound doctrine, and that which constitutes such.</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This is to the end that the Christians on Crete would act becomingly, i.e. in a way that is suitable for the title they possess.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NOTE: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Titus 2:10</a:t>
            </a:r>
            <a:r>
              <a:rPr lang="en-US" dirty="0">
                <a:latin typeface="Calibri" panose="020F0502020204030204" pitchFamily="34" charset="0"/>
                <a:ea typeface="Calibri" panose="020F0502020204030204" pitchFamily="34" charset="0"/>
                <a:cs typeface="Times New Roman" panose="02020603050405020304" pitchFamily="18" charset="0"/>
              </a:rPr>
              <a:t> – They were to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“adorn the doctrine of God our Savior in all things.”</a:t>
            </a:r>
            <a:r>
              <a:rPr lang="en-US" b="1" i="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(Servants before masters specifically)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b="1" i="1" dirty="0">
                <a:latin typeface="Calibri" panose="020F0502020204030204" pitchFamily="34" charset="0"/>
                <a:ea typeface="Calibri" panose="020F0502020204030204" pitchFamily="34" charset="0"/>
                <a:cs typeface="Times New Roman" panose="02020603050405020304" pitchFamily="18" charset="0"/>
              </a:rPr>
              <a:t>Adorn</a:t>
            </a:r>
            <a:r>
              <a:rPr lang="en-US" dirty="0">
                <a:latin typeface="Calibri" panose="020F0502020204030204" pitchFamily="34" charset="0"/>
                <a:ea typeface="Calibri" panose="020F0502020204030204" pitchFamily="34" charset="0"/>
                <a:cs typeface="Times New Roman" panose="02020603050405020304" pitchFamily="18" charset="0"/>
              </a:rPr>
              <a:t> the Doctrine</a:t>
            </a:r>
          </a:p>
          <a:p>
            <a:endParaRPr lang="en-US" dirty="0"/>
          </a:p>
        </p:txBody>
      </p:sp>
      <p:sp>
        <p:nvSpPr>
          <p:cNvPr id="4" name="Slide Number Placeholder 3"/>
          <p:cNvSpPr>
            <a:spLocks noGrp="1"/>
          </p:cNvSpPr>
          <p:nvPr>
            <p:ph type="sldNum" sz="quarter" idx="10"/>
          </p:nvPr>
        </p:nvSpPr>
        <p:spPr/>
        <p:txBody>
          <a:bodyPr/>
          <a:lstStyle/>
          <a:p>
            <a:fld id="{335BB28F-5F82-4F17-9E70-5F312BAD7ECA}" type="slidenum">
              <a:rPr lang="en-US" smtClean="0"/>
              <a:t>2</a:t>
            </a:fld>
            <a:endParaRPr lang="en-US"/>
          </a:p>
        </p:txBody>
      </p:sp>
    </p:spTree>
    <p:extLst>
      <p:ext uri="{BB962C8B-B14F-4D97-AF65-F5344CB8AC3E}">
        <p14:creationId xmlns:p14="http://schemas.microsoft.com/office/powerpoint/2010/main" val="3767649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b="1" i="1" dirty="0">
                <a:latin typeface="Calibri" panose="020F0502020204030204" pitchFamily="34" charset="0"/>
                <a:ea typeface="Calibri" panose="020F0502020204030204" pitchFamily="34" charset="0"/>
                <a:cs typeface="Times New Roman" panose="02020603050405020304" pitchFamily="18" charset="0"/>
              </a:rPr>
              <a:t>Adorn</a:t>
            </a:r>
            <a:r>
              <a:rPr lang="en-US" dirty="0">
                <a:latin typeface="Calibri" panose="020F0502020204030204" pitchFamily="34" charset="0"/>
                <a:ea typeface="Calibri" panose="020F0502020204030204" pitchFamily="34" charset="0"/>
                <a:cs typeface="Times New Roman" panose="02020603050405020304" pitchFamily="18" charset="0"/>
              </a:rPr>
              <a:t> the Doctrine</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Adorn Defined</a:t>
            </a:r>
          </a:p>
          <a:p>
            <a:pPr marL="742950" marR="0" lvl="1" indent="-285750">
              <a:lnSpc>
                <a:spcPct val="107000"/>
              </a:lnSpc>
              <a:spcBef>
                <a:spcPts val="0"/>
              </a:spcBef>
              <a:spcAft>
                <a:spcPts val="0"/>
              </a:spcAft>
              <a:buFont typeface="+mj-lt"/>
              <a:buAutoNum type="alphaLcPeriod"/>
            </a:pPr>
            <a:r>
              <a:rPr lang="en-US" b="1" i="1" dirty="0" err="1">
                <a:latin typeface="Calibri" panose="020F0502020204030204" pitchFamily="34" charset="0"/>
                <a:ea typeface="Calibri" panose="020F0502020204030204" pitchFamily="34" charset="0"/>
                <a:cs typeface="Times New Roman" panose="02020603050405020304" pitchFamily="18" charset="0"/>
              </a:rPr>
              <a:t>kosmeo</a:t>
            </a:r>
            <a:r>
              <a:rPr lang="en-US" b="1" i="1" dirty="0">
                <a:latin typeface="Calibri" panose="020F0502020204030204" pitchFamily="34" charset="0"/>
                <a:ea typeface="Calibri" panose="020F0502020204030204" pitchFamily="34" charset="0"/>
                <a:cs typeface="Times New Roman" panose="02020603050405020304" pitchFamily="18" charset="0"/>
              </a:rPr>
              <a:t>̄</a:t>
            </a:r>
            <a:r>
              <a:rPr lang="en-US" b="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from 2889; to put in proper order, i.e. decorate (literally or figuratively). (Strong)</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“to arrange, to put in order…to adorn, to ornament” (Vine)</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Put in proper order: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Modest apparel (adorn)</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Timothy 2:9-10</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a:latin typeface="Calibri" panose="020F0502020204030204" pitchFamily="34" charset="0"/>
                <a:ea typeface="Calibri" panose="020F0502020204030204" pitchFamily="34" charset="0"/>
                <a:cs typeface="Times New Roman" panose="02020603050405020304" pitchFamily="18" charset="0"/>
              </a:rPr>
              <a:t>orderly apparel – i.e. apparel that is in order with her Christian character.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Parable of Wise and foolish virgins (trimmed)</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25:7</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a:latin typeface="Calibri" panose="020F0502020204030204" pitchFamily="34" charset="0"/>
                <a:ea typeface="Calibri" panose="020F0502020204030204" pitchFamily="34" charset="0"/>
                <a:cs typeface="Times New Roman" panose="02020603050405020304" pitchFamily="18" charset="0"/>
              </a:rPr>
              <a:t>put in order so that the lamps could burn – foolish discovered they had no oil.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To ornament, or decorate: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Adorn monuments of righteous (adorn)</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23:29-30</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a:latin typeface="Calibri" panose="020F0502020204030204" pitchFamily="34" charset="0"/>
                <a:ea typeface="Calibri" panose="020F0502020204030204" pitchFamily="34" charset="0"/>
                <a:cs typeface="Times New Roman" panose="02020603050405020304" pitchFamily="18" charset="0"/>
              </a:rPr>
              <a:t>decorate to bring honor (Pharisees did so to align themselves with the prophets – Jesus says they are murderers, not like the prophets!).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Bride adorned for husband (adorned)</a:t>
            </a:r>
            <a:r>
              <a:rPr lang="en-US" dirty="0">
                <a:latin typeface="Calibri" panose="020F0502020204030204" pitchFamily="34" charset="0"/>
                <a:ea typeface="Calibri" panose="020F0502020204030204" pitchFamily="34" charset="0"/>
                <a:cs typeface="Times New Roman" panose="02020603050405020304" pitchFamily="18" charset="0"/>
              </a:rPr>
              <a:t> – of apparel (also 1 Timothy 2:9)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Revelation 21:2</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a:latin typeface="Calibri" panose="020F0502020204030204" pitchFamily="34" charset="0"/>
                <a:ea typeface="Calibri" panose="020F0502020204030204" pitchFamily="34" charset="0"/>
                <a:cs typeface="Times New Roman" panose="02020603050405020304" pitchFamily="18" charset="0"/>
              </a:rPr>
              <a:t>decorated in beautiful dress to please her husband. (The church in purity.)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Adorn the doctrine? – In the second sense of the term.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Adorn – to add to the beauty, splendor, or attractiveness of. (Webster)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Decorate, or ornament the doctrine of God.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Make it beautiful, and appealing to others.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HOW COULD I DECORATE SOMETHING ALREADY SO ASTOUNDINGLY BEAUTIFUL?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Opposite of Adorn</a:t>
            </a:r>
          </a:p>
          <a:p>
            <a:pPr marL="742950" marR="0" lvl="1" indent="-285750">
              <a:lnSpc>
                <a:spcPct val="107000"/>
              </a:lnSpc>
              <a:spcBef>
                <a:spcPts val="0"/>
              </a:spcBef>
              <a:spcAft>
                <a:spcPts val="0"/>
              </a:spcAft>
              <a:buFont typeface="+mj-lt"/>
              <a:buAutoNum type="alphaLcPeriod"/>
            </a:pPr>
            <a:r>
              <a:rPr lang="en-US" i="1" dirty="0">
                <a:latin typeface="Calibri" panose="020F0502020204030204" pitchFamily="34" charset="0"/>
                <a:ea typeface="Calibri" panose="020F0502020204030204" pitchFamily="34" charset="0"/>
                <a:cs typeface="Times New Roman" panose="02020603050405020304" pitchFamily="18" charset="0"/>
              </a:rPr>
              <a:t>To better understand what it means to adorn the doctrine, and how we can adorn the doctrine, we can look at the opposite.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Titus 2:4-5</a:t>
            </a:r>
            <a:r>
              <a:rPr lang="en-US" dirty="0">
                <a:latin typeface="Calibri" panose="020F0502020204030204" pitchFamily="34" charset="0"/>
                <a:ea typeface="Calibri" panose="020F0502020204030204" pitchFamily="34" charset="0"/>
                <a:cs typeface="Times New Roman" panose="02020603050405020304" pitchFamily="18" charset="0"/>
              </a:rPr>
              <a:t> – Old women admonish young women to ACT AS THEY SHOULD AS CHRISTIAN WOMEN.</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So the word of God is not blasphemed – by those without.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NEGATIVE MOTIVE</a:t>
            </a:r>
            <a:r>
              <a:rPr lang="en-US" dirty="0">
                <a:latin typeface="Calibri" panose="020F0502020204030204" pitchFamily="34" charset="0"/>
                <a:ea typeface="Calibri" panose="020F0502020204030204" pitchFamily="34" charset="0"/>
                <a:cs typeface="Times New Roman" panose="02020603050405020304" pitchFamily="18" charset="0"/>
              </a:rPr>
              <a:t> – to act with proper conduct as a Christian.</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People may speak reproachfully of the gospel if the women who profess to be submitting to it act inconsistently with it.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Peter 2:2</a:t>
            </a:r>
            <a:r>
              <a:rPr lang="en-US" dirty="0">
                <a:latin typeface="Calibri" panose="020F0502020204030204" pitchFamily="34" charset="0"/>
                <a:ea typeface="Calibri" panose="020F0502020204030204" pitchFamily="34" charset="0"/>
                <a:cs typeface="Times New Roman" panose="02020603050405020304" pitchFamily="18" charset="0"/>
              </a:rPr>
              <a:t> – Those who follow the false teachers’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“destructive ways.”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Ezekiel 36:21-24</a:t>
            </a:r>
            <a:r>
              <a:rPr lang="en-US" dirty="0">
                <a:latin typeface="Calibri" panose="020F0502020204030204" pitchFamily="34" charset="0"/>
                <a:ea typeface="Calibri" panose="020F0502020204030204" pitchFamily="34" charset="0"/>
                <a:cs typeface="Times New Roman" panose="02020603050405020304" pitchFamily="18" charset="0"/>
              </a:rPr>
              <a:t> – Israel profaned the name of God among the Gentiles by living like them.</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Thus, the BLASPHEMY of the truth is the NEGATIVE MOTIVE to act with proper conduct as a Christian.</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ADORNING of the truth is the POSITIVE MOTIVE </a:t>
            </a:r>
            <a:r>
              <a:rPr lang="en-US" b="1" u="sng" dirty="0">
                <a:latin typeface="Calibri" panose="020F0502020204030204" pitchFamily="34" charset="0"/>
                <a:ea typeface="Calibri" panose="020F0502020204030204" pitchFamily="34" charset="0"/>
                <a:cs typeface="Times New Roman" panose="02020603050405020304" pitchFamily="18" charset="0"/>
              </a:rPr>
              <a:t>to act with proper conduct.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To adorn the doctrine of God is to live, not to add to it, </a:t>
            </a:r>
            <a:r>
              <a:rPr lang="en-US" b="1" i="1" u="sng" dirty="0">
                <a:latin typeface="Calibri" panose="020F0502020204030204" pitchFamily="34" charset="0"/>
                <a:ea typeface="Calibri" panose="020F0502020204030204" pitchFamily="34" charset="0"/>
                <a:cs typeface="Times New Roman" panose="02020603050405020304" pitchFamily="18" charset="0"/>
              </a:rPr>
              <a:t>but to promote it as something desirous before the world by acting accordingly, thus, displaying its attractiveness and effectiveness.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Adorn the </a:t>
            </a:r>
            <a:r>
              <a:rPr lang="en-US" b="1" i="1" dirty="0">
                <a:latin typeface="Calibri" panose="020F0502020204030204" pitchFamily="34" charset="0"/>
                <a:ea typeface="Calibri" panose="020F0502020204030204" pitchFamily="34" charset="0"/>
                <a:cs typeface="Times New Roman" panose="02020603050405020304" pitchFamily="18" charset="0"/>
              </a:rPr>
              <a:t>Doctrine</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335BB28F-5F82-4F17-9E70-5F312BAD7ECA}" type="slidenum">
              <a:rPr lang="en-US" smtClean="0"/>
              <a:t>3</a:t>
            </a:fld>
            <a:endParaRPr lang="en-US"/>
          </a:p>
        </p:txBody>
      </p:sp>
    </p:spTree>
    <p:extLst>
      <p:ext uri="{BB962C8B-B14F-4D97-AF65-F5344CB8AC3E}">
        <p14:creationId xmlns:p14="http://schemas.microsoft.com/office/powerpoint/2010/main" val="2364353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Adorn the </a:t>
            </a:r>
            <a:r>
              <a:rPr lang="en-US" b="1" i="1" dirty="0">
                <a:latin typeface="Calibri" panose="020F0502020204030204" pitchFamily="34" charset="0"/>
                <a:ea typeface="Calibri" panose="020F0502020204030204" pitchFamily="34" charset="0"/>
                <a:cs typeface="Times New Roman" panose="02020603050405020304" pitchFamily="18" charset="0"/>
              </a:rPr>
              <a:t>Doctrine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Doctrine is Essential</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Doctrine is often spoken of in negative terms, especially in this postmodern world.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We must understand that doctrine is essential, and adorn it with our good works.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1:16-17</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This is not distinct from “doctrine” – doctrine and gospel are the same.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It is that which saves! It must be important!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John 1:9</a:t>
            </a:r>
            <a:r>
              <a:rPr lang="en-US" dirty="0">
                <a:latin typeface="Calibri" panose="020F0502020204030204" pitchFamily="34" charset="0"/>
                <a:ea typeface="Calibri" panose="020F0502020204030204" pitchFamily="34" charset="0"/>
                <a:cs typeface="Times New Roman" panose="02020603050405020304" pitchFamily="18" charset="0"/>
              </a:rPr>
              <a:t> – Abide in doctrine = have Father and Son.</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Not about doctrine, but grace?</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Titus 2:11-14</a:t>
            </a:r>
            <a:r>
              <a:rPr lang="en-US" dirty="0">
                <a:latin typeface="Calibri" panose="020F0502020204030204" pitchFamily="34" charset="0"/>
                <a:ea typeface="Calibri" panose="020F0502020204030204" pitchFamily="34" charset="0"/>
                <a:cs typeface="Times New Roman" panose="02020603050405020304" pitchFamily="18" charset="0"/>
              </a:rPr>
              <a:t> – The grace of God teaches us to live a certain way. This is how we look for, and prepare for Christ’s coming.</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Doctrine Must be Followed</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Titus was to speak about such things so that Christians could live that way.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Titus 2:1</a:t>
            </a:r>
            <a:r>
              <a:rPr lang="en-US" dirty="0">
                <a:latin typeface="Calibri" panose="020F0502020204030204" pitchFamily="34" charset="0"/>
                <a:ea typeface="Calibri" panose="020F0502020204030204" pitchFamily="34" charset="0"/>
                <a:cs typeface="Times New Roman" panose="02020603050405020304" pitchFamily="18" charset="0"/>
              </a:rPr>
              <a:t> – Titus was told to speak sound doctrine that Christians might abide in it, thus, have God.</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“But why do you call me ‘Lord, Lord,’ and not do the things which I say?” (Luke 6:46).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“If you love Me, keep My commandments” (John 14:15).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When we adorn the doctrine, we do not necessarily add to the attraction of it, but we highlight its attractiveness.</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doctrine of God is already attractive</a:t>
            </a:r>
            <a:r>
              <a:rPr lang="en-US" dirty="0">
                <a:latin typeface="Calibri" panose="020F0502020204030204" pitchFamily="34" charset="0"/>
                <a:ea typeface="Calibri" panose="020F0502020204030204" pitchFamily="34" charset="0"/>
                <a:cs typeface="Times New Roman" panose="02020603050405020304" pitchFamily="18" charset="0"/>
              </a:rPr>
              <a:t> – it is greatly effective, and adds much good to any situation.</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However, when an individual showcases this in their lives, </a:t>
            </a:r>
            <a:r>
              <a:rPr lang="en-US" b="1" dirty="0">
                <a:latin typeface="Calibri" panose="020F0502020204030204" pitchFamily="34" charset="0"/>
                <a:ea typeface="Calibri" panose="020F0502020204030204" pitchFamily="34" charset="0"/>
                <a:cs typeface="Times New Roman" panose="02020603050405020304" pitchFamily="18" charset="0"/>
              </a:rPr>
              <a:t>they become an ornament to the doctrine of God which people can observe to see how attractive it truly is.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b="1" i="1" dirty="0">
                <a:latin typeface="Calibri" panose="020F0502020204030204" pitchFamily="34" charset="0"/>
                <a:ea typeface="Calibri" panose="020F0502020204030204" pitchFamily="34" charset="0"/>
                <a:cs typeface="Times New Roman" panose="02020603050405020304" pitchFamily="18" charset="0"/>
              </a:rPr>
              <a:t>Adorn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i="1" dirty="0">
                <a:latin typeface="Calibri" panose="020F0502020204030204" pitchFamily="34" charset="0"/>
                <a:ea typeface="Calibri" panose="020F0502020204030204" pitchFamily="34" charset="0"/>
                <a:cs typeface="Times New Roman" panose="02020603050405020304" pitchFamily="18" charset="0"/>
              </a:rPr>
              <a:t>the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i="1" dirty="0">
                <a:latin typeface="Calibri" panose="020F0502020204030204" pitchFamily="34" charset="0"/>
                <a:ea typeface="Calibri" panose="020F0502020204030204" pitchFamily="34" charset="0"/>
                <a:cs typeface="Times New Roman" panose="02020603050405020304" pitchFamily="18" charset="0"/>
              </a:rPr>
              <a:t>Doctrine</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335BB28F-5F82-4F17-9E70-5F312BAD7ECA}" type="slidenum">
              <a:rPr lang="en-US" smtClean="0"/>
              <a:t>4</a:t>
            </a:fld>
            <a:endParaRPr lang="en-US"/>
          </a:p>
        </p:txBody>
      </p:sp>
    </p:spTree>
    <p:extLst>
      <p:ext uri="{BB962C8B-B14F-4D97-AF65-F5344CB8AC3E}">
        <p14:creationId xmlns:p14="http://schemas.microsoft.com/office/powerpoint/2010/main" val="3363920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b="1" i="1" dirty="0">
                <a:latin typeface="Calibri" panose="020F0502020204030204" pitchFamily="34" charset="0"/>
                <a:ea typeface="Calibri" panose="020F0502020204030204" pitchFamily="34" charset="0"/>
                <a:cs typeface="Times New Roman" panose="02020603050405020304" pitchFamily="18" charset="0"/>
              </a:rPr>
              <a:t>Adorn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i="1" dirty="0">
                <a:latin typeface="Calibri" panose="020F0502020204030204" pitchFamily="34" charset="0"/>
                <a:ea typeface="Calibri" panose="020F0502020204030204" pitchFamily="34" charset="0"/>
                <a:cs typeface="Times New Roman" panose="02020603050405020304" pitchFamily="18" charset="0"/>
              </a:rPr>
              <a:t>the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i="1" dirty="0">
                <a:latin typeface="Calibri" panose="020F0502020204030204" pitchFamily="34" charset="0"/>
                <a:ea typeface="Calibri" panose="020F0502020204030204" pitchFamily="34" charset="0"/>
                <a:cs typeface="Times New Roman" panose="02020603050405020304" pitchFamily="18" charset="0"/>
              </a:rPr>
              <a:t>Doctrine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Doctrine Followed is Doctrine Adorned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12:1-2</a:t>
            </a:r>
            <a:r>
              <a:rPr lang="en-US" dirty="0">
                <a:latin typeface="Calibri" panose="020F0502020204030204" pitchFamily="34" charset="0"/>
                <a:ea typeface="Calibri" panose="020F0502020204030204" pitchFamily="34" charset="0"/>
                <a:cs typeface="Times New Roman" panose="02020603050405020304" pitchFamily="18" charset="0"/>
              </a:rPr>
              <a:t> – When we show our transformation by living according to God’s standard, WE PROVE TO THE WORLD THAT GOD’S WILL IS GOOD AND ACCEPTABLE.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Not only prove what SPECIFICALLY THE WILL OF GOD IS…</a:t>
            </a:r>
            <a:r>
              <a:rPr lang="en-US" b="1" dirty="0">
                <a:latin typeface="Calibri" panose="020F0502020204030204" pitchFamily="34" charset="0"/>
                <a:ea typeface="Calibri" panose="020F0502020204030204" pitchFamily="34" charset="0"/>
                <a:cs typeface="Times New Roman" panose="02020603050405020304" pitchFamily="18" charset="0"/>
              </a:rPr>
              <a:t>but prove that it is GOOD and ACCEPTABLE.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Peter 3:1-4</a:t>
            </a:r>
            <a:r>
              <a:rPr lang="en-US" dirty="0">
                <a:latin typeface="Calibri" panose="020F0502020204030204" pitchFamily="34" charset="0"/>
                <a:ea typeface="Calibri" panose="020F0502020204030204" pitchFamily="34" charset="0"/>
                <a:cs typeface="Times New Roman" panose="02020603050405020304" pitchFamily="18" charset="0"/>
              </a:rPr>
              <a:t> – Wives are instructed to win over unbelieving husbands to the gospel.</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This is done by displaying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“chaste conduct”</a:t>
            </a:r>
            <a:r>
              <a:rPr lang="en-US" dirty="0">
                <a:latin typeface="Calibri" panose="020F0502020204030204" pitchFamily="34" charset="0"/>
                <a:ea typeface="Calibri" panose="020F0502020204030204" pitchFamily="34" charset="0"/>
                <a:cs typeface="Times New Roman" panose="02020603050405020304" pitchFamily="18" charset="0"/>
              </a:rPr>
              <a:t> and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“fear”</a:t>
            </a:r>
            <a:r>
              <a:rPr lang="en-US" dirty="0">
                <a:latin typeface="Calibri" panose="020F0502020204030204" pitchFamily="34" charset="0"/>
                <a:ea typeface="Calibri" panose="020F0502020204030204" pitchFamily="34" charset="0"/>
                <a:cs typeface="Times New Roman" panose="02020603050405020304" pitchFamily="18" charset="0"/>
              </a:rPr>
              <a:t> of God.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Submission to God in all things, especially in regard to the marriage relationship.</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This makes the doctrine of God appealing, and wonderful to their husbands.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Peter 3:8-12</a:t>
            </a:r>
            <a:r>
              <a:rPr lang="en-US" dirty="0">
                <a:latin typeface="Calibri" panose="020F0502020204030204" pitchFamily="34" charset="0"/>
                <a:ea typeface="Calibri" panose="020F0502020204030204" pitchFamily="34" charset="0"/>
                <a:cs typeface="Times New Roman" panose="02020603050405020304" pitchFamily="18" charset="0"/>
              </a:rPr>
              <a:t> – Those who commit themselves to following God’s law will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“love life and see good days.”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world will notice such.</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When we adhere to the doctrine of Christ, and such conduct is shown to cause joy </a:t>
            </a:r>
            <a:r>
              <a:rPr lang="en-US" b="1" i="1" dirty="0">
                <a:latin typeface="Calibri" panose="020F0502020204030204" pitchFamily="34" charset="0"/>
                <a:ea typeface="Calibri" panose="020F0502020204030204" pitchFamily="34" charset="0"/>
                <a:cs typeface="Times New Roman" panose="02020603050405020304" pitchFamily="18" charset="0"/>
              </a:rPr>
              <a:t>(for the spiritual blessings, and hope we have)</a:t>
            </a:r>
            <a:r>
              <a:rPr lang="en-US" b="1" dirty="0">
                <a:latin typeface="Calibri" panose="020F0502020204030204" pitchFamily="34" charset="0"/>
                <a:ea typeface="Calibri" panose="020F0502020204030204" pitchFamily="34" charset="0"/>
                <a:cs typeface="Times New Roman" panose="02020603050405020304" pitchFamily="18" charset="0"/>
              </a:rPr>
              <a:t> in our lives, we adorn the doctrine!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Galatians 5:22-26</a:t>
            </a:r>
            <a:r>
              <a:rPr lang="en-US" dirty="0">
                <a:latin typeface="Calibri" panose="020F0502020204030204" pitchFamily="34" charset="0"/>
                <a:ea typeface="Calibri" panose="020F0502020204030204" pitchFamily="34" charset="0"/>
                <a:cs typeface="Times New Roman" panose="02020603050405020304" pitchFamily="18" charset="0"/>
              </a:rPr>
              <a:t> – When we follow the doctrine, and bear the fruit of it (of the Spirit) we adorn the doctrine.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23b)</a:t>
            </a:r>
            <a:r>
              <a:rPr lang="en-US" dirty="0">
                <a:latin typeface="Calibri" panose="020F0502020204030204" pitchFamily="34" charset="0"/>
                <a:ea typeface="Calibri" panose="020F0502020204030204" pitchFamily="34" charset="0"/>
                <a:cs typeface="Times New Roman" panose="02020603050405020304" pitchFamily="18" charset="0"/>
              </a:rPr>
              <a:t> – There is no law against this kind of living!</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24) –</a:t>
            </a:r>
            <a:r>
              <a:rPr lang="en-US" dirty="0">
                <a:latin typeface="Calibri" panose="020F0502020204030204" pitchFamily="34" charset="0"/>
                <a:ea typeface="Calibri" panose="020F0502020204030204" pitchFamily="34" charset="0"/>
                <a:cs typeface="Times New Roman" panose="02020603050405020304" pitchFamily="18" charset="0"/>
              </a:rPr>
              <a:t> We have followed Christ, and become His, thus have put to death the man which was given to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“works of the flesh.”</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i="1" dirty="0">
                <a:latin typeface="Calibri" panose="020F0502020204030204" pitchFamily="34" charset="0"/>
                <a:ea typeface="Calibri" panose="020F0502020204030204" pitchFamily="34" charset="0"/>
                <a:cs typeface="Times New Roman" panose="02020603050405020304" pitchFamily="18" charset="0"/>
              </a:rPr>
              <a:t>In this way, we adorn the doctrine of God by showing the benefits one receives who is molded by it! And the trouble he avoids.)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This call to adorn the doctrine, i.e. become an ornament to it, SHOWING ITS BEAUTY, REALITY, AND EFFECTIVENESS by its presence in our lives can AND MUST be accomplished by all who are Christians.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From the Humblest to the Highest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Titus 2:9-10</a:t>
            </a:r>
            <a:r>
              <a:rPr lang="en-US" dirty="0">
                <a:latin typeface="Calibri" panose="020F0502020204030204" pitchFamily="34" charset="0"/>
                <a:ea typeface="Calibri" panose="020F0502020204030204" pitchFamily="34" charset="0"/>
                <a:cs typeface="Times New Roman" panose="02020603050405020304" pitchFamily="18" charset="0"/>
              </a:rPr>
              <a:t> – EVEN SERVANTS, as lowly a state they possess, CAN BE AN ORNAMENT TO THE DOCTRINE OF GOD.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We may tend to feel as if we cannot be as effective in this realm as others who hold more NOBLE positions in society.</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However, the fact about Christianity is that not only CAN the lowly have this effect, but ESPECIALLY them.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James 1:9-11</a:t>
            </a:r>
            <a:r>
              <a:rPr lang="en-US" dirty="0">
                <a:latin typeface="Calibri" panose="020F0502020204030204" pitchFamily="34" charset="0"/>
                <a:ea typeface="Calibri" panose="020F0502020204030204" pitchFamily="34" charset="0"/>
                <a:cs typeface="Times New Roman" panose="02020603050405020304" pitchFamily="18" charset="0"/>
              </a:rPr>
              <a:t> – Lowly brother glories in exaltation.</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Society may expect him to lead a pitiful, loathsome life.</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However, he is exalted before God, and exhibits such in his life by the Christ-likeness he now possesses.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Colossians 4:1</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The same is expected of the masters.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When they treat their servants well, even though they have power to abuse, this will AFFECT HOW THE SERVANTS VIEW THE GOSPEL THAT THE MASTER IS FOLLOWING.</a:t>
            </a:r>
          </a:p>
          <a:p>
            <a:pPr marL="1143000" marR="0" lvl="2" indent="-228600">
              <a:lnSpc>
                <a:spcPct val="107000"/>
              </a:lnSpc>
              <a:spcBef>
                <a:spcPts val="0"/>
              </a:spcBef>
              <a:spcAft>
                <a:spcPts val="80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Thus, adorning the gospel is expected for all Christians.</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335BB28F-5F82-4F17-9E70-5F312BAD7ECA}" type="slidenum">
              <a:rPr lang="en-US" smtClean="0"/>
              <a:t>5</a:t>
            </a:fld>
            <a:endParaRPr lang="en-US"/>
          </a:p>
        </p:txBody>
      </p:sp>
    </p:spTree>
    <p:extLst>
      <p:ext uri="{BB962C8B-B14F-4D97-AF65-F5344CB8AC3E}">
        <p14:creationId xmlns:p14="http://schemas.microsoft.com/office/powerpoint/2010/main" val="1634479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need to be impressed with the command of God to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“adorn the doctrine.”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It is an important task to ornament the wonderful gospel of Christ.</a:t>
            </a:r>
          </a:p>
          <a:p>
            <a:pPr marL="342900" marR="0" lvl="0" indent="-342900">
              <a:lnSpc>
                <a:spcPct val="107000"/>
              </a:lnSpc>
              <a:spcBef>
                <a:spcPts val="0"/>
              </a:spcBef>
              <a:spcAft>
                <a:spcPts val="80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THIS IS WHAT GOD SEEKS TO ACCOMPLISH IN US TO BRING OTHERS TO HIM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Peter 2:11-12).</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335BB28F-5F82-4F17-9E70-5F312BAD7ECA}" type="slidenum">
              <a:rPr lang="en-US" smtClean="0"/>
              <a:t>6</a:t>
            </a:fld>
            <a:endParaRPr lang="en-US"/>
          </a:p>
        </p:txBody>
      </p:sp>
    </p:spTree>
    <p:extLst>
      <p:ext uri="{BB962C8B-B14F-4D97-AF65-F5344CB8AC3E}">
        <p14:creationId xmlns:p14="http://schemas.microsoft.com/office/powerpoint/2010/main" val="1245732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7A302C-793B-4608-84A7-84F649987934}" type="datetimeFigureOut">
              <a:rPr lang="en-US" smtClean="0"/>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DEAA5-059C-4CF2-943A-07D4973A9710}" type="slidenum">
              <a:rPr lang="en-US" smtClean="0"/>
              <a:t>‹#›</a:t>
            </a:fld>
            <a:endParaRPr lang="en-US"/>
          </a:p>
        </p:txBody>
      </p:sp>
    </p:spTree>
    <p:extLst>
      <p:ext uri="{BB962C8B-B14F-4D97-AF65-F5344CB8AC3E}">
        <p14:creationId xmlns:p14="http://schemas.microsoft.com/office/powerpoint/2010/main" val="131731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7A302C-793B-4608-84A7-84F649987934}" type="datetimeFigureOut">
              <a:rPr lang="en-US" smtClean="0"/>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DEAA5-059C-4CF2-943A-07D4973A9710}" type="slidenum">
              <a:rPr lang="en-US" smtClean="0"/>
              <a:t>‹#›</a:t>
            </a:fld>
            <a:endParaRPr lang="en-US"/>
          </a:p>
        </p:txBody>
      </p:sp>
    </p:spTree>
    <p:extLst>
      <p:ext uri="{BB962C8B-B14F-4D97-AF65-F5344CB8AC3E}">
        <p14:creationId xmlns:p14="http://schemas.microsoft.com/office/powerpoint/2010/main" val="988086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7A302C-793B-4608-84A7-84F649987934}" type="datetimeFigureOut">
              <a:rPr lang="en-US" smtClean="0"/>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DEAA5-059C-4CF2-943A-07D4973A9710}" type="slidenum">
              <a:rPr lang="en-US" smtClean="0"/>
              <a:t>‹#›</a:t>
            </a:fld>
            <a:endParaRPr lang="en-US"/>
          </a:p>
        </p:txBody>
      </p:sp>
    </p:spTree>
    <p:extLst>
      <p:ext uri="{BB962C8B-B14F-4D97-AF65-F5344CB8AC3E}">
        <p14:creationId xmlns:p14="http://schemas.microsoft.com/office/powerpoint/2010/main" val="381302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7A302C-793B-4608-84A7-84F649987934}" type="datetimeFigureOut">
              <a:rPr lang="en-US" smtClean="0"/>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DEAA5-059C-4CF2-943A-07D4973A9710}" type="slidenum">
              <a:rPr lang="en-US" smtClean="0"/>
              <a:t>‹#›</a:t>
            </a:fld>
            <a:endParaRPr lang="en-US"/>
          </a:p>
        </p:txBody>
      </p:sp>
    </p:spTree>
    <p:extLst>
      <p:ext uri="{BB962C8B-B14F-4D97-AF65-F5344CB8AC3E}">
        <p14:creationId xmlns:p14="http://schemas.microsoft.com/office/powerpoint/2010/main" val="620479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97A302C-793B-4608-84A7-84F649987934}" type="datetimeFigureOut">
              <a:rPr lang="en-US" smtClean="0"/>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DEAA5-059C-4CF2-943A-07D4973A9710}" type="slidenum">
              <a:rPr lang="en-US" smtClean="0"/>
              <a:t>‹#›</a:t>
            </a:fld>
            <a:endParaRPr lang="en-US"/>
          </a:p>
        </p:txBody>
      </p:sp>
    </p:spTree>
    <p:extLst>
      <p:ext uri="{BB962C8B-B14F-4D97-AF65-F5344CB8AC3E}">
        <p14:creationId xmlns:p14="http://schemas.microsoft.com/office/powerpoint/2010/main" val="3666880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7A302C-793B-4608-84A7-84F649987934}" type="datetimeFigureOut">
              <a:rPr lang="en-US" smtClean="0"/>
              <a:t>10/29/2017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8DEAA5-059C-4CF2-943A-07D4973A9710}" type="slidenum">
              <a:rPr lang="en-US" smtClean="0"/>
              <a:t>‹#›</a:t>
            </a:fld>
            <a:endParaRPr lang="en-US"/>
          </a:p>
        </p:txBody>
      </p:sp>
    </p:spTree>
    <p:extLst>
      <p:ext uri="{BB962C8B-B14F-4D97-AF65-F5344CB8AC3E}">
        <p14:creationId xmlns:p14="http://schemas.microsoft.com/office/powerpoint/2010/main" val="3608639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7A302C-793B-4608-84A7-84F649987934}" type="datetimeFigureOut">
              <a:rPr lang="en-US" smtClean="0"/>
              <a:t>10/29/2017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8DEAA5-059C-4CF2-943A-07D4973A9710}" type="slidenum">
              <a:rPr lang="en-US" smtClean="0"/>
              <a:t>‹#›</a:t>
            </a:fld>
            <a:endParaRPr lang="en-US"/>
          </a:p>
        </p:txBody>
      </p:sp>
    </p:spTree>
    <p:extLst>
      <p:ext uri="{BB962C8B-B14F-4D97-AF65-F5344CB8AC3E}">
        <p14:creationId xmlns:p14="http://schemas.microsoft.com/office/powerpoint/2010/main" val="2790201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7A302C-793B-4608-84A7-84F649987934}" type="datetimeFigureOut">
              <a:rPr lang="en-US" smtClean="0"/>
              <a:t>10/29/2017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8DEAA5-059C-4CF2-943A-07D4973A9710}" type="slidenum">
              <a:rPr lang="en-US" smtClean="0"/>
              <a:t>‹#›</a:t>
            </a:fld>
            <a:endParaRPr lang="en-US"/>
          </a:p>
        </p:txBody>
      </p:sp>
    </p:spTree>
    <p:extLst>
      <p:ext uri="{BB962C8B-B14F-4D97-AF65-F5344CB8AC3E}">
        <p14:creationId xmlns:p14="http://schemas.microsoft.com/office/powerpoint/2010/main" val="2176836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7A302C-793B-4608-84A7-84F649987934}" type="datetimeFigureOut">
              <a:rPr lang="en-US" smtClean="0"/>
              <a:t>10/29/2017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8DEAA5-059C-4CF2-943A-07D4973A9710}" type="slidenum">
              <a:rPr lang="en-US" smtClean="0"/>
              <a:t>‹#›</a:t>
            </a:fld>
            <a:endParaRPr lang="en-US"/>
          </a:p>
        </p:txBody>
      </p:sp>
    </p:spTree>
    <p:extLst>
      <p:ext uri="{BB962C8B-B14F-4D97-AF65-F5344CB8AC3E}">
        <p14:creationId xmlns:p14="http://schemas.microsoft.com/office/powerpoint/2010/main" val="3849381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97A302C-793B-4608-84A7-84F649987934}" type="datetimeFigureOut">
              <a:rPr lang="en-US" smtClean="0"/>
              <a:t>10/29/2017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8DEAA5-059C-4CF2-943A-07D4973A9710}" type="slidenum">
              <a:rPr lang="en-US" smtClean="0"/>
              <a:t>‹#›</a:t>
            </a:fld>
            <a:endParaRPr lang="en-US"/>
          </a:p>
        </p:txBody>
      </p:sp>
    </p:spTree>
    <p:extLst>
      <p:ext uri="{BB962C8B-B14F-4D97-AF65-F5344CB8AC3E}">
        <p14:creationId xmlns:p14="http://schemas.microsoft.com/office/powerpoint/2010/main" val="1843665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97A302C-793B-4608-84A7-84F649987934}" type="datetimeFigureOut">
              <a:rPr lang="en-US" smtClean="0"/>
              <a:t>10/29/2017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8DEAA5-059C-4CF2-943A-07D4973A9710}" type="slidenum">
              <a:rPr lang="en-US" smtClean="0"/>
              <a:t>‹#›</a:t>
            </a:fld>
            <a:endParaRPr lang="en-US"/>
          </a:p>
        </p:txBody>
      </p:sp>
    </p:spTree>
    <p:extLst>
      <p:ext uri="{BB962C8B-B14F-4D97-AF65-F5344CB8AC3E}">
        <p14:creationId xmlns:p14="http://schemas.microsoft.com/office/powerpoint/2010/main" val="1297158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A302C-793B-4608-84A7-84F649987934}" type="datetimeFigureOut">
              <a:rPr lang="en-US" smtClean="0"/>
              <a:t>10/29/2017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8DEAA5-059C-4CF2-943A-07D4973A9710}" type="slidenum">
              <a:rPr lang="en-US" smtClean="0"/>
              <a:t>‹#›</a:t>
            </a:fld>
            <a:endParaRPr lang="en-US"/>
          </a:p>
        </p:txBody>
      </p:sp>
    </p:spTree>
    <p:extLst>
      <p:ext uri="{BB962C8B-B14F-4D97-AF65-F5344CB8AC3E}">
        <p14:creationId xmlns:p14="http://schemas.microsoft.com/office/powerpoint/2010/main" val="32519104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63300-92F6-4BFE-A494-E6DFA3E13DB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9E80D6C-6250-4558-8EB4-A743CA64A34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073207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C6199-C4A8-45FD-8773-861043915EAA}"/>
              </a:ext>
            </a:extLst>
          </p:cNvPr>
          <p:cNvSpPr>
            <a:spLocks noGrp="1"/>
          </p:cNvSpPr>
          <p:nvPr>
            <p:ph type="ctrTitle"/>
          </p:nvPr>
        </p:nvSpPr>
        <p:spPr>
          <a:xfrm>
            <a:off x="685800" y="1294639"/>
            <a:ext cx="7772400" cy="2387600"/>
          </a:xfrm>
        </p:spPr>
        <p:txBody>
          <a:bodyPr>
            <a:normAutofit/>
          </a:bodyPr>
          <a:lstStyle/>
          <a:p>
            <a:r>
              <a:rPr lang="en-US" sz="8800" b="1" dirty="0">
                <a:ln>
                  <a:solidFill>
                    <a:schemeClr val="tx1"/>
                  </a:solidFill>
                </a:ln>
                <a:solidFill>
                  <a:schemeClr val="bg1"/>
                </a:solidFill>
                <a:latin typeface="Brush Script MT" panose="03060802040406070304" pitchFamily="66" charset="0"/>
              </a:rPr>
              <a:t>Adorn the Doctrine</a:t>
            </a:r>
          </a:p>
        </p:txBody>
      </p:sp>
      <p:sp>
        <p:nvSpPr>
          <p:cNvPr id="3" name="Subtitle 2">
            <a:extLst>
              <a:ext uri="{FF2B5EF4-FFF2-40B4-BE49-F238E27FC236}">
                <a16:creationId xmlns:a16="http://schemas.microsoft.com/office/drawing/2014/main" id="{4B157B84-48FD-4987-81AA-94DF020BD557}"/>
              </a:ext>
            </a:extLst>
          </p:cNvPr>
          <p:cNvSpPr>
            <a:spLocks noGrp="1"/>
          </p:cNvSpPr>
          <p:nvPr>
            <p:ph type="subTitle" idx="1"/>
          </p:nvPr>
        </p:nvSpPr>
        <p:spPr>
          <a:xfrm>
            <a:off x="1143000" y="3774314"/>
            <a:ext cx="6858000" cy="1655762"/>
          </a:xfrm>
        </p:spPr>
        <p:txBody>
          <a:bodyPr>
            <a:normAutofit/>
          </a:bodyPr>
          <a:lstStyle/>
          <a:p>
            <a:r>
              <a:rPr lang="en-US" sz="4400" i="1" dirty="0">
                <a:solidFill>
                  <a:schemeClr val="bg1"/>
                </a:solidFill>
              </a:rPr>
              <a:t>Titus 2:10</a:t>
            </a:r>
          </a:p>
        </p:txBody>
      </p:sp>
    </p:spTree>
    <p:extLst>
      <p:ext uri="{BB962C8B-B14F-4D97-AF65-F5344CB8AC3E}">
        <p14:creationId xmlns:p14="http://schemas.microsoft.com/office/powerpoint/2010/main" val="107611482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2DE88-BF80-499F-98F0-4EF7AE0BA0D8}"/>
              </a:ext>
            </a:extLst>
          </p:cNvPr>
          <p:cNvSpPr>
            <a:spLocks noGrp="1"/>
          </p:cNvSpPr>
          <p:nvPr>
            <p:ph type="title"/>
          </p:nvPr>
        </p:nvSpPr>
        <p:spPr>
          <a:xfrm>
            <a:off x="628650" y="563906"/>
            <a:ext cx="7886700" cy="1325563"/>
          </a:xfrm>
        </p:spPr>
        <p:txBody>
          <a:bodyPr>
            <a:normAutofit/>
          </a:bodyPr>
          <a:lstStyle/>
          <a:p>
            <a:pPr algn="ctr"/>
            <a:r>
              <a:rPr lang="en-US" sz="6600" b="1" u="sng" dirty="0">
                <a:ln>
                  <a:solidFill>
                    <a:schemeClr val="tx1"/>
                  </a:solidFill>
                </a:ln>
                <a:solidFill>
                  <a:schemeClr val="bg1"/>
                </a:solidFill>
                <a:latin typeface="Brush Script MT" panose="03060802040406070304" pitchFamily="66" charset="0"/>
              </a:rPr>
              <a:t>Adorn</a:t>
            </a:r>
            <a:r>
              <a:rPr lang="en-US" sz="6600" b="1" dirty="0">
                <a:ln>
                  <a:solidFill>
                    <a:schemeClr val="tx1"/>
                  </a:solidFill>
                </a:ln>
                <a:solidFill>
                  <a:schemeClr val="bg1"/>
                </a:solidFill>
                <a:latin typeface="Brush Script MT" panose="03060802040406070304" pitchFamily="66" charset="0"/>
              </a:rPr>
              <a:t> the Doctrine</a:t>
            </a:r>
            <a:endParaRPr lang="en-US" sz="6600" dirty="0"/>
          </a:p>
        </p:txBody>
      </p:sp>
      <p:sp>
        <p:nvSpPr>
          <p:cNvPr id="3" name="Content Placeholder 2">
            <a:extLst>
              <a:ext uri="{FF2B5EF4-FFF2-40B4-BE49-F238E27FC236}">
                <a16:creationId xmlns:a16="http://schemas.microsoft.com/office/drawing/2014/main" id="{018255B0-E3A8-4CB8-89C2-C4DF1B951BCE}"/>
              </a:ext>
            </a:extLst>
          </p:cNvPr>
          <p:cNvSpPr>
            <a:spLocks noGrp="1"/>
          </p:cNvSpPr>
          <p:nvPr>
            <p:ph idx="1"/>
          </p:nvPr>
        </p:nvSpPr>
        <p:spPr/>
        <p:txBody>
          <a:bodyPr/>
          <a:lstStyle/>
          <a:p>
            <a:pPr marL="0" indent="0" algn="ctr">
              <a:buNone/>
            </a:pPr>
            <a:r>
              <a:rPr lang="en-US" i="1" dirty="0" err="1">
                <a:solidFill>
                  <a:schemeClr val="bg1"/>
                </a:solidFill>
              </a:rPr>
              <a:t>kosmeo</a:t>
            </a:r>
            <a:r>
              <a:rPr lang="en-US" i="1" dirty="0">
                <a:solidFill>
                  <a:schemeClr val="bg1"/>
                </a:solidFill>
              </a:rPr>
              <a:t>̄</a:t>
            </a:r>
            <a:r>
              <a:rPr lang="en-US" dirty="0">
                <a:solidFill>
                  <a:schemeClr val="bg1"/>
                </a:solidFill>
              </a:rPr>
              <a:t>; to put in proper order, i.e. decorate.</a:t>
            </a:r>
          </a:p>
          <a:p>
            <a:pPr marL="0" indent="0" algn="ctr">
              <a:buNone/>
            </a:pPr>
            <a:r>
              <a:rPr lang="en-US" sz="3200" b="1" dirty="0">
                <a:solidFill>
                  <a:schemeClr val="bg1"/>
                </a:solidFill>
              </a:rPr>
              <a:t>Order</a:t>
            </a:r>
            <a:r>
              <a:rPr lang="en-US" sz="3200" dirty="0">
                <a:solidFill>
                  <a:schemeClr val="bg1"/>
                </a:solidFill>
              </a:rPr>
              <a:t> – </a:t>
            </a:r>
            <a:r>
              <a:rPr lang="en-US" sz="3200" i="1" dirty="0">
                <a:solidFill>
                  <a:schemeClr val="bg1"/>
                </a:solidFill>
              </a:rPr>
              <a:t>1 Timothy 2:9-10; Matthew 25:7</a:t>
            </a:r>
          </a:p>
          <a:p>
            <a:pPr marL="0" indent="0" algn="ctr">
              <a:buNone/>
            </a:pPr>
            <a:r>
              <a:rPr lang="en-US" sz="3200" b="1" dirty="0">
                <a:solidFill>
                  <a:schemeClr val="bg1"/>
                </a:solidFill>
              </a:rPr>
              <a:t>Decorate</a:t>
            </a:r>
            <a:r>
              <a:rPr lang="en-US" sz="3200" dirty="0">
                <a:solidFill>
                  <a:schemeClr val="bg1"/>
                </a:solidFill>
              </a:rPr>
              <a:t> – </a:t>
            </a:r>
            <a:r>
              <a:rPr lang="en-US" sz="3200" i="1" dirty="0">
                <a:solidFill>
                  <a:schemeClr val="bg1"/>
                </a:solidFill>
              </a:rPr>
              <a:t>Matthew 23:29-30;                     Revelation 21:2</a:t>
            </a:r>
          </a:p>
          <a:p>
            <a:pPr marL="0" indent="0" algn="ctr">
              <a:buNone/>
            </a:pPr>
            <a:r>
              <a:rPr lang="en-US" sz="3600" b="1" dirty="0">
                <a:solidFill>
                  <a:schemeClr val="bg1"/>
                </a:solidFill>
              </a:rPr>
              <a:t>Opposite of Adorn</a:t>
            </a:r>
          </a:p>
          <a:p>
            <a:pPr marL="0" indent="0" algn="ctr">
              <a:buNone/>
            </a:pPr>
            <a:r>
              <a:rPr lang="en-US" sz="3200" i="1" dirty="0">
                <a:solidFill>
                  <a:schemeClr val="bg1"/>
                </a:solidFill>
              </a:rPr>
              <a:t>– Titus 2:4-5; 2 Peter 2:2; Ezekiel 36:21-24 –</a:t>
            </a:r>
          </a:p>
          <a:p>
            <a:pPr marL="0" indent="0" algn="ctr">
              <a:buNone/>
            </a:pPr>
            <a:endParaRPr lang="en-US" dirty="0">
              <a:solidFill>
                <a:schemeClr val="bg1"/>
              </a:solidFill>
            </a:endParaRPr>
          </a:p>
        </p:txBody>
      </p:sp>
    </p:spTree>
    <p:extLst>
      <p:ext uri="{BB962C8B-B14F-4D97-AF65-F5344CB8AC3E}">
        <p14:creationId xmlns:p14="http://schemas.microsoft.com/office/powerpoint/2010/main" val="35192186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2DE88-BF80-499F-98F0-4EF7AE0BA0D8}"/>
              </a:ext>
            </a:extLst>
          </p:cNvPr>
          <p:cNvSpPr>
            <a:spLocks noGrp="1"/>
          </p:cNvSpPr>
          <p:nvPr>
            <p:ph type="title"/>
          </p:nvPr>
        </p:nvSpPr>
        <p:spPr>
          <a:xfrm>
            <a:off x="628650" y="563906"/>
            <a:ext cx="7886700" cy="1325563"/>
          </a:xfrm>
        </p:spPr>
        <p:txBody>
          <a:bodyPr>
            <a:normAutofit/>
          </a:bodyPr>
          <a:lstStyle/>
          <a:p>
            <a:pPr algn="ctr"/>
            <a:r>
              <a:rPr lang="en-US" sz="6600" b="1" dirty="0">
                <a:ln>
                  <a:solidFill>
                    <a:schemeClr val="tx1"/>
                  </a:solidFill>
                </a:ln>
                <a:solidFill>
                  <a:schemeClr val="bg1"/>
                </a:solidFill>
                <a:latin typeface="Brush Script MT" panose="03060802040406070304" pitchFamily="66" charset="0"/>
              </a:rPr>
              <a:t>Adorn the </a:t>
            </a:r>
            <a:r>
              <a:rPr lang="en-US" sz="6600" b="1" u="sng" dirty="0">
                <a:ln>
                  <a:solidFill>
                    <a:schemeClr val="tx1"/>
                  </a:solidFill>
                </a:ln>
                <a:solidFill>
                  <a:schemeClr val="bg1"/>
                </a:solidFill>
                <a:latin typeface="Brush Script MT" panose="03060802040406070304" pitchFamily="66" charset="0"/>
              </a:rPr>
              <a:t>Doctrine</a:t>
            </a:r>
            <a:endParaRPr lang="en-US" sz="6600" u="sng" dirty="0"/>
          </a:p>
        </p:txBody>
      </p:sp>
      <p:sp>
        <p:nvSpPr>
          <p:cNvPr id="3" name="Content Placeholder 2">
            <a:extLst>
              <a:ext uri="{FF2B5EF4-FFF2-40B4-BE49-F238E27FC236}">
                <a16:creationId xmlns:a16="http://schemas.microsoft.com/office/drawing/2014/main" id="{018255B0-E3A8-4CB8-89C2-C4DF1B951BCE}"/>
              </a:ext>
            </a:extLst>
          </p:cNvPr>
          <p:cNvSpPr>
            <a:spLocks noGrp="1"/>
          </p:cNvSpPr>
          <p:nvPr>
            <p:ph idx="1"/>
          </p:nvPr>
        </p:nvSpPr>
        <p:spPr/>
        <p:txBody>
          <a:bodyPr/>
          <a:lstStyle/>
          <a:p>
            <a:pPr marL="0" indent="0" algn="ctr">
              <a:buNone/>
            </a:pPr>
            <a:endParaRPr lang="en-US" b="1" dirty="0">
              <a:solidFill>
                <a:schemeClr val="bg1"/>
              </a:solidFill>
            </a:endParaRPr>
          </a:p>
          <a:p>
            <a:pPr marL="0" indent="0" algn="ctr">
              <a:buNone/>
            </a:pPr>
            <a:r>
              <a:rPr lang="en-US" sz="3600" b="1" dirty="0">
                <a:solidFill>
                  <a:schemeClr val="bg1"/>
                </a:solidFill>
              </a:rPr>
              <a:t>Doctrine is Essential</a:t>
            </a:r>
          </a:p>
          <a:p>
            <a:pPr marL="0" indent="0" algn="ctr">
              <a:buNone/>
            </a:pPr>
            <a:r>
              <a:rPr lang="en-US" sz="3200" i="1" dirty="0">
                <a:solidFill>
                  <a:schemeClr val="bg1"/>
                </a:solidFill>
              </a:rPr>
              <a:t>– Romans 1:16-17; 2 John 9; Titus 2:11-14 –</a:t>
            </a:r>
          </a:p>
          <a:p>
            <a:pPr marL="0" indent="0" algn="ctr">
              <a:buNone/>
            </a:pPr>
            <a:r>
              <a:rPr lang="en-US" sz="3600" b="1" dirty="0">
                <a:solidFill>
                  <a:schemeClr val="bg1"/>
                </a:solidFill>
              </a:rPr>
              <a:t>Doctrine Must Be Followed</a:t>
            </a:r>
          </a:p>
          <a:p>
            <a:pPr marL="0" indent="0" algn="ctr">
              <a:buNone/>
            </a:pPr>
            <a:r>
              <a:rPr lang="en-US" sz="3200" i="1" dirty="0">
                <a:solidFill>
                  <a:schemeClr val="bg1"/>
                </a:solidFill>
              </a:rPr>
              <a:t>– Titus 2:1; Luke 6:46; John 14:15 –</a:t>
            </a:r>
          </a:p>
          <a:p>
            <a:pPr marL="0" indent="0" algn="ctr">
              <a:buNone/>
            </a:pPr>
            <a:endParaRPr lang="en-US" dirty="0">
              <a:solidFill>
                <a:schemeClr val="bg1"/>
              </a:solidFill>
            </a:endParaRPr>
          </a:p>
        </p:txBody>
      </p:sp>
    </p:spTree>
    <p:extLst>
      <p:ext uri="{BB962C8B-B14F-4D97-AF65-F5344CB8AC3E}">
        <p14:creationId xmlns:p14="http://schemas.microsoft.com/office/powerpoint/2010/main" val="28379043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2DE88-BF80-499F-98F0-4EF7AE0BA0D8}"/>
              </a:ext>
            </a:extLst>
          </p:cNvPr>
          <p:cNvSpPr>
            <a:spLocks noGrp="1"/>
          </p:cNvSpPr>
          <p:nvPr>
            <p:ph type="title"/>
          </p:nvPr>
        </p:nvSpPr>
        <p:spPr>
          <a:xfrm>
            <a:off x="628650" y="563906"/>
            <a:ext cx="7886700" cy="1325563"/>
          </a:xfrm>
        </p:spPr>
        <p:txBody>
          <a:bodyPr>
            <a:normAutofit/>
          </a:bodyPr>
          <a:lstStyle/>
          <a:p>
            <a:pPr algn="ctr"/>
            <a:r>
              <a:rPr lang="en-US" sz="6600" b="1" u="sng" dirty="0">
                <a:ln>
                  <a:solidFill>
                    <a:schemeClr val="tx1"/>
                  </a:solidFill>
                </a:ln>
                <a:solidFill>
                  <a:schemeClr val="bg1"/>
                </a:solidFill>
                <a:latin typeface="Brush Script MT" panose="03060802040406070304" pitchFamily="66" charset="0"/>
              </a:rPr>
              <a:t>Adorn the Doctrine</a:t>
            </a:r>
            <a:endParaRPr lang="en-US" sz="6600" u="sng" dirty="0"/>
          </a:p>
        </p:txBody>
      </p:sp>
      <p:sp>
        <p:nvSpPr>
          <p:cNvPr id="3" name="Content Placeholder 2">
            <a:extLst>
              <a:ext uri="{FF2B5EF4-FFF2-40B4-BE49-F238E27FC236}">
                <a16:creationId xmlns:a16="http://schemas.microsoft.com/office/drawing/2014/main" id="{018255B0-E3A8-4CB8-89C2-C4DF1B951BCE}"/>
              </a:ext>
            </a:extLst>
          </p:cNvPr>
          <p:cNvSpPr>
            <a:spLocks noGrp="1"/>
          </p:cNvSpPr>
          <p:nvPr>
            <p:ph idx="1"/>
          </p:nvPr>
        </p:nvSpPr>
        <p:spPr/>
        <p:txBody>
          <a:bodyPr/>
          <a:lstStyle/>
          <a:p>
            <a:pPr marL="0" indent="0" algn="ctr">
              <a:buNone/>
            </a:pPr>
            <a:endParaRPr lang="en-US" b="1" dirty="0">
              <a:solidFill>
                <a:schemeClr val="bg1"/>
              </a:solidFill>
            </a:endParaRPr>
          </a:p>
          <a:p>
            <a:pPr marL="0" indent="0" algn="ctr">
              <a:buNone/>
            </a:pPr>
            <a:r>
              <a:rPr lang="en-US" sz="3600" b="1" dirty="0">
                <a:solidFill>
                  <a:schemeClr val="bg1"/>
                </a:solidFill>
              </a:rPr>
              <a:t>Doctrine Followed is Doctrine Adorned</a:t>
            </a:r>
          </a:p>
          <a:p>
            <a:pPr marL="0" indent="0" algn="ctr">
              <a:buNone/>
            </a:pPr>
            <a:r>
              <a:rPr lang="en-US" sz="3200" i="1" dirty="0">
                <a:solidFill>
                  <a:schemeClr val="bg1"/>
                </a:solidFill>
              </a:rPr>
              <a:t>– Romans 12:1-2; 1 Peter 3:1-4, 8-12; Galatians 5:22-26 –</a:t>
            </a:r>
          </a:p>
          <a:p>
            <a:pPr marL="0" indent="0" algn="ctr">
              <a:buNone/>
            </a:pPr>
            <a:r>
              <a:rPr lang="en-US" sz="3600" b="1" dirty="0">
                <a:solidFill>
                  <a:schemeClr val="bg1"/>
                </a:solidFill>
              </a:rPr>
              <a:t>From the Humblest to the Highest</a:t>
            </a:r>
          </a:p>
          <a:p>
            <a:pPr marL="0" indent="0" algn="ctr">
              <a:buNone/>
            </a:pPr>
            <a:r>
              <a:rPr lang="en-US" sz="3200" i="1" dirty="0">
                <a:solidFill>
                  <a:schemeClr val="bg1"/>
                </a:solidFill>
              </a:rPr>
              <a:t>– Titus 2:9-10; Colossians 4:1 –</a:t>
            </a:r>
          </a:p>
          <a:p>
            <a:pPr marL="0" indent="0" algn="ctr">
              <a:buNone/>
            </a:pPr>
            <a:endParaRPr lang="en-US" dirty="0">
              <a:solidFill>
                <a:schemeClr val="bg1"/>
              </a:solidFill>
            </a:endParaRPr>
          </a:p>
        </p:txBody>
      </p:sp>
    </p:spTree>
    <p:extLst>
      <p:ext uri="{BB962C8B-B14F-4D97-AF65-F5344CB8AC3E}">
        <p14:creationId xmlns:p14="http://schemas.microsoft.com/office/powerpoint/2010/main" val="6841878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C6199-C4A8-45FD-8773-861043915EAA}"/>
              </a:ext>
            </a:extLst>
          </p:cNvPr>
          <p:cNvSpPr>
            <a:spLocks noGrp="1"/>
          </p:cNvSpPr>
          <p:nvPr>
            <p:ph type="ctrTitle"/>
          </p:nvPr>
        </p:nvSpPr>
        <p:spPr>
          <a:xfrm>
            <a:off x="685800" y="1294639"/>
            <a:ext cx="7772400" cy="2387600"/>
          </a:xfrm>
        </p:spPr>
        <p:txBody>
          <a:bodyPr>
            <a:normAutofit/>
          </a:bodyPr>
          <a:lstStyle/>
          <a:p>
            <a:r>
              <a:rPr lang="en-US" sz="8800" b="1" dirty="0">
                <a:ln>
                  <a:solidFill>
                    <a:schemeClr val="tx1"/>
                  </a:solidFill>
                </a:ln>
                <a:solidFill>
                  <a:schemeClr val="bg1"/>
                </a:solidFill>
                <a:latin typeface="Brush Script MT" panose="03060802040406070304" pitchFamily="66" charset="0"/>
              </a:rPr>
              <a:t>Adorn the Doctrine</a:t>
            </a:r>
          </a:p>
        </p:txBody>
      </p:sp>
      <p:sp>
        <p:nvSpPr>
          <p:cNvPr id="3" name="Subtitle 2">
            <a:extLst>
              <a:ext uri="{FF2B5EF4-FFF2-40B4-BE49-F238E27FC236}">
                <a16:creationId xmlns:a16="http://schemas.microsoft.com/office/drawing/2014/main" id="{4B157B84-48FD-4987-81AA-94DF020BD557}"/>
              </a:ext>
            </a:extLst>
          </p:cNvPr>
          <p:cNvSpPr>
            <a:spLocks noGrp="1"/>
          </p:cNvSpPr>
          <p:nvPr>
            <p:ph type="subTitle" idx="1"/>
          </p:nvPr>
        </p:nvSpPr>
        <p:spPr>
          <a:xfrm>
            <a:off x="1143000" y="3774314"/>
            <a:ext cx="6858000" cy="1655762"/>
          </a:xfrm>
        </p:spPr>
        <p:txBody>
          <a:bodyPr>
            <a:normAutofit/>
          </a:bodyPr>
          <a:lstStyle/>
          <a:p>
            <a:r>
              <a:rPr lang="en-US" sz="4400" i="1" dirty="0">
                <a:solidFill>
                  <a:schemeClr val="bg1"/>
                </a:solidFill>
              </a:rPr>
              <a:t>Titus 2:10</a:t>
            </a:r>
          </a:p>
        </p:txBody>
      </p:sp>
    </p:spTree>
    <p:extLst>
      <p:ext uri="{BB962C8B-B14F-4D97-AF65-F5344CB8AC3E}">
        <p14:creationId xmlns:p14="http://schemas.microsoft.com/office/powerpoint/2010/main" val="299478547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TotalTime>
  <Words>1603</Words>
  <Application>Microsoft Office PowerPoint</Application>
  <PresentationFormat>On-screen Show (4:3)</PresentationFormat>
  <Paragraphs>114</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Brush Script MT</vt:lpstr>
      <vt:lpstr>Calibri</vt:lpstr>
      <vt:lpstr>Calibri Light</vt:lpstr>
      <vt:lpstr>Times New Roman</vt:lpstr>
      <vt:lpstr>Wingdings</vt:lpstr>
      <vt:lpstr>Office Theme</vt:lpstr>
      <vt:lpstr>PowerPoint Presentation</vt:lpstr>
      <vt:lpstr>Adorn the Doctrine</vt:lpstr>
      <vt:lpstr>Adorn the Doctrine</vt:lpstr>
      <vt:lpstr>Adorn the Doctrine</vt:lpstr>
      <vt:lpstr>Adorn the Doctrine</vt:lpstr>
      <vt:lpstr>Adorn the Doctrine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3</cp:revision>
  <dcterms:created xsi:type="dcterms:W3CDTF">2017-10-29T20:23:51Z</dcterms:created>
  <dcterms:modified xsi:type="dcterms:W3CDTF">2017-10-29T21:30:44Z</dcterms:modified>
</cp:coreProperties>
</file>