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0DB305-583F-4A3D-A6DD-7DB824E80EE6}" type="datetimeFigureOut">
              <a:rPr lang="en-US" smtClean="0"/>
              <a:t>10/8/2017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92A90-6519-425E-AF6A-7E9C4BD6B9CC}" type="slidenum">
              <a:rPr lang="en-US" smtClean="0"/>
              <a:t>‹#›</a:t>
            </a:fld>
            <a:endParaRPr lang="en-US"/>
          </a:p>
        </p:txBody>
      </p:sp>
    </p:spTree>
    <p:extLst>
      <p:ext uri="{BB962C8B-B14F-4D97-AF65-F5344CB8AC3E}">
        <p14:creationId xmlns:p14="http://schemas.microsoft.com/office/powerpoint/2010/main" val="1472041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Prioritized Seeking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Matthew 6:33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discussing the problem of worrying, and allowing focus to shift another direction, Jesus commanded that our priority be the spiritual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6:33).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“seek first”</a:t>
            </a:r>
            <a:r>
              <a:rPr lang="en-US" dirty="0">
                <a:latin typeface="Calibri" panose="020F0502020204030204" pitchFamily="34" charset="0"/>
                <a:ea typeface="Calibri" panose="020F0502020204030204" pitchFamily="34" charset="0"/>
                <a:cs typeface="Times New Roman" panose="02020603050405020304" pitchFamily="18" charset="0"/>
              </a:rPr>
              <a:t> – Priority!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22-23)</a:t>
            </a:r>
            <a:r>
              <a:rPr lang="en-US" dirty="0">
                <a:latin typeface="Calibri" panose="020F0502020204030204" pitchFamily="34" charset="0"/>
                <a:ea typeface="Calibri" panose="020F0502020204030204" pitchFamily="34" charset="0"/>
                <a:cs typeface="Times New Roman" panose="02020603050405020304" pitchFamily="18" charset="0"/>
              </a:rPr>
              <a:t> – Double vision is unacceptable, and dangerous.</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“if therefore thine eye be single” (KJV)</a:t>
            </a:r>
            <a:r>
              <a:rPr lang="en-US" dirty="0">
                <a:latin typeface="Calibri" panose="020F0502020204030204" pitchFamily="34" charset="0"/>
                <a:ea typeface="Calibri" panose="020F0502020204030204" pitchFamily="34" charset="0"/>
                <a:cs typeface="Times New Roman" panose="02020603050405020304" pitchFamily="18" charset="0"/>
              </a:rPr>
              <a:t> – single.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vision must be single, not split. Must be on the spiritual, not material/worldly.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Otherwise, the darkness will take over.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24)</a:t>
            </a:r>
            <a:r>
              <a:rPr lang="en-US" dirty="0">
                <a:latin typeface="Calibri" panose="020F0502020204030204" pitchFamily="34" charset="0"/>
                <a:ea typeface="Calibri" panose="020F0502020204030204" pitchFamily="34" charset="0"/>
                <a:cs typeface="Times New Roman" panose="02020603050405020304" pitchFamily="18" charset="0"/>
              </a:rPr>
              <a:t> – In the same way, you cannot have two masters. </a:t>
            </a:r>
            <a:r>
              <a:rPr lang="en-US" b="1" dirty="0">
                <a:latin typeface="Calibri" panose="020F0502020204030204" pitchFamily="34" charset="0"/>
                <a:ea typeface="Calibri" panose="020F0502020204030204" pitchFamily="34" charset="0"/>
                <a:cs typeface="Times New Roman" panose="02020603050405020304" pitchFamily="18" charset="0"/>
              </a:rPr>
              <a:t>One will always be neglected, and God deserves and demands our full attention and effort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is God’s design that Jesus have the preeminence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Colossians 1:18).</a:t>
            </a:r>
            <a:r>
              <a:rPr lang="en-US" dirty="0">
                <a:latin typeface="Calibri" panose="020F0502020204030204" pitchFamily="34" charset="0"/>
                <a:ea typeface="Calibri" panose="020F0502020204030204" pitchFamily="34" charset="0"/>
                <a:cs typeface="Times New Roman" panose="02020603050405020304" pitchFamily="18" charset="0"/>
              </a:rPr>
              <a:t> This means He is FIRST in ALL THINGS.</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make sure this is true of our lives.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Seek First</a:t>
            </a:r>
          </a:p>
          <a:p>
            <a:endParaRPr lang="en-US" dirty="0"/>
          </a:p>
        </p:txBody>
      </p:sp>
      <p:sp>
        <p:nvSpPr>
          <p:cNvPr id="4" name="Slide Number Placeholder 3"/>
          <p:cNvSpPr>
            <a:spLocks noGrp="1"/>
          </p:cNvSpPr>
          <p:nvPr>
            <p:ph type="sldNum" sz="quarter" idx="10"/>
          </p:nvPr>
        </p:nvSpPr>
        <p:spPr/>
        <p:txBody>
          <a:bodyPr/>
          <a:lstStyle/>
          <a:p>
            <a:fld id="{E7792A90-6519-425E-AF6A-7E9C4BD6B9CC}" type="slidenum">
              <a:rPr lang="en-US" smtClean="0"/>
              <a:t>2</a:t>
            </a:fld>
            <a:endParaRPr lang="en-US"/>
          </a:p>
        </p:txBody>
      </p:sp>
    </p:spTree>
    <p:extLst>
      <p:ext uri="{BB962C8B-B14F-4D97-AF65-F5344CB8AC3E}">
        <p14:creationId xmlns:p14="http://schemas.microsoft.com/office/powerpoint/2010/main" val="1680565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Seek First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His Kingdom</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Seek initial citizenship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“Your kingdom come. Your will be done on earth as it is in heaven” (Matthew 6:10)</a:t>
            </a:r>
            <a:r>
              <a:rPr lang="en-US" dirty="0">
                <a:latin typeface="Calibri" panose="020F0502020204030204" pitchFamily="34" charset="0"/>
                <a:ea typeface="Calibri" panose="020F0502020204030204" pitchFamily="34" charset="0"/>
                <a:cs typeface="Times New Roman" panose="02020603050405020304" pitchFamily="18" charset="0"/>
              </a:rPr>
              <a:t> – When this sermon was preached, the kingdom had not yet come.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5:3</a:t>
            </a:r>
            <a:r>
              <a:rPr lang="en-US" dirty="0">
                <a:latin typeface="Calibri" panose="020F0502020204030204" pitchFamily="34" charset="0"/>
                <a:ea typeface="Calibri" panose="020F0502020204030204" pitchFamily="34" charset="0"/>
                <a:cs typeface="Times New Roman" panose="02020603050405020304" pitchFamily="18" charset="0"/>
              </a:rPr>
              <a:t> – poor in spirit – humble – in need of Christ.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Revelation 3:17</a:t>
            </a:r>
            <a:r>
              <a:rPr lang="en-US" dirty="0">
                <a:latin typeface="Calibri" panose="020F0502020204030204" pitchFamily="34" charset="0"/>
                <a:ea typeface="Calibri" panose="020F0502020204030204" pitchFamily="34" charset="0"/>
                <a:cs typeface="Times New Roman" panose="02020603050405020304" pitchFamily="18" charset="0"/>
              </a:rPr>
              <a:t> – as opposed to the mindset of the Laodiceans.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1:13-14</a:t>
            </a:r>
            <a:r>
              <a:rPr lang="en-US" dirty="0">
                <a:latin typeface="Calibri" panose="020F0502020204030204" pitchFamily="34" charset="0"/>
                <a:ea typeface="Calibri" panose="020F0502020204030204" pitchFamily="34" charset="0"/>
                <a:cs typeface="Times New Roman" panose="02020603050405020304" pitchFamily="18" charset="0"/>
              </a:rPr>
              <a:t> – In the kingdom of Christ, i.e. under His rule, there is forgiveness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“Take My yoke upon you and learn from Me, for I am gentle and lowly in heart, and you will find rest for your souls. For My yoke is easy and My burden is light” (Matthew 11:29-30)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Seek upstanding citizenship</a:t>
            </a:r>
            <a:r>
              <a:rPr lang="en-US" dirty="0">
                <a:latin typeface="Calibri" panose="020F0502020204030204" pitchFamily="34" charset="0"/>
                <a:ea typeface="Calibri" panose="020F0502020204030204" pitchFamily="34" charset="0"/>
                <a:cs typeface="Times New Roman" panose="02020603050405020304" pitchFamily="18" charset="0"/>
              </a:rPr>
              <a:t> – not settling for simple addition to the Lord’s body, but growth and contribution!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2:4-5</a:t>
            </a:r>
            <a:r>
              <a:rPr lang="en-US" dirty="0">
                <a:latin typeface="Calibri" panose="020F0502020204030204" pitchFamily="34" charset="0"/>
                <a:ea typeface="Calibri" panose="020F0502020204030204" pitchFamily="34" charset="0"/>
                <a:cs typeface="Times New Roman" panose="02020603050405020304" pitchFamily="18" charset="0"/>
              </a:rPr>
              <a:t> – Kingdom of priests (As was Israel as a type of that which was to come,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Exodus 19:6</a:t>
            </a:r>
            <a:r>
              <a:rPr lang="en-US" dirty="0">
                <a:latin typeface="Calibri" panose="020F0502020204030204" pitchFamily="34" charset="0"/>
                <a:ea typeface="Calibri" panose="020F0502020204030204" pitchFamily="34" charset="0"/>
                <a:cs typeface="Times New Roman" panose="02020603050405020304" pitchFamily="18" charset="0"/>
              </a:rPr>
              <a:t> – The antitype is Christ’s kingdom.).</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Living stones</a:t>
            </a:r>
            <a:r>
              <a:rPr lang="en-US" dirty="0">
                <a:latin typeface="Calibri" panose="020F0502020204030204" pitchFamily="34" charset="0"/>
                <a:ea typeface="Calibri" panose="020F0502020204030204" pitchFamily="34" charset="0"/>
                <a:cs typeface="Times New Roman" panose="02020603050405020304" pitchFamily="18" charset="0"/>
              </a:rPr>
              <a:t> – given life from Christ, through Christ.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Sacrifices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spiritual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from the heart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acceptable to God</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from the truth, or revelation of the Spirit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are to dedicate our lives to serving God in the kingdom.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Under Christ’s rule we are directed in service to God, but must submit to His rule to be acceptable.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Such naturally brings us to seeking His righteousness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His Righteousness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Seek to be righteous before Him</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Peter 3:14</a:t>
            </a:r>
            <a:r>
              <a:rPr lang="en-US" dirty="0">
                <a:latin typeface="Calibri" panose="020F0502020204030204" pitchFamily="34" charset="0"/>
                <a:ea typeface="Calibri" panose="020F0502020204030204" pitchFamily="34" charset="0"/>
                <a:cs typeface="Times New Roman" panose="02020603050405020304" pitchFamily="18" charset="0"/>
              </a:rPr>
              <a:t> – Seek to be found blameless, or righteous – Justified before Him in the end.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2:11-12</a:t>
            </a:r>
            <a:r>
              <a:rPr lang="en-US" dirty="0">
                <a:latin typeface="Calibri" panose="020F0502020204030204" pitchFamily="34" charset="0"/>
                <a:ea typeface="Calibri" panose="020F0502020204030204" pitchFamily="34" charset="0"/>
                <a:cs typeface="Times New Roman" panose="02020603050405020304" pitchFamily="18" charset="0"/>
              </a:rPr>
              <a:t> – Righteousness must be sought and maintained before God and all people.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1:16-17</a:t>
            </a:r>
            <a:r>
              <a:rPr lang="en-US" dirty="0">
                <a:latin typeface="Calibri" panose="020F0502020204030204" pitchFamily="34" charset="0"/>
                <a:ea typeface="Calibri" panose="020F0502020204030204" pitchFamily="34" charset="0"/>
                <a:cs typeface="Times New Roman" panose="02020603050405020304" pitchFamily="18" charset="0"/>
              </a:rPr>
              <a:t> – However, God defines righteousness. HIS righteousness.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gospel reveals what God constitutes as righteous.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Namely, that is LIVING BY FAITH.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10:17</a:t>
            </a:r>
            <a:r>
              <a:rPr lang="en-US" dirty="0">
                <a:latin typeface="Calibri" panose="020F0502020204030204" pitchFamily="34" charset="0"/>
                <a:ea typeface="Calibri" panose="020F0502020204030204" pitchFamily="34" charset="0"/>
                <a:cs typeface="Times New Roman" panose="02020603050405020304" pitchFamily="18" charset="0"/>
              </a:rPr>
              <a:t> – Growing in the word by hearing, believing, and doing.</a:t>
            </a: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These are to be the Christian’s priority! Not these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Before Seeking</a:t>
            </a:r>
          </a:p>
          <a:p>
            <a:endParaRPr lang="en-US" dirty="0"/>
          </a:p>
        </p:txBody>
      </p:sp>
      <p:sp>
        <p:nvSpPr>
          <p:cNvPr id="4" name="Slide Number Placeholder 3"/>
          <p:cNvSpPr>
            <a:spLocks noGrp="1"/>
          </p:cNvSpPr>
          <p:nvPr>
            <p:ph type="sldNum" sz="quarter" idx="10"/>
          </p:nvPr>
        </p:nvSpPr>
        <p:spPr/>
        <p:txBody>
          <a:bodyPr/>
          <a:lstStyle/>
          <a:p>
            <a:fld id="{E7792A90-6519-425E-AF6A-7E9C4BD6B9CC}" type="slidenum">
              <a:rPr lang="en-US" smtClean="0"/>
              <a:t>3</a:t>
            </a:fld>
            <a:endParaRPr lang="en-US"/>
          </a:p>
        </p:txBody>
      </p:sp>
    </p:spTree>
    <p:extLst>
      <p:ext uri="{BB962C8B-B14F-4D97-AF65-F5344CB8AC3E}">
        <p14:creationId xmlns:p14="http://schemas.microsoft.com/office/powerpoint/2010/main" val="3980010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Before Seeking</a:t>
            </a: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Prioritizing does not mean to the exclusion of all else. Rather, the emphasis of our lives is overwhelmingly on the spiritual (kingdom of God and His righteousness). Nothing should ever surpass this. Including these things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Material Essentials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6:25-34</a:t>
            </a:r>
            <a:r>
              <a:rPr lang="en-US" dirty="0">
                <a:latin typeface="Calibri" panose="020F0502020204030204" pitchFamily="34" charset="0"/>
                <a:ea typeface="Calibri" panose="020F0502020204030204" pitchFamily="34" charset="0"/>
                <a:cs typeface="Times New Roman" panose="02020603050405020304" pitchFamily="18" charset="0"/>
              </a:rPr>
              <a:t> – There are things we NEED in this physical life, but is that all life is about? NO.</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25-30)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God provides for the lowly levels of creation, how much more the pinnacle of His creation?</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27)</a:t>
            </a:r>
            <a:r>
              <a:rPr lang="en-US" dirty="0">
                <a:latin typeface="Calibri" panose="020F0502020204030204" pitchFamily="34" charset="0"/>
                <a:ea typeface="Calibri" panose="020F0502020204030204" pitchFamily="34" charset="0"/>
                <a:cs typeface="Times New Roman" panose="02020603050405020304" pitchFamily="18" charset="0"/>
              </a:rPr>
              <a:t> – Worrying accomplishes nothing.</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“Is not life more than food and the body more than clothing?”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Life </a:t>
            </a:r>
            <a:r>
              <a:rPr lang="en-US" dirty="0">
                <a:latin typeface="Calibri" panose="020F0502020204030204" pitchFamily="34" charset="0"/>
                <a:ea typeface="Calibri" panose="020F0502020204030204" pitchFamily="34" charset="0"/>
                <a:cs typeface="Times New Roman" panose="02020603050405020304" pitchFamily="18" charset="0"/>
              </a:rPr>
              <a:t>– Men created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“so that they should seek the Lord, in the hope that they might grope for Him and find Him, though He is not far from each one of us” (Acts 17:27).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Body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“Now the body is not for sexual immorality but for the Lord, and the Lord for the body” (1 Corinthians 6:13).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31-34)</a:t>
            </a:r>
            <a:r>
              <a:rPr lang="en-US" dirty="0">
                <a:latin typeface="Calibri" panose="020F0502020204030204" pitchFamily="34" charset="0"/>
                <a:ea typeface="Calibri" panose="020F0502020204030204" pitchFamily="34" charset="0"/>
                <a:cs typeface="Times New Roman" panose="02020603050405020304" pitchFamily="18" charset="0"/>
              </a:rPr>
              <a:t> – Not saying you should not be responsible, and work for such. Rather, should not worry to the end of appropriating these things becoming your life’s priority.</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32)</a:t>
            </a:r>
            <a:r>
              <a:rPr lang="en-US" dirty="0">
                <a:latin typeface="Calibri" panose="020F0502020204030204" pitchFamily="34" charset="0"/>
                <a:ea typeface="Calibri" panose="020F0502020204030204" pitchFamily="34" charset="0"/>
                <a:cs typeface="Times New Roman" panose="02020603050405020304" pitchFamily="18" charset="0"/>
              </a:rPr>
              <a:t> – The Gentiles (those who don’t have God) live for THESE things. (To them, this is the totality of life – sad.)</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When we worry about these things, allowing them to become priority, we become like the Gentiles.</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become like a people who don’t have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34)</a:t>
            </a:r>
            <a:r>
              <a:rPr lang="en-US" dirty="0">
                <a:latin typeface="Calibri" panose="020F0502020204030204" pitchFamily="34" charset="0"/>
                <a:ea typeface="Calibri" panose="020F0502020204030204" pitchFamily="34" charset="0"/>
                <a:cs typeface="Times New Roman" panose="02020603050405020304" pitchFamily="18" charset="0"/>
              </a:rPr>
              <a:t> – It is foolish to add to the troubles of the current day with things which are not even certain to begin with.</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33)</a:t>
            </a:r>
            <a:r>
              <a:rPr lang="en-US" dirty="0">
                <a:latin typeface="Calibri" panose="020F0502020204030204" pitchFamily="34" charset="0"/>
                <a:ea typeface="Calibri" panose="020F0502020204030204" pitchFamily="34" charset="0"/>
                <a:cs typeface="Times New Roman" panose="02020603050405020304" pitchFamily="18" charset="0"/>
              </a:rPr>
              <a:t> – Our priority should be on the spiritual things.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19-21)</a:t>
            </a:r>
            <a:r>
              <a:rPr lang="en-US" dirty="0">
                <a:latin typeface="Calibri" panose="020F0502020204030204" pitchFamily="34" charset="0"/>
                <a:ea typeface="Calibri" panose="020F0502020204030204" pitchFamily="34" charset="0"/>
                <a:cs typeface="Times New Roman" panose="02020603050405020304" pitchFamily="18" charset="0"/>
              </a:rPr>
              <a:t> – This is ultimately a concern of our heart’s dwelling place. Our hearts should be set on things above.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Pleasure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5:3-7</a:t>
            </a:r>
            <a:r>
              <a:rPr lang="en-US" dirty="0">
                <a:latin typeface="Calibri" panose="020F0502020204030204" pitchFamily="34" charset="0"/>
                <a:ea typeface="Calibri" panose="020F0502020204030204" pitchFamily="34" charset="0"/>
                <a:cs typeface="Times New Roman" panose="02020603050405020304" pitchFamily="18" charset="0"/>
              </a:rPr>
              <a:t> – Discussion of honoring widows (in a monetary sense – taking care of those physically/financially who are REALLY widows).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REALLY widows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 8)</a:t>
            </a:r>
            <a:r>
              <a:rPr lang="en-US" dirty="0">
                <a:latin typeface="Calibri" panose="020F0502020204030204" pitchFamily="34" charset="0"/>
                <a:ea typeface="Calibri" panose="020F0502020204030204" pitchFamily="34" charset="0"/>
                <a:cs typeface="Times New Roman" panose="02020603050405020304" pitchFamily="18" charset="0"/>
              </a:rPr>
              <a:t> – those who have family to take care of them.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Also, v. 9-10</a:t>
            </a:r>
            <a:r>
              <a:rPr lang="en-US" dirty="0">
                <a:latin typeface="Calibri" panose="020F0502020204030204" pitchFamily="34" charset="0"/>
                <a:ea typeface="Calibri" panose="020F0502020204030204" pitchFamily="34" charset="0"/>
                <a:cs typeface="Times New Roman" panose="02020603050405020304" pitchFamily="18" charset="0"/>
              </a:rPr>
              <a:t> – under 60 </a:t>
            </a:r>
            <a:r>
              <a:rPr lang="en-US" dirty="0" err="1">
                <a:latin typeface="Calibri" panose="020F0502020204030204" pitchFamily="34" charset="0"/>
                <a:ea typeface="Calibri" panose="020F0502020204030204" pitchFamily="34" charset="0"/>
                <a:cs typeface="Times New Roman" panose="02020603050405020304" pitchFamily="18" charset="0"/>
              </a:rPr>
              <a:t>yrs</a:t>
            </a:r>
            <a:r>
              <a:rPr lang="en-US" dirty="0">
                <a:latin typeface="Calibri" panose="020F0502020204030204" pitchFamily="34" charset="0"/>
                <a:ea typeface="Calibri" panose="020F0502020204030204" pitchFamily="34" charset="0"/>
                <a:cs typeface="Times New Roman" panose="02020603050405020304" pitchFamily="18" charset="0"/>
              </a:rPr>
              <a:t> old, and given to good works.)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5-6)</a:t>
            </a:r>
            <a:r>
              <a:rPr lang="en-US" dirty="0">
                <a:latin typeface="Calibri" panose="020F0502020204030204" pitchFamily="34" charset="0"/>
                <a:ea typeface="Calibri" panose="020F0502020204030204" pitchFamily="34" charset="0"/>
                <a:cs typeface="Times New Roman" panose="02020603050405020304" pitchFamily="18" charset="0"/>
              </a:rPr>
              <a:t> – Contrast of widows.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Widow (REALLY) whose priority is God, and she has put her TRUST and HOPE FULLY in Him.</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She is spiritually minded.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a:t>
            </a:r>
            <a:r>
              <a:rPr lang="en-US" b="1" dirty="0">
                <a:latin typeface="Calibri" panose="020F0502020204030204" pitchFamily="34" charset="0"/>
                <a:ea typeface="Calibri" panose="020F0502020204030204" pitchFamily="34" charset="0"/>
                <a:cs typeface="Times New Roman" panose="02020603050405020304" pitchFamily="18" charset="0"/>
              </a:rPr>
              <a:t> – active in the kingdom)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Her continuous praying shows her reliance upon God, and her spiritual mindset.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r>
              <a:rPr lang="en-US" dirty="0">
                <a:latin typeface="Calibri" panose="020F0502020204030204" pitchFamily="34" charset="0"/>
                <a:ea typeface="Calibri" panose="020F0502020204030204" pitchFamily="34" charset="0"/>
                <a:cs typeface="Times New Roman" panose="02020603050405020304" pitchFamily="18" charset="0"/>
              </a:rPr>
              <a:t> – Widow who lives in luxury.</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“lives in pleasure”</a:t>
            </a:r>
            <a:r>
              <a:rPr lang="en-US" dirty="0">
                <a:latin typeface="Calibri" panose="020F0502020204030204" pitchFamily="34" charset="0"/>
                <a:ea typeface="Calibri" panose="020F0502020204030204" pitchFamily="34" charset="0"/>
                <a:cs typeface="Times New Roman" panose="02020603050405020304" pitchFamily="18" charset="0"/>
              </a:rPr>
              <a:t> – LUXURY.</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She is not dead simply because she has wealth, but she is dead because of her focus of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She does not trust in God, but in riches. That is her focus.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Anyone who lives this way is DEAD WHILE THEY LIVE – dead in sin.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 last days perilous times will come: For men will be…lovers of pleasure rather than lovers of God” (2 Timothy 3:1, 2, 4)</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(Pleasure</a:t>
            </a:r>
            <a:r>
              <a:rPr lang="en-US" dirty="0">
                <a:latin typeface="Calibri" panose="020F0502020204030204" pitchFamily="34" charset="0"/>
                <a:ea typeface="Calibri" panose="020F0502020204030204" pitchFamily="34" charset="0"/>
                <a:cs typeface="Times New Roman" panose="02020603050405020304" pitchFamily="18" charset="0"/>
              </a:rPr>
              <a:t> – not of necessity sinful pleasures, though such is undoubtedly included.)</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“Now the ones that fell among thorns are those who, when they have heard, go out and are choked with cares, riches, and pleasures of life, and bring no fruit to maturity” (Luke 8:14).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Consider: Various forms of recreation. None are to be our focus.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Ecclesiastes 2:1-3, 9-11</a:t>
            </a:r>
            <a:r>
              <a:rPr lang="en-US" dirty="0">
                <a:latin typeface="Calibri" panose="020F0502020204030204" pitchFamily="34" charset="0"/>
                <a:ea typeface="Calibri" panose="020F0502020204030204" pitchFamily="34" charset="0"/>
                <a:cs typeface="Times New Roman" panose="02020603050405020304" pitchFamily="18" charset="0"/>
              </a:rPr>
              <a:t> – Solomon sought contentment in pleasure, but never found it. All he discovered was that such is vain!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Ecclesiastes 12:13</a:t>
            </a:r>
            <a:r>
              <a:rPr lang="en-US" dirty="0">
                <a:latin typeface="Calibri" panose="020F0502020204030204" pitchFamily="34" charset="0"/>
                <a:ea typeface="Calibri" panose="020F0502020204030204" pitchFamily="34" charset="0"/>
                <a:cs typeface="Times New Roman" panose="02020603050405020304" pitchFamily="18" charset="0"/>
              </a:rPr>
              <a:t> – what isn’t vain?)</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Family</a:t>
            </a:r>
          </a:p>
          <a:p>
            <a:endParaRPr lang="en-US" dirty="0"/>
          </a:p>
        </p:txBody>
      </p:sp>
      <p:sp>
        <p:nvSpPr>
          <p:cNvPr id="4" name="Slide Number Placeholder 3"/>
          <p:cNvSpPr>
            <a:spLocks noGrp="1"/>
          </p:cNvSpPr>
          <p:nvPr>
            <p:ph type="sldNum" sz="quarter" idx="10"/>
          </p:nvPr>
        </p:nvSpPr>
        <p:spPr/>
        <p:txBody>
          <a:bodyPr/>
          <a:lstStyle/>
          <a:p>
            <a:fld id="{E7792A90-6519-425E-AF6A-7E9C4BD6B9CC}" type="slidenum">
              <a:rPr lang="en-US" smtClean="0"/>
              <a:t>4</a:t>
            </a:fld>
            <a:endParaRPr lang="en-US"/>
          </a:p>
        </p:txBody>
      </p:sp>
    </p:spTree>
    <p:extLst>
      <p:ext uri="{BB962C8B-B14F-4D97-AF65-F5344CB8AC3E}">
        <p14:creationId xmlns:p14="http://schemas.microsoft.com/office/powerpoint/2010/main" val="646939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Family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Many in the world have what seems to be the noble idea of FAMILY FIRST. This is against God’s will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10:34-39</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The idea is that families will be divided because some will believe, and some will not.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Find life</a:t>
            </a:r>
            <a:r>
              <a:rPr lang="en-US" dirty="0">
                <a:latin typeface="Calibri" panose="020F0502020204030204" pitchFamily="34" charset="0"/>
                <a:ea typeface="Calibri" panose="020F0502020204030204" pitchFamily="34" charset="0"/>
                <a:cs typeface="Times New Roman" panose="02020603050405020304" pitchFamily="18" charset="0"/>
              </a:rPr>
              <a:t> – spare familial relationships at the expense of a relationship with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Lose life</a:t>
            </a:r>
            <a:r>
              <a:rPr lang="en-US" dirty="0">
                <a:latin typeface="Calibri" panose="020F0502020204030204" pitchFamily="34" charset="0"/>
                <a:ea typeface="Calibri" panose="020F0502020204030204" pitchFamily="34" charset="0"/>
                <a:cs typeface="Times New Roman" panose="02020603050405020304" pitchFamily="18" charset="0"/>
              </a:rPr>
              <a:t> – lose familial relationship to gain Christ.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14:26</a:t>
            </a:r>
            <a:r>
              <a:rPr lang="en-US" b="1" dirty="0">
                <a:latin typeface="Calibri" panose="020F0502020204030204" pitchFamily="34" charset="0"/>
                <a:ea typeface="Calibri" panose="020F0502020204030204" pitchFamily="34" charset="0"/>
                <a:cs typeface="Times New Roman" panose="02020603050405020304" pitchFamily="18" charset="0"/>
              </a:rPr>
              <a:t> – Hate</a:t>
            </a:r>
            <a:r>
              <a:rPr lang="en-US" dirty="0">
                <a:latin typeface="Calibri" panose="020F0502020204030204" pitchFamily="34" charset="0"/>
                <a:ea typeface="Calibri" panose="020F0502020204030204" pitchFamily="34" charset="0"/>
                <a:cs typeface="Times New Roman" panose="02020603050405020304" pitchFamily="18" charset="0"/>
              </a:rPr>
              <a:t> – not literally, but in comparison to the love had for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Family is supposed to take care of one another in their respective roles, and have love for one another.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can only be accomplished to the greatest degree when each puts GOD FIRST.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5:22-25</a:t>
            </a:r>
            <a:r>
              <a:rPr lang="en-US" dirty="0">
                <a:latin typeface="Calibri" panose="020F0502020204030204" pitchFamily="34" charset="0"/>
                <a:ea typeface="Calibri" panose="020F0502020204030204" pitchFamily="34" charset="0"/>
                <a:cs typeface="Times New Roman" panose="02020603050405020304" pitchFamily="18" charset="0"/>
              </a:rPr>
              <a:t> – Husbands and wives cannot fulfill their roles to one another without first loving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Wives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“as to the Lord”</a:t>
            </a:r>
            <a:r>
              <a:rPr lang="en-US" dirty="0">
                <a:latin typeface="Calibri" panose="020F0502020204030204" pitchFamily="34" charset="0"/>
                <a:ea typeface="Calibri" panose="020F0502020204030204" pitchFamily="34" charset="0"/>
                <a:cs typeface="Times New Roman" panose="02020603050405020304" pitchFamily="18" charset="0"/>
              </a:rPr>
              <a:t> – foundation of their relationship to husband.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Husbands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“as Christ also loved the church”</a:t>
            </a:r>
            <a:r>
              <a:rPr lang="en-US" dirty="0">
                <a:latin typeface="Calibri" panose="020F0502020204030204" pitchFamily="34" charset="0"/>
                <a:ea typeface="Calibri" panose="020F0502020204030204" pitchFamily="34" charset="0"/>
                <a:cs typeface="Times New Roman" panose="02020603050405020304" pitchFamily="18" charset="0"/>
              </a:rPr>
              <a:t> – foundation of their relationship to wife.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6:1-4</a:t>
            </a:r>
            <a:r>
              <a:rPr lang="en-US" dirty="0">
                <a:latin typeface="Calibri" panose="020F0502020204030204" pitchFamily="34" charset="0"/>
                <a:ea typeface="Calibri" panose="020F0502020204030204" pitchFamily="34" charset="0"/>
                <a:cs typeface="Times New Roman" panose="02020603050405020304" pitchFamily="18" charset="0"/>
              </a:rPr>
              <a:t> – Same in regard to children to parents, and parents to children.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You cannot expect to be a good parent if you give your kid the impression that YOU LOVE THEM MORE THAN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They will grow to perceive they are more important than serving God if your devotion is more with them than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latin typeface="Calibri" panose="020F0502020204030204" pitchFamily="34" charset="0"/>
                <a:ea typeface="Calibri" panose="020F0502020204030204" pitchFamily="34" charset="0"/>
                <a:cs typeface="Times New Roman" panose="02020603050405020304" pitchFamily="18" charset="0"/>
              </a:rPr>
              <a:t>Any familial relationship must come after your relationship with God. IN ANY WAY.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Safety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Our thought should always be to please God first and foremost, even in the face of danger.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Daniel 3:8-18</a:t>
            </a:r>
            <a:r>
              <a:rPr lang="en-US" dirty="0">
                <a:latin typeface="Calibri" panose="020F0502020204030204" pitchFamily="34" charset="0"/>
                <a:ea typeface="Calibri" panose="020F0502020204030204" pitchFamily="34" charset="0"/>
                <a:cs typeface="Times New Roman" panose="02020603050405020304" pitchFamily="18" charset="0"/>
              </a:rPr>
              <a:t> – Shadrach, Meshack, and Abed-</a:t>
            </a:r>
            <a:r>
              <a:rPr lang="en-US" dirty="0" err="1">
                <a:latin typeface="Calibri" panose="020F0502020204030204" pitchFamily="34" charset="0"/>
                <a:ea typeface="Calibri" panose="020F0502020204030204" pitchFamily="34" charset="0"/>
                <a:cs typeface="Times New Roman" panose="02020603050405020304" pitchFamily="18" charset="0"/>
              </a:rPr>
              <a:t>Nego</a:t>
            </a:r>
            <a:r>
              <a:rPr lang="en-US" dirty="0">
                <a:latin typeface="Calibri" panose="020F0502020204030204" pitchFamily="34" charset="0"/>
                <a:ea typeface="Calibri" panose="020F0502020204030204" pitchFamily="34" charset="0"/>
                <a:cs typeface="Times New Roman" panose="02020603050405020304" pitchFamily="18" charset="0"/>
              </a:rPr>
              <a:t> did not worship Nebuchadnezzar’s image, and were willing to die for God in the process.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r>
              <a:rPr lang="en-US" dirty="0">
                <a:latin typeface="Calibri" panose="020F0502020204030204" pitchFamily="34" charset="0"/>
                <a:ea typeface="Calibri" panose="020F0502020204030204" pitchFamily="34" charset="0"/>
                <a:cs typeface="Times New Roman" panose="02020603050405020304" pitchFamily="18" charset="0"/>
              </a:rPr>
              <a:t> – The decree already stated they would die whoever did not worship the image.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8-15)</a:t>
            </a:r>
            <a:r>
              <a:rPr lang="en-US" dirty="0">
                <a:latin typeface="Calibri" panose="020F0502020204030204" pitchFamily="34" charset="0"/>
                <a:ea typeface="Calibri" panose="020F0502020204030204" pitchFamily="34" charset="0"/>
                <a:cs typeface="Times New Roman" panose="02020603050405020304" pitchFamily="18" charset="0"/>
              </a:rPr>
              <a:t> – The three Jews were given another opportunity, which ultimately further tested their faith.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16-18)</a:t>
            </a:r>
            <a:r>
              <a:rPr lang="en-US" dirty="0">
                <a:latin typeface="Calibri" panose="020F0502020204030204" pitchFamily="34" charset="0"/>
                <a:ea typeface="Calibri" panose="020F0502020204030204" pitchFamily="34" charset="0"/>
                <a:cs typeface="Times New Roman" panose="02020603050405020304" pitchFamily="18" charset="0"/>
              </a:rPr>
              <a:t> – They still refused to worship the image, and instead put their trust in God.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know the rest – furnace heated 7 times more than usual – thrown in – spared by God – Nebuchadnezzar glorifies God because of what happened.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NOTICE: (v. 18)</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if not”</a:t>
            </a:r>
            <a:r>
              <a:rPr lang="en-US" dirty="0">
                <a:latin typeface="Calibri" panose="020F0502020204030204" pitchFamily="34" charset="0"/>
                <a:ea typeface="Calibri" panose="020F0502020204030204" pitchFamily="34" charset="0"/>
                <a:cs typeface="Times New Roman" panose="02020603050405020304" pitchFamily="18" charset="0"/>
              </a:rPr>
              <a:t> – They trusted in God to deliver them, but had no right to demand that He would.</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Regardless of whether God delivered them, they were choosing Him first.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even when the other choice was to be delivered from death by worshiping the image.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“We ought to obey God rather than men” (Acts 5:29 – Peter and other apostles).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“We must through many tribulations enter the kingdom of God” (Acts 14:22</a:t>
            </a:r>
            <a:r>
              <a:rPr lang="en-US" dirty="0">
                <a:latin typeface="Calibri" panose="020F0502020204030204" pitchFamily="34" charset="0"/>
                <a:ea typeface="Calibri" panose="020F0502020204030204" pitchFamily="34" charset="0"/>
                <a:cs typeface="Times New Roman" panose="02020603050405020304" pitchFamily="18" charset="0"/>
              </a:rPr>
              <a:t> – Paul after being stoned). – Seek first the KINGDOM OF GOD AND HIS RIGHTEOUSNESS.</a:t>
            </a:r>
          </a:p>
          <a:p>
            <a:endParaRPr lang="en-US" dirty="0"/>
          </a:p>
        </p:txBody>
      </p:sp>
      <p:sp>
        <p:nvSpPr>
          <p:cNvPr id="4" name="Slide Number Placeholder 3"/>
          <p:cNvSpPr>
            <a:spLocks noGrp="1"/>
          </p:cNvSpPr>
          <p:nvPr>
            <p:ph type="sldNum" sz="quarter" idx="10"/>
          </p:nvPr>
        </p:nvSpPr>
        <p:spPr/>
        <p:txBody>
          <a:bodyPr/>
          <a:lstStyle/>
          <a:p>
            <a:fld id="{E7792A90-6519-425E-AF6A-7E9C4BD6B9CC}" type="slidenum">
              <a:rPr lang="en-US" smtClean="0"/>
              <a:t>5</a:t>
            </a:fld>
            <a:endParaRPr lang="en-US"/>
          </a:p>
        </p:txBody>
      </p:sp>
    </p:spTree>
    <p:extLst>
      <p:ext uri="{BB962C8B-B14F-4D97-AF65-F5344CB8AC3E}">
        <p14:creationId xmlns:p14="http://schemas.microsoft.com/office/powerpoint/2010/main" val="3479989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get our priorities straight!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What is most important to you? Your actions speak louder than words.</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put our mind on the things of God, rather than the things of this secular life.</a:t>
            </a:r>
          </a:p>
          <a:p>
            <a:endParaRPr lang="en-US" dirty="0"/>
          </a:p>
        </p:txBody>
      </p:sp>
      <p:sp>
        <p:nvSpPr>
          <p:cNvPr id="4" name="Slide Number Placeholder 3"/>
          <p:cNvSpPr>
            <a:spLocks noGrp="1"/>
          </p:cNvSpPr>
          <p:nvPr>
            <p:ph type="sldNum" sz="quarter" idx="10"/>
          </p:nvPr>
        </p:nvSpPr>
        <p:spPr/>
        <p:txBody>
          <a:bodyPr/>
          <a:lstStyle/>
          <a:p>
            <a:fld id="{E7792A90-6519-425E-AF6A-7E9C4BD6B9CC}" type="slidenum">
              <a:rPr lang="en-US" smtClean="0"/>
              <a:t>6</a:t>
            </a:fld>
            <a:endParaRPr lang="en-US"/>
          </a:p>
        </p:txBody>
      </p:sp>
    </p:spTree>
    <p:extLst>
      <p:ext uri="{BB962C8B-B14F-4D97-AF65-F5344CB8AC3E}">
        <p14:creationId xmlns:p14="http://schemas.microsoft.com/office/powerpoint/2010/main" val="2697967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DD2773-40BE-45DE-9B8B-3B987F54C75B}"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F01A4-C45B-4136-A754-D83A7A7C327F}" type="slidenum">
              <a:rPr lang="en-US" smtClean="0"/>
              <a:t>‹#›</a:t>
            </a:fld>
            <a:endParaRPr lang="en-US"/>
          </a:p>
        </p:txBody>
      </p:sp>
    </p:spTree>
    <p:extLst>
      <p:ext uri="{BB962C8B-B14F-4D97-AF65-F5344CB8AC3E}">
        <p14:creationId xmlns:p14="http://schemas.microsoft.com/office/powerpoint/2010/main" val="1327972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DD2773-40BE-45DE-9B8B-3B987F54C75B}"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F01A4-C45B-4136-A754-D83A7A7C327F}" type="slidenum">
              <a:rPr lang="en-US" smtClean="0"/>
              <a:t>‹#›</a:t>
            </a:fld>
            <a:endParaRPr lang="en-US"/>
          </a:p>
        </p:txBody>
      </p:sp>
    </p:spTree>
    <p:extLst>
      <p:ext uri="{BB962C8B-B14F-4D97-AF65-F5344CB8AC3E}">
        <p14:creationId xmlns:p14="http://schemas.microsoft.com/office/powerpoint/2010/main" val="944113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DD2773-40BE-45DE-9B8B-3B987F54C75B}"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F01A4-C45B-4136-A754-D83A7A7C327F}" type="slidenum">
              <a:rPr lang="en-US" smtClean="0"/>
              <a:t>‹#›</a:t>
            </a:fld>
            <a:endParaRPr lang="en-US"/>
          </a:p>
        </p:txBody>
      </p:sp>
    </p:spTree>
    <p:extLst>
      <p:ext uri="{BB962C8B-B14F-4D97-AF65-F5344CB8AC3E}">
        <p14:creationId xmlns:p14="http://schemas.microsoft.com/office/powerpoint/2010/main" val="1853663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DD2773-40BE-45DE-9B8B-3B987F54C75B}"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F01A4-C45B-4136-A754-D83A7A7C327F}" type="slidenum">
              <a:rPr lang="en-US" smtClean="0"/>
              <a:t>‹#›</a:t>
            </a:fld>
            <a:endParaRPr lang="en-US"/>
          </a:p>
        </p:txBody>
      </p:sp>
    </p:spTree>
    <p:extLst>
      <p:ext uri="{BB962C8B-B14F-4D97-AF65-F5344CB8AC3E}">
        <p14:creationId xmlns:p14="http://schemas.microsoft.com/office/powerpoint/2010/main" val="2405711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DD2773-40BE-45DE-9B8B-3B987F54C75B}"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F01A4-C45B-4136-A754-D83A7A7C327F}" type="slidenum">
              <a:rPr lang="en-US" smtClean="0"/>
              <a:t>‹#›</a:t>
            </a:fld>
            <a:endParaRPr lang="en-US"/>
          </a:p>
        </p:txBody>
      </p:sp>
    </p:spTree>
    <p:extLst>
      <p:ext uri="{BB962C8B-B14F-4D97-AF65-F5344CB8AC3E}">
        <p14:creationId xmlns:p14="http://schemas.microsoft.com/office/powerpoint/2010/main" val="3459736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DD2773-40BE-45DE-9B8B-3B987F54C75B}"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F01A4-C45B-4136-A754-D83A7A7C327F}" type="slidenum">
              <a:rPr lang="en-US" smtClean="0"/>
              <a:t>‹#›</a:t>
            </a:fld>
            <a:endParaRPr lang="en-US"/>
          </a:p>
        </p:txBody>
      </p:sp>
    </p:spTree>
    <p:extLst>
      <p:ext uri="{BB962C8B-B14F-4D97-AF65-F5344CB8AC3E}">
        <p14:creationId xmlns:p14="http://schemas.microsoft.com/office/powerpoint/2010/main" val="3850673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DD2773-40BE-45DE-9B8B-3B987F54C75B}" type="datetimeFigureOut">
              <a:rPr lang="en-US" smtClean="0"/>
              <a:t>10/8/2017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2F01A4-C45B-4136-A754-D83A7A7C327F}" type="slidenum">
              <a:rPr lang="en-US" smtClean="0"/>
              <a:t>‹#›</a:t>
            </a:fld>
            <a:endParaRPr lang="en-US"/>
          </a:p>
        </p:txBody>
      </p:sp>
    </p:spTree>
    <p:extLst>
      <p:ext uri="{BB962C8B-B14F-4D97-AF65-F5344CB8AC3E}">
        <p14:creationId xmlns:p14="http://schemas.microsoft.com/office/powerpoint/2010/main" val="1228317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DD2773-40BE-45DE-9B8B-3B987F54C75B}" type="datetimeFigureOut">
              <a:rPr lang="en-US" smtClean="0"/>
              <a:t>10/8/2017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2F01A4-C45B-4136-A754-D83A7A7C327F}" type="slidenum">
              <a:rPr lang="en-US" smtClean="0"/>
              <a:t>‹#›</a:t>
            </a:fld>
            <a:endParaRPr lang="en-US"/>
          </a:p>
        </p:txBody>
      </p:sp>
    </p:spTree>
    <p:extLst>
      <p:ext uri="{BB962C8B-B14F-4D97-AF65-F5344CB8AC3E}">
        <p14:creationId xmlns:p14="http://schemas.microsoft.com/office/powerpoint/2010/main" val="764043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D2773-40BE-45DE-9B8B-3B987F54C75B}" type="datetimeFigureOut">
              <a:rPr lang="en-US" smtClean="0"/>
              <a:t>10/8/2017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2F01A4-C45B-4136-A754-D83A7A7C327F}" type="slidenum">
              <a:rPr lang="en-US" smtClean="0"/>
              <a:t>‹#›</a:t>
            </a:fld>
            <a:endParaRPr lang="en-US"/>
          </a:p>
        </p:txBody>
      </p:sp>
    </p:spTree>
    <p:extLst>
      <p:ext uri="{BB962C8B-B14F-4D97-AF65-F5344CB8AC3E}">
        <p14:creationId xmlns:p14="http://schemas.microsoft.com/office/powerpoint/2010/main" val="4046341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DD2773-40BE-45DE-9B8B-3B987F54C75B}"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F01A4-C45B-4136-A754-D83A7A7C327F}" type="slidenum">
              <a:rPr lang="en-US" smtClean="0"/>
              <a:t>‹#›</a:t>
            </a:fld>
            <a:endParaRPr lang="en-US"/>
          </a:p>
        </p:txBody>
      </p:sp>
    </p:spTree>
    <p:extLst>
      <p:ext uri="{BB962C8B-B14F-4D97-AF65-F5344CB8AC3E}">
        <p14:creationId xmlns:p14="http://schemas.microsoft.com/office/powerpoint/2010/main" val="2010170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DD2773-40BE-45DE-9B8B-3B987F54C75B}"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F01A4-C45B-4136-A754-D83A7A7C327F}" type="slidenum">
              <a:rPr lang="en-US" smtClean="0"/>
              <a:t>‹#›</a:t>
            </a:fld>
            <a:endParaRPr lang="en-US"/>
          </a:p>
        </p:txBody>
      </p:sp>
    </p:spTree>
    <p:extLst>
      <p:ext uri="{BB962C8B-B14F-4D97-AF65-F5344CB8AC3E}">
        <p14:creationId xmlns:p14="http://schemas.microsoft.com/office/powerpoint/2010/main" val="2842089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D2773-40BE-45DE-9B8B-3B987F54C75B}" type="datetimeFigureOut">
              <a:rPr lang="en-US" smtClean="0"/>
              <a:t>10/8/2017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2F01A4-C45B-4136-A754-D83A7A7C327F}" type="slidenum">
              <a:rPr lang="en-US" smtClean="0"/>
              <a:t>‹#›</a:t>
            </a:fld>
            <a:endParaRPr lang="en-US"/>
          </a:p>
        </p:txBody>
      </p:sp>
    </p:spTree>
    <p:extLst>
      <p:ext uri="{BB962C8B-B14F-4D97-AF65-F5344CB8AC3E}">
        <p14:creationId xmlns:p14="http://schemas.microsoft.com/office/powerpoint/2010/main" val="7082040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CA41F-6146-4FD6-B3F8-E8B498AE65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F7D54C-2441-4C3C-B0AF-4B4C8084DE1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21898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EE904-9D99-4B79-BFDD-F078357AAAEA}"/>
              </a:ext>
            </a:extLst>
          </p:cNvPr>
          <p:cNvSpPr>
            <a:spLocks noGrp="1"/>
          </p:cNvSpPr>
          <p:nvPr>
            <p:ph type="ctrTitle"/>
          </p:nvPr>
        </p:nvSpPr>
        <p:spPr>
          <a:xfrm>
            <a:off x="685798" y="1307893"/>
            <a:ext cx="7772400" cy="2387600"/>
          </a:xfrm>
        </p:spPr>
        <p:txBody>
          <a:bodyPr>
            <a:normAutofit/>
          </a:bodyPr>
          <a:lstStyle/>
          <a:p>
            <a:r>
              <a:rPr lang="en-US" sz="6600" b="1" dirty="0">
                <a:latin typeface="Lucida Handwriting" panose="03010101010101010101" pitchFamily="66" charset="0"/>
              </a:rPr>
              <a:t>Prioritized Seeking</a:t>
            </a:r>
          </a:p>
        </p:txBody>
      </p:sp>
      <p:sp>
        <p:nvSpPr>
          <p:cNvPr id="3" name="Subtitle 2">
            <a:extLst>
              <a:ext uri="{FF2B5EF4-FFF2-40B4-BE49-F238E27FC236}">
                <a16:creationId xmlns:a16="http://schemas.microsoft.com/office/drawing/2014/main" id="{D0106A95-684D-463E-BB27-CD6D9A729E4E}"/>
              </a:ext>
            </a:extLst>
          </p:cNvPr>
          <p:cNvSpPr>
            <a:spLocks noGrp="1"/>
          </p:cNvSpPr>
          <p:nvPr>
            <p:ph type="subTitle" idx="1"/>
          </p:nvPr>
        </p:nvSpPr>
        <p:spPr>
          <a:xfrm>
            <a:off x="244334" y="5618801"/>
            <a:ext cx="8655327" cy="928583"/>
          </a:xfrm>
        </p:spPr>
        <p:txBody>
          <a:bodyPr>
            <a:noAutofit/>
          </a:bodyPr>
          <a:lstStyle/>
          <a:p>
            <a:r>
              <a:rPr lang="en-US" sz="2800" b="1" i="1" dirty="0">
                <a:solidFill>
                  <a:schemeClr val="bg1"/>
                </a:solidFill>
              </a:rPr>
              <a:t>“But seek first the kingdom of God and His righteousness, and all these things shall be added to you.”</a:t>
            </a:r>
          </a:p>
        </p:txBody>
      </p:sp>
      <p:sp>
        <p:nvSpPr>
          <p:cNvPr id="4" name="Subtitle 2">
            <a:extLst>
              <a:ext uri="{FF2B5EF4-FFF2-40B4-BE49-F238E27FC236}">
                <a16:creationId xmlns:a16="http://schemas.microsoft.com/office/drawing/2014/main" id="{30A20C16-E449-457C-AC6F-09784E71408B}"/>
              </a:ext>
            </a:extLst>
          </p:cNvPr>
          <p:cNvSpPr txBox="1">
            <a:spLocks/>
          </p:cNvSpPr>
          <p:nvPr/>
        </p:nvSpPr>
        <p:spPr>
          <a:xfrm>
            <a:off x="284921" y="3695493"/>
            <a:ext cx="8574157" cy="127476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i="1" dirty="0"/>
              <a:t>Matthew 6:33</a:t>
            </a:r>
          </a:p>
        </p:txBody>
      </p:sp>
    </p:spTree>
    <p:extLst>
      <p:ext uri="{BB962C8B-B14F-4D97-AF65-F5344CB8AC3E}">
        <p14:creationId xmlns:p14="http://schemas.microsoft.com/office/powerpoint/2010/main" val="6832049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5C6EF-DB03-41DF-AE21-9F6CE2625116}"/>
              </a:ext>
            </a:extLst>
          </p:cNvPr>
          <p:cNvSpPr>
            <a:spLocks noGrp="1"/>
          </p:cNvSpPr>
          <p:nvPr>
            <p:ph type="title"/>
          </p:nvPr>
        </p:nvSpPr>
        <p:spPr/>
        <p:txBody>
          <a:bodyPr>
            <a:normAutofit/>
          </a:bodyPr>
          <a:lstStyle/>
          <a:p>
            <a:pPr algn="ctr"/>
            <a:r>
              <a:rPr lang="en-US" sz="6000" b="1" dirty="0">
                <a:latin typeface="Lucida Handwriting" panose="03010101010101010101" pitchFamily="66" charset="0"/>
              </a:rPr>
              <a:t>Seek First</a:t>
            </a:r>
          </a:p>
        </p:txBody>
      </p:sp>
      <p:sp>
        <p:nvSpPr>
          <p:cNvPr id="3" name="Content Placeholder 2">
            <a:extLst>
              <a:ext uri="{FF2B5EF4-FFF2-40B4-BE49-F238E27FC236}">
                <a16:creationId xmlns:a16="http://schemas.microsoft.com/office/drawing/2014/main" id="{90A3E1EB-0A3F-41A0-8EBF-CE5E89BE237A}"/>
              </a:ext>
            </a:extLst>
          </p:cNvPr>
          <p:cNvSpPr>
            <a:spLocks noGrp="1"/>
          </p:cNvSpPr>
          <p:nvPr>
            <p:ph idx="1"/>
          </p:nvPr>
        </p:nvSpPr>
        <p:spPr>
          <a:xfrm>
            <a:off x="628650" y="1825625"/>
            <a:ext cx="7886700" cy="3329471"/>
          </a:xfrm>
        </p:spPr>
        <p:txBody>
          <a:bodyPr/>
          <a:lstStyle/>
          <a:p>
            <a:pPr marL="0" indent="0" algn="ctr">
              <a:buNone/>
            </a:pPr>
            <a:r>
              <a:rPr lang="en-US" sz="3600" b="1" dirty="0"/>
              <a:t>His Kingdom</a:t>
            </a:r>
          </a:p>
          <a:p>
            <a:pPr marL="0" indent="0" algn="ctr">
              <a:buNone/>
            </a:pPr>
            <a:r>
              <a:rPr lang="en-US" sz="3200" i="1" dirty="0"/>
              <a:t>– Matthew 6:10; 5:3; 11:29-30; 1 Peter 2:4-5 –</a:t>
            </a:r>
          </a:p>
          <a:p>
            <a:pPr marL="0" indent="0" algn="ctr">
              <a:buNone/>
            </a:pPr>
            <a:r>
              <a:rPr lang="en-US" sz="3600" b="1" dirty="0"/>
              <a:t>His Righteousness</a:t>
            </a:r>
          </a:p>
          <a:p>
            <a:pPr marL="0" indent="0" algn="ctr">
              <a:buNone/>
            </a:pPr>
            <a:r>
              <a:rPr lang="en-US" sz="3200" i="1" dirty="0"/>
              <a:t>– 2 Peter 3:14; 1 Peter 2:11-12;                        Romans 1:16-17; 10:17 –</a:t>
            </a:r>
          </a:p>
        </p:txBody>
      </p:sp>
      <p:sp>
        <p:nvSpPr>
          <p:cNvPr id="4" name="Subtitle 2">
            <a:extLst>
              <a:ext uri="{FF2B5EF4-FFF2-40B4-BE49-F238E27FC236}">
                <a16:creationId xmlns:a16="http://schemas.microsoft.com/office/drawing/2014/main" id="{D4FDBCEF-B117-46D7-8471-E2ED158BFAC7}"/>
              </a:ext>
            </a:extLst>
          </p:cNvPr>
          <p:cNvSpPr txBox="1">
            <a:spLocks/>
          </p:cNvSpPr>
          <p:nvPr/>
        </p:nvSpPr>
        <p:spPr>
          <a:xfrm>
            <a:off x="171451" y="5605549"/>
            <a:ext cx="8801097" cy="9285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dirty="0">
                <a:solidFill>
                  <a:schemeClr val="bg1"/>
                </a:solidFill>
              </a:rPr>
              <a:t>“But seek first the kingdom of God and His righteousness, and all these things shall be added to you.”</a:t>
            </a:r>
          </a:p>
        </p:txBody>
      </p:sp>
    </p:spTree>
    <p:extLst>
      <p:ext uri="{BB962C8B-B14F-4D97-AF65-F5344CB8AC3E}">
        <p14:creationId xmlns:p14="http://schemas.microsoft.com/office/powerpoint/2010/main" val="3429633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5C6EF-DB03-41DF-AE21-9F6CE2625116}"/>
              </a:ext>
            </a:extLst>
          </p:cNvPr>
          <p:cNvSpPr>
            <a:spLocks noGrp="1"/>
          </p:cNvSpPr>
          <p:nvPr>
            <p:ph type="title"/>
          </p:nvPr>
        </p:nvSpPr>
        <p:spPr/>
        <p:txBody>
          <a:bodyPr>
            <a:normAutofit/>
          </a:bodyPr>
          <a:lstStyle/>
          <a:p>
            <a:pPr algn="ctr"/>
            <a:r>
              <a:rPr lang="en-US" sz="6000" b="1" dirty="0">
                <a:latin typeface="Lucida Handwriting" panose="03010101010101010101" pitchFamily="66" charset="0"/>
              </a:rPr>
              <a:t>Before Seeking</a:t>
            </a:r>
          </a:p>
        </p:txBody>
      </p:sp>
      <p:sp>
        <p:nvSpPr>
          <p:cNvPr id="3" name="Content Placeholder 2">
            <a:extLst>
              <a:ext uri="{FF2B5EF4-FFF2-40B4-BE49-F238E27FC236}">
                <a16:creationId xmlns:a16="http://schemas.microsoft.com/office/drawing/2014/main" id="{90A3E1EB-0A3F-41A0-8EBF-CE5E89BE237A}"/>
              </a:ext>
            </a:extLst>
          </p:cNvPr>
          <p:cNvSpPr>
            <a:spLocks noGrp="1"/>
          </p:cNvSpPr>
          <p:nvPr>
            <p:ph idx="1"/>
          </p:nvPr>
        </p:nvSpPr>
        <p:spPr>
          <a:xfrm>
            <a:off x="628650" y="1825625"/>
            <a:ext cx="7886700" cy="3329471"/>
          </a:xfrm>
        </p:spPr>
        <p:txBody>
          <a:bodyPr/>
          <a:lstStyle/>
          <a:p>
            <a:pPr marL="0" indent="0" algn="ctr">
              <a:buNone/>
            </a:pPr>
            <a:endParaRPr lang="en-US" sz="1600" b="1" dirty="0"/>
          </a:p>
          <a:p>
            <a:pPr marL="0" indent="0" algn="ctr">
              <a:buNone/>
            </a:pPr>
            <a:r>
              <a:rPr lang="en-US" sz="3600" b="1" dirty="0"/>
              <a:t>Material Essentials</a:t>
            </a:r>
          </a:p>
          <a:p>
            <a:pPr marL="0" indent="0" algn="ctr">
              <a:buNone/>
            </a:pPr>
            <a:r>
              <a:rPr lang="en-US" sz="3200" i="1" dirty="0"/>
              <a:t>– Matthew 6:19-34 –</a:t>
            </a:r>
          </a:p>
          <a:p>
            <a:pPr marL="0" indent="0" algn="ctr">
              <a:buNone/>
            </a:pPr>
            <a:r>
              <a:rPr lang="en-US" sz="3600" b="1" dirty="0"/>
              <a:t>Pleasure</a:t>
            </a:r>
          </a:p>
          <a:p>
            <a:pPr marL="0" indent="0" algn="ctr">
              <a:buNone/>
            </a:pPr>
            <a:r>
              <a:rPr lang="en-US" sz="3200" i="1" dirty="0"/>
              <a:t>– 1 Timothy 5:3-7; Ecclesiastes 2:1-3, 9-11 –</a:t>
            </a:r>
          </a:p>
        </p:txBody>
      </p:sp>
      <p:sp>
        <p:nvSpPr>
          <p:cNvPr id="4" name="Subtitle 2">
            <a:extLst>
              <a:ext uri="{FF2B5EF4-FFF2-40B4-BE49-F238E27FC236}">
                <a16:creationId xmlns:a16="http://schemas.microsoft.com/office/drawing/2014/main" id="{D4FDBCEF-B117-46D7-8471-E2ED158BFAC7}"/>
              </a:ext>
            </a:extLst>
          </p:cNvPr>
          <p:cNvSpPr txBox="1">
            <a:spLocks/>
          </p:cNvSpPr>
          <p:nvPr/>
        </p:nvSpPr>
        <p:spPr>
          <a:xfrm>
            <a:off x="224460" y="5605549"/>
            <a:ext cx="8695079" cy="9285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dirty="0">
                <a:solidFill>
                  <a:schemeClr val="bg1"/>
                </a:solidFill>
              </a:rPr>
              <a:t>“But seek first the kingdom of God and His righteousness, and all these things shall be added to you.”</a:t>
            </a:r>
          </a:p>
        </p:txBody>
      </p:sp>
    </p:spTree>
    <p:extLst>
      <p:ext uri="{BB962C8B-B14F-4D97-AF65-F5344CB8AC3E}">
        <p14:creationId xmlns:p14="http://schemas.microsoft.com/office/powerpoint/2010/main" val="528096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5C6EF-DB03-41DF-AE21-9F6CE2625116}"/>
              </a:ext>
            </a:extLst>
          </p:cNvPr>
          <p:cNvSpPr>
            <a:spLocks noGrp="1"/>
          </p:cNvSpPr>
          <p:nvPr>
            <p:ph type="title"/>
          </p:nvPr>
        </p:nvSpPr>
        <p:spPr/>
        <p:txBody>
          <a:bodyPr>
            <a:normAutofit/>
          </a:bodyPr>
          <a:lstStyle/>
          <a:p>
            <a:pPr algn="ctr"/>
            <a:r>
              <a:rPr lang="en-US" sz="6000" b="1" dirty="0">
                <a:latin typeface="Lucida Handwriting" panose="03010101010101010101" pitchFamily="66" charset="0"/>
              </a:rPr>
              <a:t>Before Seeking</a:t>
            </a:r>
          </a:p>
        </p:txBody>
      </p:sp>
      <p:sp>
        <p:nvSpPr>
          <p:cNvPr id="3" name="Content Placeholder 2">
            <a:extLst>
              <a:ext uri="{FF2B5EF4-FFF2-40B4-BE49-F238E27FC236}">
                <a16:creationId xmlns:a16="http://schemas.microsoft.com/office/drawing/2014/main" id="{90A3E1EB-0A3F-41A0-8EBF-CE5E89BE237A}"/>
              </a:ext>
            </a:extLst>
          </p:cNvPr>
          <p:cNvSpPr>
            <a:spLocks noGrp="1"/>
          </p:cNvSpPr>
          <p:nvPr>
            <p:ph idx="1"/>
          </p:nvPr>
        </p:nvSpPr>
        <p:spPr>
          <a:xfrm>
            <a:off x="628650" y="1825625"/>
            <a:ext cx="7886700" cy="3329471"/>
          </a:xfrm>
        </p:spPr>
        <p:txBody>
          <a:bodyPr/>
          <a:lstStyle/>
          <a:p>
            <a:pPr marL="0" indent="0" algn="ctr">
              <a:buNone/>
            </a:pPr>
            <a:r>
              <a:rPr lang="en-US" sz="3600" b="1" dirty="0"/>
              <a:t>Family</a:t>
            </a:r>
          </a:p>
          <a:p>
            <a:pPr marL="0" indent="0" algn="ctr">
              <a:buNone/>
            </a:pPr>
            <a:r>
              <a:rPr lang="en-US" sz="3200" i="1" dirty="0"/>
              <a:t>– Matthew 10:34-39; Ephesians 5:22-25;               6:1-4 –</a:t>
            </a:r>
          </a:p>
          <a:p>
            <a:pPr marL="0" indent="0" algn="ctr">
              <a:buNone/>
            </a:pPr>
            <a:r>
              <a:rPr lang="en-US" sz="3600" b="1" dirty="0"/>
              <a:t>Safety</a:t>
            </a:r>
          </a:p>
          <a:p>
            <a:pPr marL="0" indent="0" algn="ctr">
              <a:buNone/>
            </a:pPr>
            <a:r>
              <a:rPr lang="en-US" sz="3200" i="1" dirty="0"/>
              <a:t>– Daniel 3:8-18; Acts 5:29; 14:22 –</a:t>
            </a:r>
          </a:p>
        </p:txBody>
      </p:sp>
      <p:sp>
        <p:nvSpPr>
          <p:cNvPr id="4" name="Subtitle 2">
            <a:extLst>
              <a:ext uri="{FF2B5EF4-FFF2-40B4-BE49-F238E27FC236}">
                <a16:creationId xmlns:a16="http://schemas.microsoft.com/office/drawing/2014/main" id="{D4FDBCEF-B117-46D7-8471-E2ED158BFAC7}"/>
              </a:ext>
            </a:extLst>
          </p:cNvPr>
          <p:cNvSpPr txBox="1">
            <a:spLocks/>
          </p:cNvSpPr>
          <p:nvPr/>
        </p:nvSpPr>
        <p:spPr>
          <a:xfrm>
            <a:off x="237713" y="5618801"/>
            <a:ext cx="8668574" cy="9285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dirty="0">
                <a:solidFill>
                  <a:schemeClr val="bg1"/>
                </a:solidFill>
              </a:rPr>
              <a:t>“But seek first the kingdom of God and His righteousness, and all these things shall be added to you.”</a:t>
            </a:r>
          </a:p>
        </p:txBody>
      </p:sp>
    </p:spTree>
    <p:extLst>
      <p:ext uri="{BB962C8B-B14F-4D97-AF65-F5344CB8AC3E}">
        <p14:creationId xmlns:p14="http://schemas.microsoft.com/office/powerpoint/2010/main" val="1032116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EE904-9D99-4B79-BFDD-F078357AAAEA}"/>
              </a:ext>
            </a:extLst>
          </p:cNvPr>
          <p:cNvSpPr>
            <a:spLocks noGrp="1"/>
          </p:cNvSpPr>
          <p:nvPr>
            <p:ph type="ctrTitle"/>
          </p:nvPr>
        </p:nvSpPr>
        <p:spPr>
          <a:xfrm>
            <a:off x="685798" y="1307893"/>
            <a:ext cx="7772400" cy="2387600"/>
          </a:xfrm>
        </p:spPr>
        <p:txBody>
          <a:bodyPr>
            <a:normAutofit/>
          </a:bodyPr>
          <a:lstStyle/>
          <a:p>
            <a:r>
              <a:rPr lang="en-US" sz="6600" b="1" dirty="0">
                <a:latin typeface="Lucida Handwriting" panose="03010101010101010101" pitchFamily="66" charset="0"/>
              </a:rPr>
              <a:t>Prioritized Seeking</a:t>
            </a:r>
          </a:p>
        </p:txBody>
      </p:sp>
      <p:sp>
        <p:nvSpPr>
          <p:cNvPr id="3" name="Subtitle 2">
            <a:extLst>
              <a:ext uri="{FF2B5EF4-FFF2-40B4-BE49-F238E27FC236}">
                <a16:creationId xmlns:a16="http://schemas.microsoft.com/office/drawing/2014/main" id="{D0106A95-684D-463E-BB27-CD6D9A729E4E}"/>
              </a:ext>
            </a:extLst>
          </p:cNvPr>
          <p:cNvSpPr>
            <a:spLocks noGrp="1"/>
          </p:cNvSpPr>
          <p:nvPr>
            <p:ph type="subTitle" idx="1"/>
          </p:nvPr>
        </p:nvSpPr>
        <p:spPr>
          <a:xfrm>
            <a:off x="171450" y="5618801"/>
            <a:ext cx="8801096" cy="928583"/>
          </a:xfrm>
        </p:spPr>
        <p:txBody>
          <a:bodyPr>
            <a:noAutofit/>
          </a:bodyPr>
          <a:lstStyle/>
          <a:p>
            <a:r>
              <a:rPr lang="en-US" sz="2800" b="1" i="1" dirty="0">
                <a:solidFill>
                  <a:schemeClr val="bg1"/>
                </a:solidFill>
              </a:rPr>
              <a:t>“But seek first the kingdom of God and His righteousness, and all these things shall be added to you.”</a:t>
            </a:r>
          </a:p>
        </p:txBody>
      </p:sp>
      <p:sp>
        <p:nvSpPr>
          <p:cNvPr id="4" name="Subtitle 2">
            <a:extLst>
              <a:ext uri="{FF2B5EF4-FFF2-40B4-BE49-F238E27FC236}">
                <a16:creationId xmlns:a16="http://schemas.microsoft.com/office/drawing/2014/main" id="{30A20C16-E449-457C-AC6F-09784E71408B}"/>
              </a:ext>
            </a:extLst>
          </p:cNvPr>
          <p:cNvSpPr txBox="1">
            <a:spLocks/>
          </p:cNvSpPr>
          <p:nvPr/>
        </p:nvSpPr>
        <p:spPr>
          <a:xfrm>
            <a:off x="284921" y="3695493"/>
            <a:ext cx="8574157" cy="127476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i="1" dirty="0"/>
              <a:t>Matthew 6:33</a:t>
            </a:r>
          </a:p>
        </p:txBody>
      </p:sp>
    </p:spTree>
    <p:extLst>
      <p:ext uri="{BB962C8B-B14F-4D97-AF65-F5344CB8AC3E}">
        <p14:creationId xmlns:p14="http://schemas.microsoft.com/office/powerpoint/2010/main" val="19718779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1975</Words>
  <Application>Microsoft Office PowerPoint</Application>
  <PresentationFormat>On-screen Show (4:3)</PresentationFormat>
  <Paragraphs>130</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Lucida Handwriting</vt:lpstr>
      <vt:lpstr>Times New Roman</vt:lpstr>
      <vt:lpstr>Wingdings</vt:lpstr>
      <vt:lpstr>Office Theme</vt:lpstr>
      <vt:lpstr>PowerPoint Presentation</vt:lpstr>
      <vt:lpstr>Prioritized Seeking</vt:lpstr>
      <vt:lpstr>Seek First</vt:lpstr>
      <vt:lpstr>Before Seeking</vt:lpstr>
      <vt:lpstr>Before Seeking</vt:lpstr>
      <vt:lpstr>Prioritized Seeking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Prioritized Seeking</dc:title>
  <dc:creator>Stan Cox</dc:creator>
  <cp:lastModifiedBy>Stan Cox</cp:lastModifiedBy>
  <cp:revision>6</cp:revision>
  <dcterms:created xsi:type="dcterms:W3CDTF">2017-10-08T18:58:39Z</dcterms:created>
  <dcterms:modified xsi:type="dcterms:W3CDTF">2017-10-08T22:37:32Z</dcterms:modified>
</cp:coreProperties>
</file>