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Edwardian Script ITC" panose="030303020407070D0804" pitchFamily="66"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BE984-4F58-4492-85F8-A2019A78597A}" type="datetimeFigureOut">
              <a:rPr lang="en-US" smtClean="0"/>
              <a:t>10/21/2017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9AFE7-5D9C-4493-BA0A-F46A0727C6E0}" type="slidenum">
              <a:rPr lang="en-US" smtClean="0"/>
              <a:t>‹#›</a:t>
            </a:fld>
            <a:endParaRPr lang="en-US"/>
          </a:p>
        </p:txBody>
      </p:sp>
    </p:spTree>
    <p:extLst>
      <p:ext uri="{BB962C8B-B14F-4D97-AF65-F5344CB8AC3E}">
        <p14:creationId xmlns:p14="http://schemas.microsoft.com/office/powerpoint/2010/main" val="50297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Gospel According to Mark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Jesus, the Suffering Servant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Mark’s gospel, because of its brevity and the fact that most of its content is contained in the synoptic gospels, is often overlooked.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scholar, Augustine said of Mark, “[he] [is] a follower and abbreviator of Matthew” (Hastings III:249). (Therefore, thought it of little importance to pay much attention to the gospel of Mark.)</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commentator and compiler of the fifth century, Victor of Antioch, complained that a number of expositors had written on Matthew and John and a few on Luke but that ‘his utmost efforts had failed to detect a single commentary upon St. Mark’ (</a:t>
            </a:r>
            <a:r>
              <a:rPr lang="en-US" dirty="0" err="1">
                <a:latin typeface="Calibri" panose="020F0502020204030204" pitchFamily="34" charset="0"/>
                <a:ea typeface="Calibri" panose="020F0502020204030204" pitchFamily="34" charset="0"/>
                <a:cs typeface="Times New Roman" panose="02020603050405020304" pitchFamily="18" charset="0"/>
              </a:rPr>
              <a:t>Swete</a:t>
            </a:r>
            <a:r>
              <a:rPr lang="en-US" dirty="0">
                <a:latin typeface="Calibri" panose="020F0502020204030204" pitchFamily="34" charset="0"/>
                <a:ea typeface="Calibri" panose="020F0502020204030204" pitchFamily="34" charset="0"/>
                <a:cs typeface="Times New Roman" panose="02020603050405020304" pitchFamily="18" charset="0"/>
              </a:rPr>
              <a:t> 34).” (Truth Commentary on Mark, L.A. Stauffer)</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attitude toward Mark changed upon more modern times.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While before, some viewed Mark as an abridgment of the other gospels, many scholars now view it as the eldest of the four gospels.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While it is the shortest, and does not add a great deal to the other gospels, most consider it worthy of serious study and consideration.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Mark’s gospel, as we know, is inspired scripture. This by itself is enough for us to thoroughly, and seriously study it.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Authorship</a:t>
            </a: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2</a:t>
            </a:fld>
            <a:endParaRPr lang="en-US"/>
          </a:p>
        </p:txBody>
      </p:sp>
    </p:spTree>
    <p:extLst>
      <p:ext uri="{BB962C8B-B14F-4D97-AF65-F5344CB8AC3E}">
        <p14:creationId xmlns:p14="http://schemas.microsoft.com/office/powerpoint/2010/main" val="217874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Authorship</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Title – The Gospel According to Mark</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“According to Mark,” later expanded to “The Gospel according to Mark,” are titles that appear in early literature and documents of the second century.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has convinced all but a few scholars that the name which the gospel bears is indeed its author – Mark.</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Author (not an apostle)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Mother – Mary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12:12</a:t>
            </a:r>
            <a:r>
              <a:rPr lang="en-US" dirty="0">
                <a:latin typeface="Calibri" panose="020F0502020204030204" pitchFamily="34" charset="0"/>
                <a:ea typeface="Calibri" panose="020F0502020204030204" pitchFamily="34" charset="0"/>
                <a:cs typeface="Times New Roman" panose="02020603050405020304" pitchFamily="18" charset="0"/>
              </a:rPr>
              <a:t> (Peter after being released from prison)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whose surname was Mark”</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John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Hebrew name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Mark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Roman name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Evidently, Mary was well known to disciples, and her place offered for disciples to stay in.</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Some have conjectured that the upper room that Jesus and the apostles ate the Passover in belonged to Mary.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14:51-52</a:t>
            </a:r>
            <a:r>
              <a:rPr lang="en-US" dirty="0">
                <a:latin typeface="Calibri" panose="020F0502020204030204" pitchFamily="34" charset="0"/>
                <a:ea typeface="Calibri" panose="020F0502020204030204" pitchFamily="34" charset="0"/>
                <a:cs typeface="Times New Roman" panose="02020603050405020304" pitchFamily="18" charset="0"/>
              </a:rPr>
              <a:t> (After leaving the upper room, and Jesus being arrested in the garden) – </a:t>
            </a:r>
            <a:r>
              <a:rPr lang="en-US" i="1" dirty="0">
                <a:latin typeface="Calibri" panose="020F0502020204030204" pitchFamily="34" charset="0"/>
                <a:ea typeface="Calibri" panose="020F0502020204030204" pitchFamily="34" charset="0"/>
                <a:cs typeface="Times New Roman" panose="02020603050405020304" pitchFamily="18" charset="0"/>
              </a:rPr>
              <a:t>Along with such, some suppose the young man who fled naked while following Jesus after He was arrested could have been Mark.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Traveled with Paul and Barnabas on 1</a:t>
            </a:r>
            <a:r>
              <a:rPr lang="en-US" b="1" baseline="30000" dirty="0">
                <a:latin typeface="Calibri" panose="020F0502020204030204" pitchFamily="34" charset="0"/>
                <a:ea typeface="Calibri" panose="020F0502020204030204" pitchFamily="34" charset="0"/>
                <a:cs typeface="Times New Roman" panose="02020603050405020304" pitchFamily="18" charset="0"/>
              </a:rPr>
              <a:t>st</a:t>
            </a:r>
            <a:r>
              <a:rPr lang="en-US" b="1" dirty="0">
                <a:latin typeface="Calibri" panose="020F0502020204030204" pitchFamily="34" charset="0"/>
                <a:ea typeface="Calibri" panose="020F0502020204030204" pitchFamily="34" charset="0"/>
                <a:cs typeface="Times New Roman" panose="02020603050405020304" pitchFamily="18" charset="0"/>
              </a:rPr>
              <a:t> missionary journey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13:13</a:t>
            </a:r>
            <a:r>
              <a:rPr lang="en-US" dirty="0">
                <a:latin typeface="Calibri" panose="020F0502020204030204" pitchFamily="34" charset="0"/>
                <a:ea typeface="Calibri" panose="020F0502020204030204" pitchFamily="34" charset="0"/>
                <a:cs typeface="Times New Roman" panose="02020603050405020304" pitchFamily="18" charset="0"/>
              </a:rPr>
              <a:t> – after some time, Mark departed from them which later caused a slight problem between Paul and Barnabas when deciding who to take with them on their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journey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15:37-41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Paul and Mark later grew close: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Called Paul’s fellow laborer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Philemon 24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has “proved to be a comfort to me” (Colossians 4:11)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Told Timothy, “Get Mark and bring him with you, for he is useful to me for ministry” (2 Timothy 4:11).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Validity of his writing – inspired.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apostles imparted spiritual gifts to believers, and especially to those who traveled with them ministering in the gospel.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not difficult to believe that Mark would have been the recipient of such, thus inspired, and used by God to write one of the four gospels.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Content, Recipients, Purpose</a:t>
            </a: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3</a:t>
            </a:fld>
            <a:endParaRPr lang="en-US"/>
          </a:p>
        </p:txBody>
      </p:sp>
    </p:spTree>
    <p:extLst>
      <p:ext uri="{BB962C8B-B14F-4D97-AF65-F5344CB8AC3E}">
        <p14:creationId xmlns:p14="http://schemas.microsoft.com/office/powerpoint/2010/main" val="347510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Content, Recipients, Purpose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Content, Recipients, Purpose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Content: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beginning of the gospel of Jesus Christ, the Son of God” (Mark 1:1)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Mark’s writing is about the good news of Jesus Christ, the Son of God.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beginning”</a:t>
            </a:r>
            <a:r>
              <a:rPr lang="en-US" dirty="0">
                <a:latin typeface="Calibri" panose="020F0502020204030204" pitchFamily="34" charset="0"/>
                <a:ea typeface="Calibri" panose="020F0502020204030204" pitchFamily="34" charset="0"/>
                <a:cs typeface="Times New Roman" panose="02020603050405020304" pitchFamily="18" charset="0"/>
              </a:rPr>
              <a:t> – that is, of Mark’s particular record.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Matthew</a:t>
            </a:r>
            <a:r>
              <a:rPr lang="en-US" dirty="0">
                <a:latin typeface="Calibri" panose="020F0502020204030204" pitchFamily="34" charset="0"/>
                <a:ea typeface="Calibri" panose="020F0502020204030204" pitchFamily="34" charset="0"/>
                <a:cs typeface="Times New Roman" panose="02020603050405020304" pitchFamily="18" charset="0"/>
              </a:rPr>
              <a:t> – starts with genealogy, records His birth.</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Luke</a:t>
            </a:r>
            <a:r>
              <a:rPr lang="en-US" dirty="0">
                <a:latin typeface="Calibri" panose="020F0502020204030204" pitchFamily="34" charset="0"/>
                <a:ea typeface="Calibri" panose="020F0502020204030204" pitchFamily="34" charset="0"/>
                <a:cs typeface="Times New Roman" panose="02020603050405020304" pitchFamily="18" charset="0"/>
              </a:rPr>
              <a:t> – starts with John’s birth being announced.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John</a:t>
            </a:r>
            <a:r>
              <a:rPr lang="en-US" dirty="0">
                <a:latin typeface="Calibri" panose="020F0502020204030204" pitchFamily="34" charset="0"/>
                <a:ea typeface="Calibri" panose="020F0502020204030204" pitchFamily="34" charset="0"/>
                <a:cs typeface="Times New Roman" panose="02020603050405020304" pitchFamily="18" charset="0"/>
              </a:rPr>
              <a:t> – starts with the beginning, before creation. (Jesus’ pre-incarnate state – the Word)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MARK </a:t>
            </a:r>
            <a:r>
              <a:rPr lang="en-US" dirty="0">
                <a:latin typeface="Calibri" panose="020F0502020204030204" pitchFamily="34" charset="0"/>
                <a:ea typeface="Calibri" panose="020F0502020204030204" pitchFamily="34" charset="0"/>
                <a:cs typeface="Times New Roman" panose="02020603050405020304" pitchFamily="18" charset="0"/>
              </a:rPr>
              <a:t>– starts with John, quickly moves to Jesus’ baptism, then to Jesus’ bout with Satan (little detail), then His Galilean ministry.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More fast paced, and succinct than the other gospels.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Recipients: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No address in Mark’s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Generally thought to be a Gentile Christian audience</a:t>
            </a:r>
            <a:r>
              <a:rPr lang="en-US" dirty="0">
                <a:latin typeface="Calibri" panose="020F0502020204030204" pitchFamily="34" charset="0"/>
                <a:ea typeface="Calibri" panose="020F0502020204030204" pitchFamily="34" charset="0"/>
                <a:cs typeface="Times New Roman" panose="02020603050405020304" pitchFamily="18" charset="0"/>
              </a:rPr>
              <a:t>. (Jewish customs explained, etc.) (No evidence that excludes the possibility of a Jewish/Gentile mix.)</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Matthew</a:t>
            </a:r>
            <a:r>
              <a:rPr lang="en-US" dirty="0">
                <a:latin typeface="Calibri" panose="020F0502020204030204" pitchFamily="34" charset="0"/>
                <a:ea typeface="Calibri" panose="020F0502020204030204" pitchFamily="34" charset="0"/>
                <a:cs typeface="Times New Roman" panose="02020603050405020304" pitchFamily="18" charset="0"/>
              </a:rPr>
              <a:t> – Jews (Genealogy of Christ, and numerous prophecies mentioned as fulfilled – providing evidence for Jesus as the Messiah of God)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Luke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Theophilus</a:t>
            </a:r>
            <a:r>
              <a:rPr lang="en-US" dirty="0">
                <a:latin typeface="Calibri" panose="020F0502020204030204" pitchFamily="34" charset="0"/>
                <a:ea typeface="Calibri" panose="020F0502020204030204" pitchFamily="34" charset="0"/>
                <a:cs typeface="Times New Roman" panose="02020603050405020304" pitchFamily="18" charset="0"/>
              </a:rPr>
              <a:t> (Common Greek name) (Friend of God – possibly any Christians, specifically originally to Gentile Christians)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John</a:t>
            </a:r>
            <a:r>
              <a:rPr lang="en-US" dirty="0">
                <a:latin typeface="Calibri" panose="020F0502020204030204" pitchFamily="34" charset="0"/>
                <a:ea typeface="Calibri" panose="020F0502020204030204" pitchFamily="34" charset="0"/>
                <a:cs typeface="Times New Roman" panose="02020603050405020304" pitchFamily="18" charset="0"/>
              </a:rPr>
              <a:t> – to Christians in general to deepen their faith.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Tradition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written to </a:t>
            </a:r>
            <a:r>
              <a:rPr lang="en-US" b="1" i="1" dirty="0">
                <a:latin typeface="Calibri" panose="020F0502020204030204" pitchFamily="34" charset="0"/>
                <a:ea typeface="Calibri" panose="020F0502020204030204" pitchFamily="34" charset="0"/>
                <a:cs typeface="Times New Roman" panose="02020603050405020304" pitchFamily="18" charset="0"/>
              </a:rPr>
              <a:t>Roman Christians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Nothing to prove conclusively that such is the case – ALTHOUGH THERE ARE CONSISTENCIES WITH SUCH A VIEW OF A ROMAN AUDIENCE.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Rufus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15:21</a:t>
            </a:r>
            <a:r>
              <a:rPr lang="en-US" dirty="0">
                <a:latin typeface="Calibri" panose="020F0502020204030204" pitchFamily="34" charset="0"/>
                <a:ea typeface="Calibri" panose="020F0502020204030204" pitchFamily="34" charset="0"/>
                <a:cs typeface="Times New Roman" panose="02020603050405020304" pitchFamily="18" charset="0"/>
              </a:rPr>
              <a:t> – Son of Simon of Cyrene (Only Mark mentions the sons of Simon).</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16:13</a:t>
            </a:r>
            <a:r>
              <a:rPr lang="en-US" dirty="0">
                <a:latin typeface="Calibri" panose="020F0502020204030204" pitchFamily="34" charset="0"/>
                <a:ea typeface="Calibri" panose="020F0502020204030204" pitchFamily="34" charset="0"/>
                <a:cs typeface="Times New Roman" panose="02020603050405020304" pitchFamily="18" charset="0"/>
              </a:rPr>
              <a:t> – Greet Rufus.</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Possibly the same Rufus.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Perhaps Mark mentioned Simon’s son, Rufus, because the audience of his gospel knew him. THUS, A ROMAN AUDIENCE.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The majority also believe Mark wrote to Christians who were suffering. (Which would be consistent with a Roman audience.)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Purpose: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Not as clear cut as the other gospels.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Matthew</a:t>
            </a:r>
            <a:r>
              <a:rPr lang="en-US" dirty="0">
                <a:latin typeface="Calibri" panose="020F0502020204030204" pitchFamily="34" charset="0"/>
                <a:ea typeface="Calibri" panose="020F0502020204030204" pitchFamily="34" charset="0"/>
                <a:cs typeface="Times New Roman" panose="02020603050405020304" pitchFamily="18" charset="0"/>
              </a:rPr>
              <a:t> – prove that Jesus is the Messiah of God (Jewish audience – internal evidence, genealogy, prophecy)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Luke</a:t>
            </a:r>
            <a:r>
              <a:rPr lang="en-US" dirty="0">
                <a:latin typeface="Calibri" panose="020F0502020204030204" pitchFamily="34" charset="0"/>
                <a:ea typeface="Calibri" panose="020F0502020204030204" pitchFamily="34" charset="0"/>
                <a:cs typeface="Times New Roman" panose="02020603050405020304" pitchFamily="18" charset="0"/>
              </a:rPr>
              <a:t> – Orderly account to </a:t>
            </a:r>
            <a:r>
              <a:rPr lang="en-US" dirty="0" err="1">
                <a:latin typeface="Calibri" panose="020F0502020204030204" pitchFamily="34" charset="0"/>
                <a:ea typeface="Calibri" panose="020F0502020204030204" pitchFamily="34" charset="0"/>
                <a:cs typeface="Times New Roman" panose="02020603050405020304" pitchFamily="18" charset="0"/>
              </a:rPr>
              <a:t>Theophilus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you may know the certainty of those things in which you were instructed” (Luke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John</a:t>
            </a:r>
            <a:r>
              <a:rPr lang="en-US" dirty="0">
                <a:latin typeface="Calibri" panose="020F0502020204030204" pitchFamily="34" charset="0"/>
                <a:ea typeface="Calibri" panose="020F0502020204030204" pitchFamily="34" charset="0"/>
                <a:cs typeface="Times New Roman" panose="02020603050405020304" pitchFamily="18" charset="0"/>
              </a:rPr>
              <a:t> – Recorded signs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you may believe that Jesus is the Christ, the Son of God, and that believing you may have life in His name” (John 20:31).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Mark</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seems by some to be a mere abridgment of the other synoptic gospels.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some have suggested: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Focus on Jesus as the PERFECT SERVANT – focus more on deeds of Jesus than words. (Example of servitude)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Written to Roman Christians suffering during Nero’s rule of oppression and persecution.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i="1" dirty="0">
                <a:latin typeface="Calibri" panose="020F0502020204030204" pitchFamily="34" charset="0"/>
                <a:ea typeface="Calibri" panose="020F0502020204030204" pitchFamily="34" charset="0"/>
                <a:cs typeface="Times New Roman" panose="02020603050405020304" pitchFamily="18" charset="0"/>
              </a:rPr>
              <a:t>If the audience was indeed Christians in Rome suffering for their faith at the hands of the notorious Nero, it may have been Mark’s aim to provide: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Validation for their faith in Christ – </a:t>
            </a:r>
            <a:r>
              <a:rPr lang="en-US" dirty="0">
                <a:latin typeface="Calibri" panose="020F0502020204030204" pitchFamily="34" charset="0"/>
                <a:ea typeface="Calibri" panose="020F0502020204030204" pitchFamily="34" charset="0"/>
                <a:cs typeface="Times New Roman" panose="02020603050405020304" pitchFamily="18" charset="0"/>
              </a:rPr>
              <a:t>ample proof that He is the Son of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Thus, encouragement to maintain their faith in such trials.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By giving a fast pace, succinct look at </a:t>
            </a:r>
            <a:r>
              <a:rPr lang="en-US" b="1" u="sng" dirty="0">
                <a:latin typeface="Calibri" panose="020F0502020204030204" pitchFamily="34" charset="0"/>
                <a:ea typeface="Calibri" panose="020F0502020204030204" pitchFamily="34" charset="0"/>
                <a:cs typeface="Times New Roman" panose="02020603050405020304" pitchFamily="18" charset="0"/>
              </a:rPr>
              <a:t>the One with the greatest of faith, and endurance, Jesus the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lived to serve God, and others, </a:t>
            </a:r>
            <a:r>
              <a:rPr lang="en-US" b="1" u="sng" dirty="0">
                <a:latin typeface="Calibri" panose="020F0502020204030204" pitchFamily="34" charset="0"/>
                <a:ea typeface="Calibri" panose="020F0502020204030204" pitchFamily="34" charset="0"/>
                <a:cs typeface="Times New Roman" panose="02020603050405020304" pitchFamily="18" charset="0"/>
              </a:rPr>
              <a:t>and continued to do so despite the immense opposition He faced.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12:3-4</a:t>
            </a:r>
            <a:r>
              <a:rPr lang="en-US" b="1" i="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Like the Hebrews, the audience of Mark’s gospel would do well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“consider Him…lest you become weary and discouraged in your souls.”</a:t>
            </a:r>
            <a:r>
              <a:rPr lang="en-US" b="1" i="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 must through many tribulations enter the kingdom of God” (Acts 14:22 – Paul after being stoned).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“Yes, and all who desire to live godly in Christ Jesus will suffer persecution” (2 Timothy 3:12).</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Jesus, the Suffering Servant</a:t>
            </a: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4</a:t>
            </a:fld>
            <a:endParaRPr lang="en-US"/>
          </a:p>
        </p:txBody>
      </p:sp>
    </p:spTree>
    <p:extLst>
      <p:ext uri="{BB962C8B-B14F-4D97-AF65-F5344CB8AC3E}">
        <p14:creationId xmlns:p14="http://schemas.microsoft.com/office/powerpoint/2010/main" val="360361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Jesus, the Suffering Servant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Identity of Jesus (Galilean ministry)</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What does it take for one to endure suffering as a Christian, i.e. for Christ?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Validated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beginning of the gospel of Jesus Christ, the Son of God” (Mark 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 an empty statement.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One with much proof, which Mark sets out to show.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baptism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1:9-11</a:t>
            </a:r>
            <a:r>
              <a:rPr lang="en-US" dirty="0">
                <a:latin typeface="Calibri" panose="020F0502020204030204" pitchFamily="34" charset="0"/>
                <a:ea typeface="Calibri" panose="020F0502020204030204" pitchFamily="34" charset="0"/>
                <a:cs typeface="Times New Roman" panose="02020603050405020304" pitchFamily="18" charset="0"/>
              </a:rPr>
              <a:t> – Jesus baptized, and shown to be the Son of God with a sign, and God’s own voice.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Fulfilled prophecy concerning the coming of the Messiah – Spirit of the Lord upon Him… (Mark not concerned as much with that.)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a:t>
            </a:r>
            <a:r>
              <a:rPr lang="en-US" dirty="0">
                <a:latin typeface="Calibri" panose="020F0502020204030204" pitchFamily="34" charset="0"/>
                <a:ea typeface="Calibri" panose="020F0502020204030204" pitchFamily="34" charset="0"/>
                <a:cs typeface="Times New Roman" panose="02020603050405020304" pitchFamily="18" charset="0"/>
              </a:rPr>
              <a:t> – God identifies Him!</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would go on to prove such in His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Casts out unclean spirit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1:21-28</a:t>
            </a:r>
            <a:r>
              <a:rPr lang="en-US" dirty="0">
                <a:latin typeface="Calibri" panose="020F0502020204030204" pitchFamily="34" charset="0"/>
                <a:ea typeface="Calibri" panose="020F0502020204030204" pitchFamily="34" charset="0"/>
                <a:cs typeface="Times New Roman" panose="02020603050405020304" pitchFamily="18" charset="0"/>
              </a:rPr>
              <a:t> – Jesus shows the authority He wields, and His fame is spread.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21-22)</a:t>
            </a:r>
            <a:r>
              <a:rPr lang="en-US" dirty="0">
                <a:latin typeface="Calibri" panose="020F0502020204030204" pitchFamily="34" charset="0"/>
                <a:ea typeface="Calibri" panose="020F0502020204030204" pitchFamily="34" charset="0"/>
                <a:cs typeface="Times New Roman" panose="02020603050405020304" pitchFamily="18" charset="0"/>
              </a:rPr>
              <a:t> – Taught as one having authority.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23-24)</a:t>
            </a:r>
            <a:r>
              <a:rPr lang="en-US" dirty="0">
                <a:latin typeface="Calibri" panose="020F0502020204030204" pitchFamily="34" charset="0"/>
                <a:ea typeface="Calibri" panose="020F0502020204030204" pitchFamily="34" charset="0"/>
                <a:cs typeface="Times New Roman" panose="02020603050405020304" pitchFamily="18" charset="0"/>
              </a:rPr>
              <a:t> – Unclean spirit in man – spirit knew Jesus’ identity.</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25-27)</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Shows authority over spirit, and people witness such power displayed.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28)</a:t>
            </a:r>
            <a:r>
              <a:rPr lang="en-US" dirty="0">
                <a:latin typeface="Calibri" panose="020F0502020204030204" pitchFamily="34" charset="0"/>
                <a:ea typeface="Calibri" panose="020F0502020204030204" pitchFamily="34" charset="0"/>
                <a:cs typeface="Times New Roman" panose="02020603050405020304" pitchFamily="18" charset="0"/>
              </a:rPr>
              <a:t> – The news of such spread, and Jesus’ fame grows.</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Continues to perform works which prove His Deity.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Calms storm, Feeds 5,000, and walks on water – Disciples don’t make the connection.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Calms storm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4:35-41</a:t>
            </a:r>
            <a:r>
              <a:rPr lang="en-US" dirty="0">
                <a:latin typeface="Calibri" panose="020F0502020204030204" pitchFamily="34" charset="0"/>
                <a:ea typeface="Calibri" panose="020F0502020204030204" pitchFamily="34" charset="0"/>
                <a:cs typeface="Times New Roman" panose="02020603050405020304" pitchFamily="18" charset="0"/>
              </a:rPr>
              <a:t> – By His word, Jesus causes the storm to cease.</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35-38)</a:t>
            </a:r>
            <a:r>
              <a:rPr lang="en-US" dirty="0">
                <a:latin typeface="Calibri" panose="020F0502020204030204" pitchFamily="34" charset="0"/>
                <a:ea typeface="Calibri" panose="020F0502020204030204" pitchFamily="34" charset="0"/>
                <a:cs typeface="Times New Roman" panose="02020603050405020304" pitchFamily="18" charset="0"/>
              </a:rPr>
              <a:t> – In a great storm, His disciples are afraid.</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a:t>
            </a:r>
            <a:r>
              <a:rPr lang="en-US" dirty="0">
                <a:latin typeface="Calibri" panose="020F0502020204030204" pitchFamily="34" charset="0"/>
                <a:ea typeface="Calibri" panose="020F0502020204030204" pitchFamily="34" charset="0"/>
                <a:cs typeface="Times New Roman" panose="02020603050405020304" pitchFamily="18" charset="0"/>
              </a:rPr>
              <a:t> – Jesus causes storm to cease with His power.</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40)</a:t>
            </a:r>
            <a:r>
              <a:rPr lang="en-US" dirty="0">
                <a:latin typeface="Calibri" panose="020F0502020204030204" pitchFamily="34" charset="0"/>
                <a:ea typeface="Calibri" panose="020F0502020204030204" pitchFamily="34" charset="0"/>
                <a:cs typeface="Times New Roman" panose="02020603050405020304" pitchFamily="18" charset="0"/>
              </a:rPr>
              <a:t> – Jesus impressed by disciples’ lack of faith. (</a:t>
            </a:r>
            <a:r>
              <a:rPr lang="en-US" b="1" dirty="0">
                <a:latin typeface="Calibri" panose="020F0502020204030204" pitchFamily="34" charset="0"/>
                <a:ea typeface="Calibri" panose="020F0502020204030204" pitchFamily="34" charset="0"/>
                <a:cs typeface="Times New Roman" panose="02020603050405020304" pitchFamily="18" charset="0"/>
              </a:rPr>
              <a:t>Already given much proof of Jesus’ Divinity.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41)</a:t>
            </a:r>
            <a:r>
              <a:rPr lang="en-US" dirty="0">
                <a:latin typeface="Calibri" panose="020F0502020204030204" pitchFamily="34" charset="0"/>
                <a:ea typeface="Calibri" panose="020F0502020204030204" pitchFamily="34" charset="0"/>
                <a:cs typeface="Times New Roman" panose="02020603050405020304" pitchFamily="18" charset="0"/>
              </a:rPr>
              <a:t> – Still do not make connection despite the evidence.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Feeds 5,000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6:38-44</a:t>
            </a:r>
            <a:r>
              <a:rPr lang="en-US" dirty="0">
                <a:latin typeface="Calibri" panose="020F0502020204030204" pitchFamily="34" charset="0"/>
                <a:ea typeface="Calibri" panose="020F0502020204030204" pitchFamily="34" charset="0"/>
                <a:cs typeface="Times New Roman" panose="02020603050405020304" pitchFamily="18" charset="0"/>
              </a:rPr>
              <a:t> – With His Creative power, feeds 5,000 with very little.</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Jesus taught great multitude in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“deserted place,”</a:t>
            </a:r>
            <a:r>
              <a:rPr lang="en-US" dirty="0">
                <a:latin typeface="Calibri" panose="020F0502020204030204" pitchFamily="34" charset="0"/>
                <a:ea typeface="Calibri" panose="020F0502020204030204" pitchFamily="34" charset="0"/>
                <a:cs typeface="Times New Roman" panose="02020603050405020304" pitchFamily="18" charset="0"/>
              </a:rPr>
              <a:t> hour grew late and the crowd needed to eat.</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38-41)</a:t>
            </a:r>
            <a:r>
              <a:rPr lang="en-US" dirty="0">
                <a:latin typeface="Calibri" panose="020F0502020204030204" pitchFamily="34" charset="0"/>
                <a:ea typeface="Calibri" panose="020F0502020204030204" pitchFamily="34" charset="0"/>
                <a:cs typeface="Times New Roman" panose="02020603050405020304" pitchFamily="18" charset="0"/>
              </a:rPr>
              <a:t> – Only 5 loves and 2 fish. Blessed, and divided.</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42-44)</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Not only were all filled, but 12 baskets of left overs!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Walks on water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6:47-52</a:t>
            </a:r>
            <a:r>
              <a:rPr lang="en-US" dirty="0">
                <a:latin typeface="Calibri" panose="020F0502020204030204" pitchFamily="34" charset="0"/>
                <a:ea typeface="Calibri" panose="020F0502020204030204" pitchFamily="34" charset="0"/>
                <a:cs typeface="Times New Roman" panose="02020603050405020304" pitchFamily="18" charset="0"/>
              </a:rPr>
              <a:t> – Sent disciples away, went to pray, then went to them on the water.</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47-48)</a:t>
            </a:r>
            <a:r>
              <a:rPr lang="en-US" dirty="0">
                <a:latin typeface="Calibri" panose="020F0502020204030204" pitchFamily="34" charset="0"/>
                <a:ea typeface="Calibri" panose="020F0502020204030204" pitchFamily="34" charset="0"/>
                <a:cs typeface="Times New Roman" panose="02020603050405020304" pitchFamily="18" charset="0"/>
              </a:rPr>
              <a:t> – Sees them struggling in the boat against wind.</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49-50)</a:t>
            </a:r>
            <a:r>
              <a:rPr lang="en-US" dirty="0">
                <a:latin typeface="Calibri" panose="020F0502020204030204" pitchFamily="34" charset="0"/>
                <a:ea typeface="Calibri" panose="020F0502020204030204" pitchFamily="34" charset="0"/>
                <a:cs typeface="Times New Roman" panose="02020603050405020304" pitchFamily="18" charset="0"/>
              </a:rPr>
              <a:t> – See Jesus, afraid, but He identifies Himself.</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51-52)</a:t>
            </a:r>
            <a:r>
              <a:rPr lang="en-US" dirty="0">
                <a:latin typeface="Calibri" panose="020F0502020204030204" pitchFamily="34" charset="0"/>
                <a:ea typeface="Calibri" panose="020F0502020204030204" pitchFamily="34" charset="0"/>
                <a:cs typeface="Times New Roman" panose="02020603050405020304" pitchFamily="18" charset="0"/>
              </a:rPr>
              <a:t> – Marveled, </a:t>
            </a:r>
            <a:r>
              <a:rPr lang="en-US" b="1" dirty="0">
                <a:latin typeface="Calibri" panose="020F0502020204030204" pitchFamily="34" charset="0"/>
                <a:ea typeface="Calibri" panose="020F0502020204030204" pitchFamily="34" charset="0"/>
                <a:cs typeface="Times New Roman" panose="02020603050405020304" pitchFamily="18" charset="0"/>
              </a:rPr>
              <a:t>but still did not make the connection because did not understand about the miracle of feeding 5,000 – nor about walking on sea.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Wind ceased when He got in the boat – remind them of what happened before?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time it was Jesus’ mere presence that made the wind stop.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alone with disciples, Peter makes confession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8:27-30</a:t>
            </a:r>
            <a:r>
              <a:rPr lang="en-US" dirty="0">
                <a:latin typeface="Calibri" panose="020F0502020204030204" pitchFamily="34" charset="0"/>
                <a:ea typeface="Calibri" panose="020F0502020204030204" pitchFamily="34" charset="0"/>
                <a:cs typeface="Times New Roman" panose="02020603050405020304" pitchFamily="18" charset="0"/>
              </a:rPr>
              <a:t> – After feeding another crowd (4,000), and healing blind man.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27-28)</a:t>
            </a:r>
            <a:r>
              <a:rPr lang="en-US" dirty="0">
                <a:latin typeface="Calibri" panose="020F0502020204030204" pitchFamily="34" charset="0"/>
                <a:ea typeface="Calibri" panose="020F0502020204030204" pitchFamily="34" charset="0"/>
                <a:cs typeface="Times New Roman" panose="02020603050405020304" pitchFamily="18" charset="0"/>
              </a:rPr>
              <a:t> – Who do others say that I am?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29a)</a:t>
            </a:r>
            <a:r>
              <a:rPr lang="en-US" dirty="0">
                <a:latin typeface="Calibri" panose="020F0502020204030204" pitchFamily="34" charset="0"/>
                <a:ea typeface="Calibri" panose="020F0502020204030204" pitchFamily="34" charset="0"/>
                <a:cs typeface="Times New Roman" panose="02020603050405020304" pitchFamily="18" charset="0"/>
              </a:rPr>
              <a:t> – What about you – my disciples?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29b-30)</a:t>
            </a:r>
            <a:r>
              <a:rPr lang="en-US" dirty="0">
                <a:latin typeface="Calibri" panose="020F0502020204030204" pitchFamily="34" charset="0"/>
                <a:ea typeface="Calibri" panose="020F0502020204030204" pitchFamily="34" charset="0"/>
                <a:cs typeface="Times New Roman" panose="02020603050405020304" pitchFamily="18" charset="0"/>
              </a:rPr>
              <a:t> – Peter’s confession.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It took them awhile, but the evidence of Jesus being the Christ, the Son of God was ample!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u="sng" dirty="0">
                <a:latin typeface="Calibri" panose="020F0502020204030204" pitchFamily="34" charset="0"/>
                <a:ea typeface="Calibri" panose="020F0502020204030204" pitchFamily="34" charset="0"/>
                <a:cs typeface="Times New Roman" panose="02020603050405020304" pitchFamily="18" charset="0"/>
              </a:rPr>
              <a:t>How can we maintain faith in the midst of persecution? KNOW THAT YOUR FAITH IS LEGITIMATE, NOT A SCAM!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An Example of Opposition Despite Doing Good: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5</a:t>
            </a:fld>
            <a:endParaRPr lang="en-US"/>
          </a:p>
        </p:txBody>
      </p:sp>
    </p:spTree>
    <p:extLst>
      <p:ext uri="{BB962C8B-B14F-4D97-AF65-F5344CB8AC3E}">
        <p14:creationId xmlns:p14="http://schemas.microsoft.com/office/powerpoint/2010/main" val="376011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An Example of Opposition Despite Doing Good: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What happened when Jesus gave immense proof of His Divinity, and Messiahship?</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Just because He did God’s will, and was proving His divine identity did not mean all would be well for Him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Forgives sins, and heals paralysis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2:4-12</a:t>
            </a:r>
            <a:r>
              <a:rPr lang="en-US" dirty="0">
                <a:latin typeface="Calibri" panose="020F0502020204030204" pitchFamily="34" charset="0"/>
                <a:ea typeface="Calibri" panose="020F0502020204030204" pitchFamily="34" charset="0"/>
                <a:cs typeface="Times New Roman" panose="02020603050405020304" pitchFamily="18" charset="0"/>
              </a:rPr>
              <a:t> – first forgives sins, but scribes say He blasphemes. Proves His authority with miracle.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4-5)</a:t>
            </a:r>
            <a:r>
              <a:rPr lang="en-US" dirty="0">
                <a:latin typeface="Calibri" panose="020F0502020204030204" pitchFamily="34" charset="0"/>
                <a:ea typeface="Calibri" panose="020F0502020204030204" pitchFamily="34" charset="0"/>
                <a:cs typeface="Times New Roman" panose="02020603050405020304" pitchFamily="18" charset="0"/>
              </a:rPr>
              <a:t> – Paralyzed man brought for healing, but JESUS HEALS HIM SPIRITUALLY.</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Scribes claim He blasphemes. ONLY GOD CAN FORGIVE SINS!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8-11)</a:t>
            </a:r>
            <a:r>
              <a:rPr lang="en-US" dirty="0">
                <a:latin typeface="Calibri" panose="020F0502020204030204" pitchFamily="34" charset="0"/>
                <a:ea typeface="Calibri" panose="020F0502020204030204" pitchFamily="34" charset="0"/>
                <a:cs typeface="Times New Roman" panose="02020603050405020304" pitchFamily="18" charset="0"/>
              </a:rPr>
              <a:t> – To prove He had the power, and right, Jesus performs miracle.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Majority are amazed, but WHAT ABOUT THE SCRIBES?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was enough proof, but they rejected it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Heals on Sabbath, does good deed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3:1-6</a:t>
            </a:r>
            <a:r>
              <a:rPr lang="en-US" dirty="0">
                <a:latin typeface="Calibri" panose="020F0502020204030204" pitchFamily="34" charset="0"/>
                <a:ea typeface="Calibri" panose="020F0502020204030204" pitchFamily="34" charset="0"/>
                <a:cs typeface="Times New Roman" panose="02020603050405020304" pitchFamily="18" charset="0"/>
              </a:rPr>
              <a:t> – Despite the good deed done on Sabbath, Pharisees plot to destroy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a:t>
            </a:r>
            <a:r>
              <a:rPr lang="en-US" dirty="0">
                <a:latin typeface="Calibri" panose="020F0502020204030204" pitchFamily="34" charset="0"/>
                <a:ea typeface="Calibri" panose="020F0502020204030204" pitchFamily="34" charset="0"/>
                <a:cs typeface="Times New Roman" panose="02020603050405020304" pitchFamily="18" charset="0"/>
              </a:rPr>
              <a:t> – Man with withered hand needs healing, and Pharisees watch to see if He’d perform work on Sabbath – to accuse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t>
            </a:r>
            <a:r>
              <a:rPr lang="en-US" dirty="0">
                <a:latin typeface="Calibri" panose="020F0502020204030204" pitchFamily="34" charset="0"/>
                <a:ea typeface="Calibri" panose="020F0502020204030204" pitchFamily="34" charset="0"/>
                <a:cs typeface="Times New Roman" panose="02020603050405020304" pitchFamily="18" charset="0"/>
              </a:rPr>
              <a:t> – Jesus knows their thoughts, </a:t>
            </a:r>
            <a:r>
              <a:rPr lang="en-US" b="1" dirty="0">
                <a:latin typeface="Calibri" panose="020F0502020204030204" pitchFamily="34" charset="0"/>
                <a:ea typeface="Calibri" panose="020F0502020204030204" pitchFamily="34" charset="0"/>
                <a:cs typeface="Times New Roman" panose="02020603050405020304" pitchFamily="18" charset="0"/>
              </a:rPr>
              <a:t>and asks if it would be lawful to let this man suffer, or heal Him – even on Sabbath</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he said to them, ‘The Sabbath was made for man, and not man for the Sabbath. Therefore the Son of Man is also Lord of the Sabbath’” (4:27-28).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Not only was He Lord of Sabbath, but it was lawful to avoid harm, or help another on Sabbath.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He was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“grieved”</a:t>
            </a:r>
            <a:r>
              <a:rPr lang="en-US" dirty="0">
                <a:latin typeface="Calibri" panose="020F0502020204030204" pitchFamily="34" charset="0"/>
                <a:ea typeface="Calibri" panose="020F0502020204030204" pitchFamily="34" charset="0"/>
                <a:cs typeface="Times New Roman" panose="02020603050405020304" pitchFamily="18" charset="0"/>
              </a:rPr>
              <a:t> because of their hardness, and healed the man.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Despite His good doing, and sound teaching on the subject, THEY CONSPIRED TO KILL HIM!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that Jesus did was good, and all that He taught (even on this Sabbath situation) was TRUTH. </a:t>
            </a:r>
            <a:r>
              <a:rPr lang="en-US" b="1" u="sng" dirty="0">
                <a:latin typeface="Calibri" panose="020F0502020204030204" pitchFamily="34" charset="0"/>
                <a:ea typeface="Calibri" panose="020F0502020204030204" pitchFamily="34" charset="0"/>
                <a:cs typeface="Times New Roman" panose="02020603050405020304" pitchFamily="18" charset="0"/>
              </a:rPr>
              <a:t>THAT DID NOT EXEMPT HIM FROM PEOPLE’S HATE, AND THE REALITY OF SUFFERING.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What did Jesus do about conspiracies against Him? Give up? Stop? No.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Death of Jesus (Events at Jerusalem)</a:t>
            </a: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6</a:t>
            </a:fld>
            <a:endParaRPr lang="en-US"/>
          </a:p>
        </p:txBody>
      </p:sp>
    </p:spTree>
    <p:extLst>
      <p:ext uri="{BB962C8B-B14F-4D97-AF65-F5344CB8AC3E}">
        <p14:creationId xmlns:p14="http://schemas.microsoft.com/office/powerpoint/2010/main" val="354006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Death of Jesus (Events at Jerusalem)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 – Expected Death, but Continued to Submit to God’s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Jesus was not ignorant of the plots against Him. He also knew it was God’s will that He die, and this for being the promised Messiah.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Predicts His death after Peter’s confession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8:31-33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31)</a:t>
            </a:r>
            <a:r>
              <a:rPr lang="en-US" dirty="0">
                <a:latin typeface="Calibri" panose="020F0502020204030204" pitchFamily="34" charset="0"/>
                <a:ea typeface="Calibri" panose="020F0502020204030204" pitchFamily="34" charset="0"/>
                <a:cs typeface="Times New Roman" panose="02020603050405020304" pitchFamily="18" charset="0"/>
              </a:rPr>
              <a:t> – Jesus taught it, and saw it as a MUST – ultimately because it is God’s will.</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32-33)</a:t>
            </a:r>
            <a:r>
              <a:rPr lang="en-US" dirty="0">
                <a:latin typeface="Calibri" panose="020F0502020204030204" pitchFamily="34" charset="0"/>
                <a:ea typeface="Calibri" panose="020F0502020204030204" pitchFamily="34" charset="0"/>
                <a:cs typeface="Times New Roman" panose="02020603050405020304" pitchFamily="18" charset="0"/>
              </a:rPr>
              <a:t> – Peter and the others have finally made the connection (HE IS THE CHRIST), and cannot believe his ears.</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Jesus does not allow this to sway Him.</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 resists Satan’s ploy!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Two more times Jesus takes His disciples aside and explains/predicts His death (3 if considering the end of the Transfiguration)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9:30-32; Mark 10:32-34 (READ).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knew these things, and knew He would be doing this in service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10:45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Even for them that would kill Him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He did not become discouraged and waiver, but RESOLVED TO DO GOD’S WILL!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 – Died Willingly: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7</a:t>
            </a:fld>
            <a:endParaRPr lang="en-US"/>
          </a:p>
        </p:txBody>
      </p:sp>
    </p:spTree>
    <p:extLst>
      <p:ext uri="{BB962C8B-B14F-4D97-AF65-F5344CB8AC3E}">
        <p14:creationId xmlns:p14="http://schemas.microsoft.com/office/powerpoint/2010/main" val="335274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 – Died Willingly: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was not forced into His death, but went willingly.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one takes [My life] from Me, but I lay it down of Myself. I have power to lay it down, and I have power to take it again.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command I have received from My Father</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(John 10:18).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His suffering, and death was a result of His submission to God’s will – </a:t>
            </a:r>
            <a:r>
              <a:rPr lang="en-US" b="1" dirty="0">
                <a:latin typeface="Calibri" panose="020F0502020204030204" pitchFamily="34" charset="0"/>
                <a:ea typeface="Calibri" panose="020F0502020204030204" pitchFamily="34" charset="0"/>
                <a:cs typeface="Times New Roman" panose="02020603050405020304" pitchFamily="18" charset="0"/>
              </a:rPr>
              <a:t>He was glad to submit to it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prays in the garden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14:32-42</a:t>
            </a:r>
            <a:r>
              <a:rPr lang="en-US" dirty="0">
                <a:latin typeface="Calibri" panose="020F0502020204030204" pitchFamily="34" charset="0"/>
                <a:ea typeface="Calibri" panose="020F0502020204030204" pitchFamily="34" charset="0"/>
                <a:cs typeface="Times New Roman" panose="02020603050405020304" pitchFamily="18" charset="0"/>
              </a:rPr>
              <a:t> – He submitted to God’s will, even when it meant an excruciating death!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a:t>
            </a:r>
            <a:r>
              <a:rPr lang="en-US" dirty="0">
                <a:latin typeface="Calibri" panose="020F0502020204030204" pitchFamily="34" charset="0"/>
                <a:ea typeface="Calibri" panose="020F0502020204030204" pitchFamily="34" charset="0"/>
                <a:cs typeface="Times New Roman" panose="02020603050405020304" pitchFamily="18" charset="0"/>
              </a:rPr>
              <a:t> – He is experiencing the anxiety of the cross.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He knew the EFFICACY OF PRAYER IN TIMES OF TRIAL, AND TRIBULATION.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a:t>
            </a:r>
            <a:r>
              <a:rPr lang="en-US" dirty="0">
                <a:latin typeface="Calibri" panose="020F0502020204030204" pitchFamily="34" charset="0"/>
                <a:ea typeface="Calibri" panose="020F0502020204030204" pitchFamily="34" charset="0"/>
                <a:cs typeface="Times New Roman" panose="02020603050405020304" pitchFamily="18" charset="0"/>
              </a:rPr>
              <a:t> – He is fully willing to submit to God in death.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42)</a:t>
            </a:r>
            <a:r>
              <a:rPr lang="en-US" dirty="0">
                <a:latin typeface="Calibri" panose="020F0502020204030204" pitchFamily="34" charset="0"/>
                <a:ea typeface="Calibri" panose="020F0502020204030204" pitchFamily="34" charset="0"/>
                <a:cs typeface="Times New Roman" panose="02020603050405020304" pitchFamily="18" charset="0"/>
              </a:rPr>
              <a:t> – He willingly went to His BETRAYER, UNJUST TRIAL, AND DEATH.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is crucified, breaths His last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15:33-39</a:t>
            </a:r>
            <a:r>
              <a:rPr lang="en-US" dirty="0">
                <a:latin typeface="Calibri" panose="020F0502020204030204" pitchFamily="34" charset="0"/>
                <a:ea typeface="Calibri" panose="020F0502020204030204" pitchFamily="34" charset="0"/>
                <a:cs typeface="Times New Roman" panose="02020603050405020304" pitchFamily="18" charset="0"/>
              </a:rPr>
              <a:t> – After Jesus died, the Centurion made a similar confession to Peter’s.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37-39)</a:t>
            </a:r>
            <a:r>
              <a:rPr lang="en-US" dirty="0">
                <a:latin typeface="Calibri" panose="020F0502020204030204" pitchFamily="34" charset="0"/>
                <a:ea typeface="Calibri" panose="020F0502020204030204" pitchFamily="34" charset="0"/>
                <a:cs typeface="Times New Roman" panose="02020603050405020304" pitchFamily="18" charset="0"/>
              </a:rPr>
              <a:t> – Mark’s gospel began with this truth, continued with it, showed those who rejected it, and approaches the end of his writing with a confession from an unlikely man.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claims, words, and works were all true, and according to God’s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was abundantly clear at the end where even a Roman centurion confessed the truth.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Jesus suffered, even to death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12:3-4</a:t>
            </a:r>
            <a:r>
              <a:rPr lang="en-US" dirty="0">
                <a:latin typeface="Calibri" panose="020F0502020204030204" pitchFamily="34" charset="0"/>
                <a:ea typeface="Calibri" panose="020F0502020204030204" pitchFamily="34" charset="0"/>
                <a:cs typeface="Times New Roman" panose="02020603050405020304" pitchFamily="18" charset="0"/>
              </a:rPr>
              <a:t> – Jesus’ life, and death is an example to follow, and encouragement to continue even in suffering and persecution, to submit to God.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 Message to His Disciples (Transition from Galilean ministry to Jerusalem ministry)</a:t>
            </a: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8</a:t>
            </a:fld>
            <a:endParaRPr lang="en-US"/>
          </a:p>
        </p:txBody>
      </p:sp>
    </p:spTree>
    <p:extLst>
      <p:ext uri="{BB962C8B-B14F-4D97-AF65-F5344CB8AC3E}">
        <p14:creationId xmlns:p14="http://schemas.microsoft.com/office/powerpoint/2010/main" val="30597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 Message to His Disciples (Transition from Galilean ministry to Jerusalem ministry)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Desire to Save Your Life by Suffering for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 should disciples of Christ view persecution, and suffering, or even dying for His sake? What does Christ expect of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After firmly establishing His identity as the Christ of God, and before going to His own death on the cross in submission to God’s will, Jesus teaches an important principle to His disciples who are commanded to follow Him.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calls for commitment even to the point of suffering and death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8:34-38</a:t>
            </a:r>
            <a:r>
              <a:rPr lang="en-US" dirty="0">
                <a:latin typeface="Calibri" panose="020F0502020204030204" pitchFamily="34" charset="0"/>
                <a:ea typeface="Calibri" panose="020F0502020204030204" pitchFamily="34" charset="0"/>
                <a:cs typeface="Times New Roman" panose="02020603050405020304" pitchFamily="18" charset="0"/>
              </a:rPr>
              <a:t> (after Peter’s confession) – We must, as Jesus, be willing to suffer for God’s cause: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a:t>
            </a:r>
            <a:r>
              <a:rPr lang="en-US" dirty="0">
                <a:latin typeface="Calibri" panose="020F0502020204030204" pitchFamily="34" charset="0"/>
                <a:ea typeface="Calibri" panose="020F0502020204030204" pitchFamily="34" charset="0"/>
                <a:cs typeface="Times New Roman" panose="02020603050405020304" pitchFamily="18" charset="0"/>
              </a:rPr>
              <a:t> – Discipleship requires: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Self-denial</a:t>
            </a:r>
            <a:r>
              <a:rPr lang="en-US" dirty="0">
                <a:latin typeface="Calibri" panose="020F0502020204030204" pitchFamily="34" charset="0"/>
                <a:ea typeface="Calibri" panose="020F0502020204030204" pitchFamily="34" charset="0"/>
                <a:cs typeface="Times New Roman" panose="02020603050405020304" pitchFamily="18" charset="0"/>
              </a:rPr>
              <a:t> – No longer WHAT I WILL, but WHAT GOD WILLS – IN TOTALITY.</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Assume the cross of shame and pain</a:t>
            </a:r>
            <a:r>
              <a:rPr lang="en-US" dirty="0">
                <a:latin typeface="Calibri" panose="020F0502020204030204" pitchFamily="34" charset="0"/>
                <a:ea typeface="Calibri" panose="020F0502020204030204" pitchFamily="34" charset="0"/>
                <a:cs typeface="Times New Roman" panose="02020603050405020304" pitchFamily="18" charset="0"/>
              </a:rPr>
              <a:t> – the cross is a symbol of pain, shame, and death. (</a:t>
            </a:r>
            <a:r>
              <a:rPr lang="en-US" b="1" dirty="0">
                <a:latin typeface="Calibri" panose="020F0502020204030204" pitchFamily="34" charset="0"/>
                <a:ea typeface="Calibri" panose="020F0502020204030204" pitchFamily="34" charset="0"/>
                <a:cs typeface="Times New Roman" panose="02020603050405020304" pitchFamily="18" charset="0"/>
              </a:rPr>
              <a:t>Jesus bore His, and His disciples MUST bear their own as they follow Him.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REASON</a:t>
            </a:r>
            <a:r>
              <a:rPr lang="en-US" dirty="0">
                <a:latin typeface="Calibri" panose="020F0502020204030204" pitchFamily="34" charset="0"/>
                <a:ea typeface="Calibri" panose="020F0502020204030204" pitchFamily="34" charset="0"/>
                <a:cs typeface="Times New Roman" panose="02020603050405020304" pitchFamily="18" charset="0"/>
              </a:rPr>
              <a:t> – If you save your PHYSICAL LIFE at the EXPENSE OF CHRIST AND THE GOSPEL, you will LOSE YOUR ETERNAL LIFE – SOUL.</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36-37)</a:t>
            </a:r>
            <a:r>
              <a:rPr lang="en-US" dirty="0">
                <a:latin typeface="Calibri" panose="020F0502020204030204" pitchFamily="34" charset="0"/>
                <a:ea typeface="Calibri" panose="020F0502020204030204" pitchFamily="34" charset="0"/>
                <a:cs typeface="Times New Roman" panose="02020603050405020304" pitchFamily="18" charset="0"/>
              </a:rPr>
              <a:t> – What gain is there on this side of eternity which makes an ETERNAL LOSS WORTH IT?</a:t>
            </a: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Takes it a step further than simply sparing your physical life 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GAINING IMMENSE TEMPORAL WEALTH, PLEASURE, ETC.</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IS IT WORTH YOUR SOUL?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38)</a:t>
            </a:r>
            <a:r>
              <a:rPr lang="en-US" dirty="0">
                <a:latin typeface="Calibri" panose="020F0502020204030204" pitchFamily="34" charset="0"/>
                <a:ea typeface="Calibri" panose="020F0502020204030204" pitchFamily="34" charset="0"/>
                <a:cs typeface="Times New Roman" panose="02020603050405020304" pitchFamily="18" charset="0"/>
              </a:rPr>
              <a:t> – Those who do not have the faith to suffer, bear shame and reproach, and die for Christ will not have Christ’s backing:</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To crumble under persecution is to be ASHAMED OF CHRIST.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To be ashamed of Christ is to have HIM BE ASHAMED OF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Victory in Christ – He has Power Over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Why should one be so devoted to Christ that he should lose his own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overcame His own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they will mock Him, and scourge Him, and spit on Him, and kill Him. AND THE THIRD DAY HE WILL RISE AGAIN” (Mark 10:34)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16:6</a:t>
            </a:r>
            <a:r>
              <a:rPr lang="en-US" dirty="0">
                <a:latin typeface="Calibri" panose="020F0502020204030204" pitchFamily="34" charset="0"/>
                <a:ea typeface="Calibri" panose="020F0502020204030204" pitchFamily="34" charset="0"/>
                <a:cs typeface="Times New Roman" panose="02020603050405020304" pitchFamily="18" charset="0"/>
              </a:rPr>
              <a:t> – Mary Magdalene, Mary the mother of James, and Salome go to anoint Jesus’ body in the tomb, find it empty, and are informed by an angel that He is risen.</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angel spoke a most important truth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IS RISEN!”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empty tomb was evidence to the fact!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Because Jesus overcame death, we can as well – WE MUST TRUST IN HIM, AND BE WILLING TO DIE FOR HIM – He will deliver us from death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as in Adam all die, even so in Christ all shall be made alive. But each one in his own order: Christ the </a:t>
            </a:r>
            <a:r>
              <a:rPr lang="en-US" b="1" i="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firstfruits</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afterward those who are Christ’s, at His coming” (1 Corinthians 15:21-22).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 possible reason Mark wrote his gospel is to strengthen the faith of disciples, and encourage those who were facing persecution, even to death. LOOK TO JESUS, AND FOLLOW HIS EXAMPLE – HE WILL DELIVER YOU IN THE END!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9</a:t>
            </a:fld>
            <a:endParaRPr lang="en-US"/>
          </a:p>
        </p:txBody>
      </p:sp>
    </p:spTree>
    <p:extLst>
      <p:ext uri="{BB962C8B-B14F-4D97-AF65-F5344CB8AC3E}">
        <p14:creationId xmlns:p14="http://schemas.microsoft.com/office/powerpoint/2010/main" val="142651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Only those who put their trust in Jesus will have the hope of eternal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One accomplishes such by submitting in faith to Christ’s conditions of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Verses 9-20 of Mark 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last 12 verses of Mark’s gospel have been disputed as to their authenticity to the original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Some of the earliest manuscripts end Mark’s gospel with 16:8.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However, the consistency of sentiment of the final 12 verses with the other gospels, and the content of the New Testament is not disputed.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Also, the evidence for the inclusion of these verses is almost as universal as the rejection of them.</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Some of those who reject the authenticity of these final 12 verses admit that such is not conclusive.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Alfred Plummer (who rejects the final 12 verses as authentic) said, “When we examine the external evidence, the question seems at once to be decided in favor of the disputed twelve verses…This external testimony to the genuineness of the twelve verses seems to be not only conclusive, but superabundant” (xlv).</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What must you do to have eternal life?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16:15-16</a:t>
            </a:r>
            <a:r>
              <a:rPr lang="en-US" b="1" dirty="0">
                <a:latin typeface="Calibri" panose="020F0502020204030204" pitchFamily="34" charset="0"/>
                <a:ea typeface="Calibri" panose="020F0502020204030204" pitchFamily="34" charset="0"/>
                <a:cs typeface="Times New Roman" panose="02020603050405020304" pitchFamily="18" charset="0"/>
              </a:rPr>
              <a:t> – Do what Jesus said!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39AFE7-5D9C-4493-BA0A-F46A0727C6E0}" type="slidenum">
              <a:rPr lang="en-US" smtClean="0"/>
              <a:t>10</a:t>
            </a:fld>
            <a:endParaRPr lang="en-US"/>
          </a:p>
        </p:txBody>
      </p:sp>
    </p:spTree>
    <p:extLst>
      <p:ext uri="{BB962C8B-B14F-4D97-AF65-F5344CB8AC3E}">
        <p14:creationId xmlns:p14="http://schemas.microsoft.com/office/powerpoint/2010/main" val="319558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6CC14C-EC3C-49FB-B3FC-12DB5F25CC9C}"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33002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CC14C-EC3C-49FB-B3FC-12DB5F25CC9C}"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209046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CC14C-EC3C-49FB-B3FC-12DB5F25CC9C}"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75265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CC14C-EC3C-49FB-B3FC-12DB5F25CC9C}"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189172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6CC14C-EC3C-49FB-B3FC-12DB5F25CC9C}"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133719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6CC14C-EC3C-49FB-B3FC-12DB5F25CC9C}"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168197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6CC14C-EC3C-49FB-B3FC-12DB5F25CC9C}"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389016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6CC14C-EC3C-49FB-B3FC-12DB5F25CC9C}"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82747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C14C-EC3C-49FB-B3FC-12DB5F25CC9C}"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35022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6CC14C-EC3C-49FB-B3FC-12DB5F25CC9C}"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27196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6CC14C-EC3C-49FB-B3FC-12DB5F25CC9C}"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4A0E9-2249-49DC-9A4E-844D2064190A}" type="slidenum">
              <a:rPr lang="en-US" smtClean="0"/>
              <a:t>‹#›</a:t>
            </a:fld>
            <a:endParaRPr lang="en-US"/>
          </a:p>
        </p:txBody>
      </p:sp>
    </p:spTree>
    <p:extLst>
      <p:ext uri="{BB962C8B-B14F-4D97-AF65-F5344CB8AC3E}">
        <p14:creationId xmlns:p14="http://schemas.microsoft.com/office/powerpoint/2010/main" val="356813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CC14C-EC3C-49FB-B3FC-12DB5F25CC9C}" type="datetimeFigureOut">
              <a:rPr lang="en-US" smtClean="0"/>
              <a:t>10/21/2017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4A0E9-2249-49DC-9A4E-844D2064190A}" type="slidenum">
              <a:rPr lang="en-US" smtClean="0"/>
              <a:t>‹#›</a:t>
            </a:fld>
            <a:endParaRPr lang="en-US"/>
          </a:p>
        </p:txBody>
      </p:sp>
    </p:spTree>
    <p:extLst>
      <p:ext uri="{BB962C8B-B14F-4D97-AF65-F5344CB8AC3E}">
        <p14:creationId xmlns:p14="http://schemas.microsoft.com/office/powerpoint/2010/main" val="1262098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0475-6938-4893-A5B8-DE3E82AD5A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F393EB-1A81-46A0-B45D-55DAE745C8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2529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DC3D-ECCB-47B5-ACB5-42AEB78F84A0}"/>
              </a:ext>
            </a:extLst>
          </p:cNvPr>
          <p:cNvSpPr>
            <a:spLocks noGrp="1"/>
          </p:cNvSpPr>
          <p:nvPr>
            <p:ph type="ctrTitle"/>
          </p:nvPr>
        </p:nvSpPr>
        <p:spPr>
          <a:xfrm>
            <a:off x="422413" y="1837978"/>
            <a:ext cx="8299174" cy="2734023"/>
          </a:xfrm>
          <a:solidFill>
            <a:srgbClr val="1F3741">
              <a:alpha val="60000"/>
            </a:srgbClr>
          </a:solidFill>
          <a:effectLst>
            <a:softEdge rad="254000"/>
          </a:effectLst>
        </p:spPr>
        <p:txBody>
          <a:bodyPr>
            <a:normAutofit/>
            <a:scene3d>
              <a:camera prst="orthographicFront"/>
              <a:lightRig rig="threePt" dir="t"/>
            </a:scene3d>
            <a:sp3d extrusionH="57150">
              <a:bevelT w="38100" h="38100"/>
            </a:sp3d>
          </a:bodyPr>
          <a:lstStyle/>
          <a:p>
            <a:r>
              <a:rPr lang="en-US" sz="9600" b="1" dirty="0">
                <a:solidFill>
                  <a:schemeClr val="bg1"/>
                </a:solidFill>
                <a:effectLst>
                  <a:glow rad="63500">
                    <a:schemeClr val="bg1">
                      <a:alpha val="40000"/>
                    </a:schemeClr>
                  </a:glow>
                </a:effectLst>
                <a:latin typeface="Edwardian Script ITC" panose="030303020407070D0804" pitchFamily="66" charset="0"/>
              </a:rPr>
              <a:t>The Gospel               According to Mark</a:t>
            </a:r>
          </a:p>
        </p:txBody>
      </p:sp>
      <p:sp>
        <p:nvSpPr>
          <p:cNvPr id="3" name="Subtitle 2">
            <a:extLst>
              <a:ext uri="{FF2B5EF4-FFF2-40B4-BE49-F238E27FC236}">
                <a16:creationId xmlns:a16="http://schemas.microsoft.com/office/drawing/2014/main" id="{FDAF8A7C-CC48-49CB-AFFF-6E09AC01ADB0}"/>
              </a:ext>
            </a:extLst>
          </p:cNvPr>
          <p:cNvSpPr>
            <a:spLocks noGrp="1"/>
          </p:cNvSpPr>
          <p:nvPr>
            <p:ph type="subTitle" idx="1"/>
          </p:nvPr>
        </p:nvSpPr>
        <p:spPr>
          <a:xfrm>
            <a:off x="1143000" y="4701969"/>
            <a:ext cx="6858000" cy="1655762"/>
          </a:xfrm>
        </p:spPr>
        <p:txBody>
          <a:bodyPr>
            <a:normAutofit/>
          </a:bodyPr>
          <a:lstStyle/>
          <a:p>
            <a:r>
              <a:rPr lang="en-US" sz="3600" i="1" dirty="0">
                <a:solidFill>
                  <a:schemeClr val="bg1"/>
                </a:solidFill>
              </a:rPr>
              <a:t>What must I do to be saved?</a:t>
            </a:r>
          </a:p>
          <a:p>
            <a:r>
              <a:rPr lang="en-US" sz="3600" i="1" dirty="0">
                <a:solidFill>
                  <a:schemeClr val="bg1"/>
                </a:solidFill>
              </a:rPr>
              <a:t>– Mark 16:16 –</a:t>
            </a:r>
          </a:p>
        </p:txBody>
      </p:sp>
    </p:spTree>
    <p:extLst>
      <p:ext uri="{BB962C8B-B14F-4D97-AF65-F5344CB8AC3E}">
        <p14:creationId xmlns:p14="http://schemas.microsoft.com/office/powerpoint/2010/main" val="4065375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DC3D-ECCB-47B5-ACB5-42AEB78F84A0}"/>
              </a:ext>
            </a:extLst>
          </p:cNvPr>
          <p:cNvSpPr>
            <a:spLocks noGrp="1"/>
          </p:cNvSpPr>
          <p:nvPr>
            <p:ph type="ctrTitle"/>
          </p:nvPr>
        </p:nvSpPr>
        <p:spPr>
          <a:xfrm>
            <a:off x="422413" y="1837978"/>
            <a:ext cx="8299174" cy="2734023"/>
          </a:xfrm>
          <a:solidFill>
            <a:srgbClr val="1F3741">
              <a:alpha val="60000"/>
            </a:srgbClr>
          </a:solidFill>
          <a:effectLst>
            <a:softEdge rad="254000"/>
          </a:effectLst>
        </p:spPr>
        <p:txBody>
          <a:bodyPr>
            <a:normAutofit/>
            <a:scene3d>
              <a:camera prst="orthographicFront"/>
              <a:lightRig rig="threePt" dir="t"/>
            </a:scene3d>
            <a:sp3d extrusionH="57150">
              <a:bevelT w="38100" h="38100"/>
            </a:sp3d>
          </a:bodyPr>
          <a:lstStyle/>
          <a:p>
            <a:r>
              <a:rPr lang="en-US" sz="9600" b="1" dirty="0">
                <a:solidFill>
                  <a:schemeClr val="bg1"/>
                </a:solidFill>
                <a:effectLst>
                  <a:glow rad="63500">
                    <a:schemeClr val="bg1">
                      <a:alpha val="40000"/>
                    </a:schemeClr>
                  </a:glow>
                </a:effectLst>
                <a:latin typeface="Edwardian Script ITC" panose="030303020407070D0804" pitchFamily="66" charset="0"/>
              </a:rPr>
              <a:t>The Gospel               According to Mark</a:t>
            </a:r>
          </a:p>
        </p:txBody>
      </p:sp>
      <p:sp>
        <p:nvSpPr>
          <p:cNvPr id="3" name="Subtitle 2">
            <a:extLst>
              <a:ext uri="{FF2B5EF4-FFF2-40B4-BE49-F238E27FC236}">
                <a16:creationId xmlns:a16="http://schemas.microsoft.com/office/drawing/2014/main" id="{FDAF8A7C-CC48-49CB-AFFF-6E09AC01ADB0}"/>
              </a:ext>
            </a:extLst>
          </p:cNvPr>
          <p:cNvSpPr>
            <a:spLocks noGrp="1"/>
          </p:cNvSpPr>
          <p:nvPr>
            <p:ph type="subTitle" idx="1"/>
          </p:nvPr>
        </p:nvSpPr>
        <p:spPr>
          <a:xfrm>
            <a:off x="1143000" y="4701969"/>
            <a:ext cx="6858000" cy="1655762"/>
          </a:xfrm>
        </p:spPr>
        <p:txBody>
          <a:bodyPr>
            <a:normAutofit/>
          </a:bodyPr>
          <a:lstStyle/>
          <a:p>
            <a:r>
              <a:rPr lang="en-US" sz="3600" i="1" dirty="0">
                <a:solidFill>
                  <a:schemeClr val="bg1"/>
                </a:solidFill>
              </a:rPr>
              <a:t>Jesus, the Suffering Servant</a:t>
            </a:r>
          </a:p>
        </p:txBody>
      </p:sp>
    </p:spTree>
    <p:extLst>
      <p:ext uri="{BB962C8B-B14F-4D97-AF65-F5344CB8AC3E}">
        <p14:creationId xmlns:p14="http://schemas.microsoft.com/office/powerpoint/2010/main" val="1370632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a:scene3d>
              <a:camera prst="orthographicFront"/>
              <a:lightRig rig="threePt" dir="t"/>
            </a:scene3d>
            <a:sp3d extrusionH="57150">
              <a:bevelT w="38100" h="38100"/>
            </a:sp3d>
          </a:bodyPr>
          <a:lstStyle/>
          <a:p>
            <a:r>
              <a:rPr lang="en-US" sz="6500" b="1" dirty="0">
                <a:solidFill>
                  <a:schemeClr val="bg1"/>
                </a:solidFill>
                <a:effectLst>
                  <a:glow rad="63500">
                    <a:schemeClr val="bg1">
                      <a:alpha val="40000"/>
                    </a:schemeClr>
                  </a:glow>
                </a:effectLst>
                <a:latin typeface="Edwardian Script ITC" panose="030303020407070D0804" pitchFamily="66" charset="0"/>
              </a:rPr>
              <a:t>Authorship</a:t>
            </a:r>
            <a:endParaRPr lang="en-US" sz="65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solidFill>
            <a:srgbClr val="1F3741">
              <a:alpha val="50000"/>
            </a:srgbClr>
          </a:solidFill>
        </p:spPr>
        <p:txBody>
          <a:bodyPr/>
          <a:lstStyle/>
          <a:p>
            <a:pPr marL="0" indent="0" algn="ctr">
              <a:buNone/>
            </a:pPr>
            <a:r>
              <a:rPr lang="en-US" sz="3600" b="1" dirty="0">
                <a:solidFill>
                  <a:schemeClr val="bg1"/>
                </a:solidFill>
              </a:rPr>
              <a:t>Title</a:t>
            </a:r>
          </a:p>
          <a:p>
            <a:pPr marL="0" indent="0" algn="ctr">
              <a:buNone/>
            </a:pPr>
            <a:r>
              <a:rPr lang="en-US" sz="3200" i="1" dirty="0">
                <a:solidFill>
                  <a:schemeClr val="bg1"/>
                </a:solidFill>
              </a:rPr>
              <a:t>“According to Mark”                                        “The Gospel According to Mark”</a:t>
            </a:r>
          </a:p>
          <a:p>
            <a:pPr marL="0" indent="0" algn="ctr">
              <a:buNone/>
            </a:pPr>
            <a:r>
              <a:rPr lang="en-US" sz="3600" b="1" dirty="0">
                <a:solidFill>
                  <a:schemeClr val="bg1"/>
                </a:solidFill>
              </a:rPr>
              <a:t>Author – Mark</a:t>
            </a:r>
          </a:p>
          <a:p>
            <a:pPr marL="0" indent="0" algn="ctr">
              <a:buNone/>
            </a:pPr>
            <a:r>
              <a:rPr lang="en-US" sz="3200" dirty="0">
                <a:solidFill>
                  <a:schemeClr val="bg1"/>
                </a:solidFill>
              </a:rPr>
              <a:t>– Mother, Mary: </a:t>
            </a:r>
            <a:r>
              <a:rPr lang="en-US" sz="3200" i="1" dirty="0">
                <a:solidFill>
                  <a:schemeClr val="bg1"/>
                </a:solidFill>
              </a:rPr>
              <a:t>Acts 12:12 </a:t>
            </a:r>
            <a:r>
              <a:rPr lang="en-US" sz="3200" dirty="0">
                <a:solidFill>
                  <a:schemeClr val="bg1"/>
                </a:solidFill>
              </a:rPr>
              <a:t>–</a:t>
            </a:r>
          </a:p>
          <a:p>
            <a:pPr marL="0" indent="0" algn="ctr">
              <a:buNone/>
            </a:pPr>
            <a:r>
              <a:rPr lang="en-US" sz="3200" dirty="0">
                <a:solidFill>
                  <a:schemeClr val="bg1"/>
                </a:solidFill>
              </a:rPr>
              <a:t>– Travel Companion of Paul/Barnabas:                   </a:t>
            </a:r>
            <a:r>
              <a:rPr lang="en-US" sz="3200" i="1" dirty="0">
                <a:solidFill>
                  <a:schemeClr val="bg1"/>
                </a:solidFill>
              </a:rPr>
              <a:t>Acts 13:5, 13; 15:37-41</a:t>
            </a:r>
            <a:r>
              <a:rPr lang="en-US" sz="3200" dirty="0">
                <a:solidFill>
                  <a:schemeClr val="bg1"/>
                </a:solidFill>
              </a:rPr>
              <a:t> –</a:t>
            </a:r>
          </a:p>
          <a:p>
            <a:pPr marL="0" indent="0" algn="ctr">
              <a:buNone/>
            </a:pPr>
            <a:r>
              <a:rPr lang="en-US" sz="3200" dirty="0">
                <a:solidFill>
                  <a:schemeClr val="bg1"/>
                </a:solidFill>
              </a:rPr>
              <a:t>– Inspired Writer –</a:t>
            </a:r>
          </a:p>
          <a:p>
            <a:pPr marL="0" indent="0">
              <a:buNone/>
            </a:pPr>
            <a:endParaRPr lang="en-US" dirty="0">
              <a:solidFill>
                <a:schemeClr val="bg1"/>
              </a:solidFill>
            </a:endParaRPr>
          </a:p>
        </p:txBody>
      </p:sp>
    </p:spTree>
    <p:extLst>
      <p:ext uri="{BB962C8B-B14F-4D97-AF65-F5344CB8AC3E}">
        <p14:creationId xmlns:p14="http://schemas.microsoft.com/office/powerpoint/2010/main" val="423048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fontScale="90000"/>
            <a:scene3d>
              <a:camera prst="orthographicFront"/>
              <a:lightRig rig="threePt" dir="t"/>
            </a:scene3d>
            <a:sp3d extrusionH="57150">
              <a:bevelT w="38100" h="38100"/>
            </a:sp3d>
          </a:bodyPr>
          <a:lstStyle/>
          <a:p>
            <a:r>
              <a:rPr lang="en-US" sz="7200" b="1" dirty="0">
                <a:solidFill>
                  <a:schemeClr val="bg1"/>
                </a:solidFill>
                <a:effectLst>
                  <a:glow rad="63500">
                    <a:schemeClr val="bg1">
                      <a:alpha val="40000"/>
                    </a:schemeClr>
                  </a:glow>
                </a:effectLst>
                <a:latin typeface="Edwardian Script ITC" panose="030303020407070D0804" pitchFamily="66" charset="0"/>
              </a:rPr>
              <a:t>Content, Recipients, Purpose</a:t>
            </a:r>
            <a:endParaRPr lang="en-US" sz="72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xfrm>
            <a:off x="628650" y="1825625"/>
            <a:ext cx="7886700" cy="4351338"/>
          </a:xfrm>
          <a:solidFill>
            <a:srgbClr val="1F3741">
              <a:alpha val="50000"/>
            </a:srgbClr>
          </a:solidFill>
        </p:spPr>
        <p:txBody>
          <a:bodyPr>
            <a:normAutofit/>
          </a:bodyPr>
          <a:lstStyle/>
          <a:p>
            <a:pPr marL="0" indent="0" algn="ctr">
              <a:buNone/>
            </a:pPr>
            <a:endParaRPr lang="en-US" sz="1200" b="1" dirty="0">
              <a:solidFill>
                <a:schemeClr val="bg1"/>
              </a:solidFill>
            </a:endParaRPr>
          </a:p>
          <a:p>
            <a:pPr marL="0" indent="0" algn="ctr">
              <a:buNone/>
            </a:pPr>
            <a:r>
              <a:rPr lang="en-US" sz="3600" b="1" dirty="0">
                <a:solidFill>
                  <a:schemeClr val="bg1"/>
                </a:solidFill>
              </a:rPr>
              <a:t>Content – </a:t>
            </a:r>
            <a:r>
              <a:rPr lang="en-US" sz="3200" i="1" dirty="0">
                <a:solidFill>
                  <a:schemeClr val="bg1"/>
                </a:solidFill>
              </a:rPr>
              <a:t>Mark 1:1</a:t>
            </a:r>
          </a:p>
          <a:p>
            <a:pPr marL="0" indent="0" algn="ctr">
              <a:buNone/>
            </a:pPr>
            <a:r>
              <a:rPr lang="en-US" sz="3600" b="1" dirty="0">
                <a:solidFill>
                  <a:schemeClr val="bg1"/>
                </a:solidFill>
              </a:rPr>
              <a:t>Recipients</a:t>
            </a:r>
          </a:p>
          <a:p>
            <a:pPr marL="0" indent="0" algn="ctr">
              <a:buNone/>
            </a:pPr>
            <a:r>
              <a:rPr lang="en-US" sz="3200" dirty="0">
                <a:solidFill>
                  <a:schemeClr val="bg1"/>
                </a:solidFill>
              </a:rPr>
              <a:t>– Tradition: Christians in Rome; </a:t>
            </a:r>
            <a:r>
              <a:rPr lang="en-US" sz="3200" i="1" dirty="0">
                <a:solidFill>
                  <a:schemeClr val="bg1"/>
                </a:solidFill>
              </a:rPr>
              <a:t>Mark 15:21; Romans 16:13</a:t>
            </a:r>
            <a:r>
              <a:rPr lang="en-US" sz="3200" dirty="0">
                <a:solidFill>
                  <a:schemeClr val="bg1"/>
                </a:solidFill>
              </a:rPr>
              <a:t> –</a:t>
            </a:r>
          </a:p>
          <a:p>
            <a:pPr marL="0" indent="0" algn="ctr">
              <a:buNone/>
            </a:pPr>
            <a:r>
              <a:rPr lang="en-US" sz="3600" b="1" dirty="0">
                <a:solidFill>
                  <a:schemeClr val="bg1"/>
                </a:solidFill>
              </a:rPr>
              <a:t>Purpose</a:t>
            </a:r>
          </a:p>
          <a:p>
            <a:pPr marL="0" indent="0" algn="ctr">
              <a:buNone/>
            </a:pPr>
            <a:r>
              <a:rPr lang="en-US" sz="3200" dirty="0">
                <a:solidFill>
                  <a:schemeClr val="bg1"/>
                </a:solidFill>
              </a:rPr>
              <a:t>– Jesus, Perfect Servant; For Suffering Christians; </a:t>
            </a:r>
            <a:r>
              <a:rPr lang="en-US" sz="3200" i="1" dirty="0">
                <a:solidFill>
                  <a:schemeClr val="bg1"/>
                </a:solidFill>
              </a:rPr>
              <a:t>Hebrews 12:3-4 </a:t>
            </a:r>
            <a:r>
              <a:rPr lang="en-US" sz="3200" dirty="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9112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a:scene3d>
              <a:camera prst="orthographicFront"/>
              <a:lightRig rig="threePt" dir="t"/>
            </a:scene3d>
            <a:sp3d extrusionH="57150">
              <a:bevelT w="38100" h="38100"/>
            </a:sp3d>
          </a:bodyPr>
          <a:lstStyle/>
          <a:p>
            <a:r>
              <a:rPr lang="en-US" sz="7200" b="1" dirty="0">
                <a:solidFill>
                  <a:schemeClr val="bg1"/>
                </a:solidFill>
                <a:effectLst>
                  <a:glow rad="63500">
                    <a:schemeClr val="bg1">
                      <a:alpha val="40000"/>
                    </a:schemeClr>
                  </a:glow>
                </a:effectLst>
                <a:latin typeface="Edwardian Script ITC" panose="030303020407070D0804" pitchFamily="66" charset="0"/>
              </a:rPr>
              <a:t>Jesus, the Suffering Servant</a:t>
            </a:r>
            <a:endParaRPr lang="en-US" sz="72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xfrm>
            <a:off x="628650" y="1825625"/>
            <a:ext cx="7886700" cy="4351338"/>
          </a:xfrm>
          <a:solidFill>
            <a:srgbClr val="1F3741">
              <a:alpha val="50000"/>
            </a:srgbClr>
          </a:solidFill>
        </p:spPr>
        <p:txBody>
          <a:bodyPr>
            <a:normAutofit/>
          </a:bodyPr>
          <a:lstStyle/>
          <a:p>
            <a:pPr marL="0" indent="0" algn="ctr">
              <a:buNone/>
            </a:pPr>
            <a:r>
              <a:rPr lang="en-US" sz="3600" b="1" dirty="0">
                <a:solidFill>
                  <a:schemeClr val="bg1"/>
                </a:solidFill>
              </a:rPr>
              <a:t>Identity of Jesus </a:t>
            </a:r>
            <a:r>
              <a:rPr lang="en-US" sz="2400" i="1" dirty="0">
                <a:solidFill>
                  <a:schemeClr val="bg1"/>
                </a:solidFill>
              </a:rPr>
              <a:t>(Galilean Ministry)</a:t>
            </a:r>
          </a:p>
          <a:p>
            <a:pPr marL="0" indent="0" algn="ctr">
              <a:buNone/>
            </a:pPr>
            <a:r>
              <a:rPr lang="en-US" sz="3200" b="1" dirty="0">
                <a:solidFill>
                  <a:schemeClr val="bg1"/>
                </a:solidFill>
              </a:rPr>
              <a:t>Faith Validated </a:t>
            </a:r>
            <a:r>
              <a:rPr lang="en-US" i="1" dirty="0">
                <a:solidFill>
                  <a:schemeClr val="bg1"/>
                </a:solidFill>
              </a:rPr>
              <a:t>(Mark 1:1)</a:t>
            </a:r>
            <a:r>
              <a:rPr lang="en-US" sz="3200" b="1" dirty="0">
                <a:solidFill>
                  <a:schemeClr val="bg1"/>
                </a:solidFill>
              </a:rPr>
              <a:t>:</a:t>
            </a:r>
          </a:p>
          <a:p>
            <a:pPr marL="0" indent="0" algn="ctr">
              <a:buNone/>
            </a:pPr>
            <a:r>
              <a:rPr lang="en-US" dirty="0">
                <a:solidFill>
                  <a:schemeClr val="bg1"/>
                </a:solidFill>
              </a:rPr>
              <a:t>Jesus’ Baptism – </a:t>
            </a:r>
            <a:r>
              <a:rPr lang="en-US" i="1" dirty="0">
                <a:solidFill>
                  <a:schemeClr val="bg1"/>
                </a:solidFill>
              </a:rPr>
              <a:t>Mark 1:9-11</a:t>
            </a:r>
          </a:p>
          <a:p>
            <a:pPr marL="0" indent="0" algn="ctr">
              <a:buNone/>
            </a:pPr>
            <a:r>
              <a:rPr lang="en-US" dirty="0">
                <a:solidFill>
                  <a:schemeClr val="bg1"/>
                </a:solidFill>
              </a:rPr>
              <a:t>Casts Out Unclean Spirit – </a:t>
            </a:r>
            <a:r>
              <a:rPr lang="en-US" i="1" dirty="0">
                <a:solidFill>
                  <a:schemeClr val="bg1"/>
                </a:solidFill>
              </a:rPr>
              <a:t>Mark 1:21-28</a:t>
            </a:r>
          </a:p>
          <a:p>
            <a:pPr marL="0" indent="0" algn="ctr">
              <a:buNone/>
            </a:pPr>
            <a:r>
              <a:rPr lang="en-US" dirty="0">
                <a:solidFill>
                  <a:schemeClr val="bg1"/>
                </a:solidFill>
              </a:rPr>
              <a:t>Calms Storm, Feeds 5,000, Walks on Sea –                         </a:t>
            </a:r>
            <a:r>
              <a:rPr lang="en-US" i="1" dirty="0">
                <a:solidFill>
                  <a:schemeClr val="bg1"/>
                </a:solidFill>
              </a:rPr>
              <a:t>Mark 4:35-41; 6:38-52</a:t>
            </a:r>
          </a:p>
          <a:p>
            <a:pPr marL="0" indent="0" algn="ctr">
              <a:buNone/>
            </a:pPr>
            <a:r>
              <a:rPr lang="en-US" dirty="0">
                <a:solidFill>
                  <a:schemeClr val="bg1"/>
                </a:solidFill>
              </a:rPr>
              <a:t>Peter’s Confession – </a:t>
            </a:r>
            <a:r>
              <a:rPr lang="en-US" i="1" dirty="0">
                <a:solidFill>
                  <a:schemeClr val="bg1"/>
                </a:solidFill>
              </a:rPr>
              <a:t>Mark 8:27-30</a:t>
            </a:r>
          </a:p>
        </p:txBody>
      </p:sp>
    </p:spTree>
    <p:extLst>
      <p:ext uri="{BB962C8B-B14F-4D97-AF65-F5344CB8AC3E}">
        <p14:creationId xmlns:p14="http://schemas.microsoft.com/office/powerpoint/2010/main" val="66659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a:scene3d>
              <a:camera prst="orthographicFront"/>
              <a:lightRig rig="threePt" dir="t"/>
            </a:scene3d>
            <a:sp3d extrusionH="57150">
              <a:bevelT w="38100" h="38100"/>
            </a:sp3d>
          </a:bodyPr>
          <a:lstStyle/>
          <a:p>
            <a:r>
              <a:rPr lang="en-US" sz="7200" b="1" dirty="0">
                <a:solidFill>
                  <a:schemeClr val="bg1"/>
                </a:solidFill>
                <a:effectLst>
                  <a:glow rad="63500">
                    <a:schemeClr val="bg1">
                      <a:alpha val="40000"/>
                    </a:schemeClr>
                  </a:glow>
                </a:effectLst>
                <a:latin typeface="Edwardian Script ITC" panose="030303020407070D0804" pitchFamily="66" charset="0"/>
              </a:rPr>
              <a:t>Jesus, the Suffering Servant</a:t>
            </a:r>
            <a:endParaRPr lang="en-US" sz="72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xfrm>
            <a:off x="628650" y="1825625"/>
            <a:ext cx="7886700" cy="4351338"/>
          </a:xfrm>
          <a:solidFill>
            <a:srgbClr val="1F3741">
              <a:alpha val="50000"/>
            </a:srgbClr>
          </a:solidFill>
        </p:spPr>
        <p:txBody>
          <a:bodyPr>
            <a:normAutofit/>
          </a:bodyPr>
          <a:lstStyle/>
          <a:p>
            <a:pPr marL="0" indent="0" algn="ctr">
              <a:buNone/>
            </a:pPr>
            <a:r>
              <a:rPr lang="en-US" sz="3600" b="1" dirty="0">
                <a:solidFill>
                  <a:schemeClr val="bg1"/>
                </a:solidFill>
              </a:rPr>
              <a:t>Identity of Jesus </a:t>
            </a:r>
            <a:r>
              <a:rPr lang="en-US" sz="2400" i="1" dirty="0">
                <a:solidFill>
                  <a:schemeClr val="bg1"/>
                </a:solidFill>
              </a:rPr>
              <a:t>(Galilean Ministry)</a:t>
            </a:r>
          </a:p>
          <a:p>
            <a:pPr marL="0" indent="0" algn="ctr">
              <a:buNone/>
            </a:pPr>
            <a:r>
              <a:rPr lang="en-US" sz="3200" b="1" dirty="0">
                <a:solidFill>
                  <a:schemeClr val="bg1"/>
                </a:solidFill>
              </a:rPr>
              <a:t>Faith Validated </a:t>
            </a:r>
            <a:r>
              <a:rPr lang="en-US" i="1" dirty="0">
                <a:solidFill>
                  <a:schemeClr val="bg1"/>
                </a:solidFill>
              </a:rPr>
              <a:t>(Mark 1:1)</a:t>
            </a:r>
            <a:r>
              <a:rPr lang="en-US" sz="3200" b="1" dirty="0">
                <a:solidFill>
                  <a:schemeClr val="bg1"/>
                </a:solidFill>
              </a:rPr>
              <a:t>:</a:t>
            </a:r>
            <a:endParaRPr lang="en-US" sz="3200" b="1" i="1" dirty="0">
              <a:solidFill>
                <a:schemeClr val="bg1"/>
              </a:solidFill>
            </a:endParaRPr>
          </a:p>
          <a:p>
            <a:pPr marL="0" indent="0" algn="ctr">
              <a:buNone/>
            </a:pPr>
            <a:r>
              <a:rPr lang="en-US" sz="3200" b="1" dirty="0">
                <a:solidFill>
                  <a:schemeClr val="bg1"/>
                </a:solidFill>
              </a:rPr>
              <a:t>Example of Opposed While Doing Good:</a:t>
            </a:r>
          </a:p>
          <a:p>
            <a:pPr marL="0" indent="0" algn="ctr">
              <a:buNone/>
            </a:pPr>
            <a:r>
              <a:rPr lang="en-US" dirty="0">
                <a:solidFill>
                  <a:schemeClr val="bg1"/>
                </a:solidFill>
              </a:rPr>
              <a:t>Forgives, and Heals – </a:t>
            </a:r>
            <a:r>
              <a:rPr lang="en-US" i="1" dirty="0">
                <a:solidFill>
                  <a:schemeClr val="bg1"/>
                </a:solidFill>
              </a:rPr>
              <a:t>Mark 2:4-12</a:t>
            </a:r>
          </a:p>
          <a:p>
            <a:pPr marL="0" indent="0" algn="ctr">
              <a:buNone/>
            </a:pPr>
            <a:r>
              <a:rPr lang="en-US" dirty="0">
                <a:solidFill>
                  <a:schemeClr val="bg1"/>
                </a:solidFill>
              </a:rPr>
              <a:t>Heals on Sabbath – </a:t>
            </a:r>
            <a:r>
              <a:rPr lang="en-US" i="1" dirty="0">
                <a:solidFill>
                  <a:schemeClr val="bg1"/>
                </a:solidFill>
              </a:rPr>
              <a:t>Mark 3:1-6</a:t>
            </a:r>
          </a:p>
          <a:p>
            <a:pPr marL="0" indent="0" algn="ctr">
              <a:buNone/>
            </a:pPr>
            <a:r>
              <a:rPr lang="en-US" i="1" dirty="0">
                <a:solidFill>
                  <a:schemeClr val="bg1"/>
                </a:solidFill>
              </a:rPr>
              <a:t>His good deeds, and faithfulness to His Father did not exempt Him from being opposed, and made subject to evil conspiracy.</a:t>
            </a:r>
          </a:p>
        </p:txBody>
      </p:sp>
    </p:spTree>
    <p:extLst>
      <p:ext uri="{BB962C8B-B14F-4D97-AF65-F5344CB8AC3E}">
        <p14:creationId xmlns:p14="http://schemas.microsoft.com/office/powerpoint/2010/main" val="6536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a:scene3d>
              <a:camera prst="orthographicFront"/>
              <a:lightRig rig="threePt" dir="t"/>
            </a:scene3d>
            <a:sp3d extrusionH="57150">
              <a:bevelT w="38100" h="38100"/>
            </a:sp3d>
          </a:bodyPr>
          <a:lstStyle/>
          <a:p>
            <a:r>
              <a:rPr lang="en-US" sz="7200" b="1" dirty="0">
                <a:solidFill>
                  <a:schemeClr val="bg1"/>
                </a:solidFill>
                <a:effectLst>
                  <a:glow rad="63500">
                    <a:schemeClr val="bg1">
                      <a:alpha val="40000"/>
                    </a:schemeClr>
                  </a:glow>
                </a:effectLst>
                <a:latin typeface="Edwardian Script ITC" panose="030303020407070D0804" pitchFamily="66" charset="0"/>
              </a:rPr>
              <a:t>Jesus, the Suffering Servant</a:t>
            </a:r>
            <a:endParaRPr lang="en-US" sz="72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xfrm>
            <a:off x="628650" y="1825625"/>
            <a:ext cx="7886700" cy="4351338"/>
          </a:xfrm>
          <a:solidFill>
            <a:srgbClr val="1F3741">
              <a:alpha val="50000"/>
            </a:srgbClr>
          </a:solidFill>
        </p:spPr>
        <p:txBody>
          <a:bodyPr>
            <a:normAutofit/>
          </a:bodyPr>
          <a:lstStyle/>
          <a:p>
            <a:pPr marL="0" indent="0" algn="ctr">
              <a:buNone/>
            </a:pPr>
            <a:r>
              <a:rPr lang="en-US" sz="3600" b="1" dirty="0">
                <a:solidFill>
                  <a:schemeClr val="bg1"/>
                </a:solidFill>
              </a:rPr>
              <a:t>Identity of Jesus </a:t>
            </a:r>
            <a:r>
              <a:rPr lang="en-US" sz="2400" i="1" dirty="0">
                <a:solidFill>
                  <a:schemeClr val="bg1"/>
                </a:solidFill>
              </a:rPr>
              <a:t>(Galilean Ministry)</a:t>
            </a:r>
          </a:p>
          <a:p>
            <a:pPr marL="0" indent="0" algn="ctr">
              <a:buNone/>
            </a:pPr>
            <a:r>
              <a:rPr lang="en-US" sz="3200" b="1" dirty="0">
                <a:solidFill>
                  <a:schemeClr val="bg1"/>
                </a:solidFill>
              </a:rPr>
              <a:t>Faith Validated </a:t>
            </a:r>
            <a:r>
              <a:rPr lang="en-US" i="1" dirty="0">
                <a:solidFill>
                  <a:schemeClr val="bg1"/>
                </a:solidFill>
              </a:rPr>
              <a:t>(Mark 1:1)</a:t>
            </a:r>
            <a:r>
              <a:rPr lang="en-US" sz="3200" b="1" dirty="0">
                <a:solidFill>
                  <a:schemeClr val="bg1"/>
                </a:solidFill>
              </a:rPr>
              <a:t>:</a:t>
            </a:r>
            <a:endParaRPr lang="en-US" sz="3200" b="1" i="1" dirty="0">
              <a:solidFill>
                <a:schemeClr val="bg1"/>
              </a:solidFill>
            </a:endParaRPr>
          </a:p>
          <a:p>
            <a:pPr marL="0" indent="0" algn="ctr">
              <a:buNone/>
            </a:pPr>
            <a:r>
              <a:rPr lang="en-US" sz="3200" b="1" dirty="0">
                <a:solidFill>
                  <a:schemeClr val="bg1"/>
                </a:solidFill>
              </a:rPr>
              <a:t>Example of Opposed While Doing Good:</a:t>
            </a:r>
            <a:endParaRPr lang="en-US" sz="3200" b="1" i="1" dirty="0">
              <a:solidFill>
                <a:schemeClr val="bg1"/>
              </a:solidFill>
            </a:endParaRPr>
          </a:p>
          <a:p>
            <a:pPr marL="0" indent="0" algn="ctr">
              <a:buNone/>
            </a:pPr>
            <a:r>
              <a:rPr lang="en-US" sz="3600" b="1" dirty="0">
                <a:solidFill>
                  <a:schemeClr val="bg1"/>
                </a:solidFill>
              </a:rPr>
              <a:t>Death of Jesus </a:t>
            </a:r>
            <a:r>
              <a:rPr lang="en-US" sz="2400" i="1" dirty="0">
                <a:solidFill>
                  <a:schemeClr val="bg1"/>
                </a:solidFill>
              </a:rPr>
              <a:t>(Events at Jerusalem)</a:t>
            </a:r>
            <a:endParaRPr lang="en-US" sz="3600" i="1" dirty="0">
              <a:solidFill>
                <a:schemeClr val="bg1"/>
              </a:solidFill>
            </a:endParaRPr>
          </a:p>
          <a:p>
            <a:pPr marL="0" indent="0" algn="ctr">
              <a:buNone/>
            </a:pPr>
            <a:r>
              <a:rPr lang="en-US" sz="3200" b="1" dirty="0">
                <a:solidFill>
                  <a:schemeClr val="bg1"/>
                </a:solidFill>
              </a:rPr>
              <a:t>Expected Death, Remained Faithful:</a:t>
            </a:r>
          </a:p>
          <a:p>
            <a:pPr marL="0" indent="0" algn="ctr">
              <a:buNone/>
            </a:pPr>
            <a:r>
              <a:rPr lang="en-US" dirty="0">
                <a:solidFill>
                  <a:schemeClr val="bg1"/>
                </a:solidFill>
              </a:rPr>
              <a:t>Teaches of His Death – Mark 8:31-33; 9:30-32;   10:32-34</a:t>
            </a:r>
            <a:endParaRPr lang="en-US" sz="2400" dirty="0">
              <a:solidFill>
                <a:schemeClr val="bg1"/>
              </a:solidFill>
            </a:endParaRPr>
          </a:p>
        </p:txBody>
      </p:sp>
    </p:spTree>
    <p:extLst>
      <p:ext uri="{BB962C8B-B14F-4D97-AF65-F5344CB8AC3E}">
        <p14:creationId xmlns:p14="http://schemas.microsoft.com/office/powerpoint/2010/main" val="139499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a:scene3d>
              <a:camera prst="orthographicFront"/>
              <a:lightRig rig="threePt" dir="t"/>
            </a:scene3d>
            <a:sp3d extrusionH="57150">
              <a:bevelT w="38100" h="38100"/>
            </a:sp3d>
          </a:bodyPr>
          <a:lstStyle/>
          <a:p>
            <a:r>
              <a:rPr lang="en-US" sz="7200" b="1" dirty="0">
                <a:solidFill>
                  <a:schemeClr val="bg1"/>
                </a:solidFill>
                <a:effectLst>
                  <a:glow rad="63500">
                    <a:schemeClr val="bg1">
                      <a:alpha val="40000"/>
                    </a:schemeClr>
                  </a:glow>
                </a:effectLst>
                <a:latin typeface="Edwardian Script ITC" panose="030303020407070D0804" pitchFamily="66" charset="0"/>
              </a:rPr>
              <a:t>Jesus, the Suffering Servant</a:t>
            </a:r>
            <a:endParaRPr lang="en-US" sz="72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xfrm>
            <a:off x="628650" y="1825625"/>
            <a:ext cx="7886700" cy="4351338"/>
          </a:xfrm>
          <a:solidFill>
            <a:srgbClr val="1F3741">
              <a:alpha val="50000"/>
            </a:srgbClr>
          </a:solidFill>
        </p:spPr>
        <p:txBody>
          <a:bodyPr>
            <a:normAutofit lnSpcReduction="10000"/>
          </a:bodyPr>
          <a:lstStyle/>
          <a:p>
            <a:pPr marL="0" indent="0" algn="ctr">
              <a:buNone/>
            </a:pPr>
            <a:r>
              <a:rPr lang="en-US" sz="3600" b="1" dirty="0">
                <a:solidFill>
                  <a:schemeClr val="bg1"/>
                </a:solidFill>
              </a:rPr>
              <a:t>Identity of Jesus </a:t>
            </a:r>
            <a:r>
              <a:rPr lang="en-US" sz="2400" i="1" dirty="0">
                <a:solidFill>
                  <a:schemeClr val="bg1"/>
                </a:solidFill>
              </a:rPr>
              <a:t>(Galilean Ministry)</a:t>
            </a:r>
          </a:p>
          <a:p>
            <a:pPr marL="0" indent="0" algn="ctr">
              <a:buNone/>
            </a:pPr>
            <a:r>
              <a:rPr lang="en-US" sz="3200" b="1" dirty="0">
                <a:solidFill>
                  <a:schemeClr val="bg1"/>
                </a:solidFill>
              </a:rPr>
              <a:t>Faith Validated </a:t>
            </a:r>
            <a:r>
              <a:rPr lang="en-US" i="1" dirty="0">
                <a:solidFill>
                  <a:schemeClr val="bg1"/>
                </a:solidFill>
              </a:rPr>
              <a:t>(Mark 1:1)</a:t>
            </a:r>
            <a:r>
              <a:rPr lang="en-US" sz="3200" b="1" dirty="0">
                <a:solidFill>
                  <a:schemeClr val="bg1"/>
                </a:solidFill>
              </a:rPr>
              <a:t>:</a:t>
            </a:r>
            <a:endParaRPr lang="en-US" sz="3200" b="1" i="1" dirty="0">
              <a:solidFill>
                <a:schemeClr val="bg1"/>
              </a:solidFill>
            </a:endParaRPr>
          </a:p>
          <a:p>
            <a:pPr marL="0" indent="0" algn="ctr">
              <a:buNone/>
            </a:pPr>
            <a:r>
              <a:rPr lang="en-US" sz="3200" b="1" dirty="0">
                <a:solidFill>
                  <a:schemeClr val="bg1"/>
                </a:solidFill>
              </a:rPr>
              <a:t>Example of Opposed While Doing Good:</a:t>
            </a:r>
            <a:endParaRPr lang="en-US" sz="3200" b="1" i="1" dirty="0">
              <a:solidFill>
                <a:schemeClr val="bg1"/>
              </a:solidFill>
            </a:endParaRPr>
          </a:p>
          <a:p>
            <a:pPr marL="0" indent="0" algn="ctr">
              <a:buNone/>
            </a:pPr>
            <a:r>
              <a:rPr lang="en-US" sz="3600" b="1" dirty="0">
                <a:solidFill>
                  <a:schemeClr val="bg1"/>
                </a:solidFill>
              </a:rPr>
              <a:t>Death of Jesus </a:t>
            </a:r>
            <a:r>
              <a:rPr lang="en-US" sz="2400" i="1" dirty="0">
                <a:solidFill>
                  <a:schemeClr val="bg1"/>
                </a:solidFill>
              </a:rPr>
              <a:t>(Events at Jerusalem)</a:t>
            </a:r>
            <a:endParaRPr lang="en-US" sz="3600" i="1" dirty="0">
              <a:solidFill>
                <a:schemeClr val="bg1"/>
              </a:solidFill>
            </a:endParaRPr>
          </a:p>
          <a:p>
            <a:pPr marL="0" indent="0" algn="ctr">
              <a:buNone/>
            </a:pPr>
            <a:r>
              <a:rPr lang="en-US" sz="3200" b="1" dirty="0">
                <a:solidFill>
                  <a:schemeClr val="bg1"/>
                </a:solidFill>
              </a:rPr>
              <a:t>Expected Death, Remained Faithful:</a:t>
            </a:r>
            <a:endParaRPr lang="en-US" sz="2400" b="1" dirty="0">
              <a:solidFill>
                <a:schemeClr val="bg1"/>
              </a:solidFill>
            </a:endParaRPr>
          </a:p>
          <a:p>
            <a:pPr marL="0" indent="0" algn="ctr">
              <a:buNone/>
            </a:pPr>
            <a:r>
              <a:rPr lang="en-US" sz="3200" b="1" dirty="0">
                <a:solidFill>
                  <a:schemeClr val="bg1"/>
                </a:solidFill>
              </a:rPr>
              <a:t>Died Willingly:</a:t>
            </a:r>
          </a:p>
          <a:p>
            <a:pPr marL="0" indent="0" algn="ctr">
              <a:buNone/>
            </a:pPr>
            <a:r>
              <a:rPr lang="en-US" dirty="0">
                <a:solidFill>
                  <a:schemeClr val="bg1"/>
                </a:solidFill>
              </a:rPr>
              <a:t>Not Forced – </a:t>
            </a:r>
            <a:r>
              <a:rPr lang="en-US" i="1" dirty="0">
                <a:solidFill>
                  <a:schemeClr val="bg1"/>
                </a:solidFill>
              </a:rPr>
              <a:t>John 10:18</a:t>
            </a:r>
            <a:r>
              <a:rPr lang="en-US" dirty="0">
                <a:solidFill>
                  <a:schemeClr val="bg1"/>
                </a:solidFill>
              </a:rPr>
              <a:t>; Prayer in Garden –                    </a:t>
            </a:r>
            <a:r>
              <a:rPr lang="en-US" i="1" dirty="0">
                <a:solidFill>
                  <a:schemeClr val="bg1"/>
                </a:solidFill>
              </a:rPr>
              <a:t>Mark 14:32-34</a:t>
            </a:r>
            <a:r>
              <a:rPr lang="en-US" dirty="0">
                <a:solidFill>
                  <a:schemeClr val="bg1"/>
                </a:solidFill>
              </a:rPr>
              <a:t>; Died – </a:t>
            </a:r>
            <a:r>
              <a:rPr lang="en-US" i="1" dirty="0">
                <a:solidFill>
                  <a:schemeClr val="bg1"/>
                </a:solidFill>
              </a:rPr>
              <a:t>Mark 15:33-39</a:t>
            </a:r>
            <a:endParaRPr lang="en-US" sz="3600" i="1" dirty="0">
              <a:solidFill>
                <a:schemeClr val="bg1"/>
              </a:solidFill>
            </a:endParaRPr>
          </a:p>
        </p:txBody>
      </p:sp>
    </p:spTree>
    <p:extLst>
      <p:ext uri="{BB962C8B-B14F-4D97-AF65-F5344CB8AC3E}">
        <p14:creationId xmlns:p14="http://schemas.microsoft.com/office/powerpoint/2010/main" val="38656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4A4-D487-417E-8D69-78B2437AA365}"/>
              </a:ext>
            </a:extLst>
          </p:cNvPr>
          <p:cNvSpPr>
            <a:spLocks noGrp="1"/>
          </p:cNvSpPr>
          <p:nvPr>
            <p:ph type="title"/>
          </p:nvPr>
        </p:nvSpPr>
        <p:spPr/>
        <p:txBody>
          <a:bodyPr>
            <a:normAutofit/>
            <a:scene3d>
              <a:camera prst="orthographicFront"/>
              <a:lightRig rig="threePt" dir="t"/>
            </a:scene3d>
            <a:sp3d extrusionH="57150">
              <a:bevelT w="38100" h="38100"/>
            </a:sp3d>
          </a:bodyPr>
          <a:lstStyle/>
          <a:p>
            <a:r>
              <a:rPr lang="en-US" sz="7200" b="1" dirty="0">
                <a:solidFill>
                  <a:schemeClr val="bg1"/>
                </a:solidFill>
                <a:effectLst>
                  <a:glow rad="63500">
                    <a:schemeClr val="bg1">
                      <a:alpha val="40000"/>
                    </a:schemeClr>
                  </a:glow>
                </a:effectLst>
                <a:latin typeface="Edwardian Script ITC" panose="030303020407070D0804" pitchFamily="66" charset="0"/>
              </a:rPr>
              <a:t>Jesus, the Suffering Servant</a:t>
            </a:r>
            <a:endParaRPr lang="en-US" sz="7200" dirty="0"/>
          </a:p>
        </p:txBody>
      </p:sp>
      <p:sp>
        <p:nvSpPr>
          <p:cNvPr id="3" name="Content Placeholder 2">
            <a:extLst>
              <a:ext uri="{FF2B5EF4-FFF2-40B4-BE49-F238E27FC236}">
                <a16:creationId xmlns:a16="http://schemas.microsoft.com/office/drawing/2014/main" id="{0486C38C-A800-4E2A-8501-54C88EB14E60}"/>
              </a:ext>
            </a:extLst>
          </p:cNvPr>
          <p:cNvSpPr>
            <a:spLocks noGrp="1"/>
          </p:cNvSpPr>
          <p:nvPr>
            <p:ph idx="1"/>
          </p:nvPr>
        </p:nvSpPr>
        <p:spPr>
          <a:xfrm>
            <a:off x="628650" y="1825625"/>
            <a:ext cx="7886700" cy="4351338"/>
          </a:xfrm>
          <a:solidFill>
            <a:srgbClr val="1F3741">
              <a:alpha val="50000"/>
            </a:srgbClr>
          </a:solidFill>
        </p:spPr>
        <p:txBody>
          <a:bodyPr>
            <a:normAutofit/>
          </a:bodyPr>
          <a:lstStyle/>
          <a:p>
            <a:pPr marL="0" indent="0" algn="ctr">
              <a:buNone/>
            </a:pPr>
            <a:r>
              <a:rPr lang="en-US" sz="3600" b="1" dirty="0">
                <a:solidFill>
                  <a:schemeClr val="bg1"/>
                </a:solidFill>
              </a:rPr>
              <a:t>Identity of Jesus </a:t>
            </a:r>
            <a:r>
              <a:rPr lang="en-US" sz="2400" i="1" dirty="0">
                <a:solidFill>
                  <a:schemeClr val="bg1"/>
                </a:solidFill>
              </a:rPr>
              <a:t>(Galilean Ministry)</a:t>
            </a:r>
            <a:endParaRPr lang="en-US" sz="3200" b="1" i="1" dirty="0">
              <a:solidFill>
                <a:schemeClr val="bg1"/>
              </a:solidFill>
            </a:endParaRPr>
          </a:p>
          <a:p>
            <a:pPr marL="0" indent="0" algn="ctr">
              <a:buNone/>
            </a:pPr>
            <a:r>
              <a:rPr lang="en-US" sz="3600" b="1" dirty="0">
                <a:solidFill>
                  <a:schemeClr val="bg1"/>
                </a:solidFill>
              </a:rPr>
              <a:t>Death of Jesus </a:t>
            </a:r>
            <a:r>
              <a:rPr lang="en-US" sz="2400" i="1" dirty="0">
                <a:solidFill>
                  <a:schemeClr val="bg1"/>
                </a:solidFill>
              </a:rPr>
              <a:t>(Events at Jerusalem)</a:t>
            </a:r>
            <a:endParaRPr lang="en-US" sz="3600" i="1" dirty="0">
              <a:solidFill>
                <a:schemeClr val="bg1"/>
              </a:solidFill>
            </a:endParaRPr>
          </a:p>
          <a:p>
            <a:pPr marL="0" indent="0" algn="ctr">
              <a:buNone/>
            </a:pPr>
            <a:r>
              <a:rPr lang="en-US" sz="3600" b="1" dirty="0">
                <a:solidFill>
                  <a:schemeClr val="bg1"/>
                </a:solidFill>
              </a:rPr>
              <a:t>Message to Disciples </a:t>
            </a:r>
            <a:r>
              <a:rPr lang="en-US" sz="2400" i="1" dirty="0">
                <a:solidFill>
                  <a:schemeClr val="bg1"/>
                </a:solidFill>
              </a:rPr>
              <a:t>(Transition from Galilee to Jerusalem)</a:t>
            </a:r>
          </a:p>
          <a:p>
            <a:pPr marL="0" indent="0" algn="ctr">
              <a:buNone/>
            </a:pPr>
            <a:r>
              <a:rPr lang="en-US" dirty="0">
                <a:solidFill>
                  <a:schemeClr val="bg1"/>
                </a:solidFill>
              </a:rPr>
              <a:t>Desire to Save Your Life (Devotion) – </a:t>
            </a:r>
            <a:r>
              <a:rPr lang="en-US" i="1" dirty="0">
                <a:solidFill>
                  <a:schemeClr val="bg1"/>
                </a:solidFill>
              </a:rPr>
              <a:t>Mark 8:34-38</a:t>
            </a:r>
          </a:p>
          <a:p>
            <a:pPr marL="0" indent="0" algn="ctr">
              <a:buNone/>
            </a:pPr>
            <a:r>
              <a:rPr lang="en-US" dirty="0">
                <a:solidFill>
                  <a:schemeClr val="bg1"/>
                </a:solidFill>
              </a:rPr>
              <a:t>Victory in Christ – </a:t>
            </a:r>
            <a:r>
              <a:rPr lang="en-US" i="1" dirty="0">
                <a:solidFill>
                  <a:schemeClr val="bg1"/>
                </a:solidFill>
              </a:rPr>
              <a:t>Mark 16:6; 1 Corinthians 15:21-22</a:t>
            </a:r>
          </a:p>
          <a:p>
            <a:pPr marL="0" indent="0" algn="ctr">
              <a:buNone/>
            </a:pPr>
            <a:endParaRPr lang="en-US" sz="3600" i="1" dirty="0">
              <a:solidFill>
                <a:schemeClr val="bg1"/>
              </a:solidFill>
            </a:endParaRPr>
          </a:p>
        </p:txBody>
      </p:sp>
    </p:spTree>
    <p:extLst>
      <p:ext uri="{BB962C8B-B14F-4D97-AF65-F5344CB8AC3E}">
        <p14:creationId xmlns:p14="http://schemas.microsoft.com/office/powerpoint/2010/main" val="427764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4047</Words>
  <Application>Microsoft Office PowerPoint</Application>
  <PresentationFormat>On-screen Show (4:3)</PresentationFormat>
  <Paragraphs>256</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Wingdings</vt:lpstr>
      <vt:lpstr>Arial</vt:lpstr>
      <vt:lpstr>Edwardian Script ITC</vt:lpstr>
      <vt:lpstr>Calibri Light</vt:lpstr>
      <vt:lpstr>Times New Roman</vt:lpstr>
      <vt:lpstr>Calibri</vt:lpstr>
      <vt:lpstr>Office Theme</vt:lpstr>
      <vt:lpstr>PowerPoint Presentation</vt:lpstr>
      <vt:lpstr>The Gospel               According to Mark</vt:lpstr>
      <vt:lpstr>Authorship</vt:lpstr>
      <vt:lpstr>Content, Recipients, Purpose</vt:lpstr>
      <vt:lpstr>Jesus, the Suffering Servant</vt:lpstr>
      <vt:lpstr>Jesus, the Suffering Servant</vt:lpstr>
      <vt:lpstr>Jesus, the Suffering Servant</vt:lpstr>
      <vt:lpstr>Jesus, the Suffering Servant</vt:lpstr>
      <vt:lpstr>Jesus, the Suffering Servant</vt:lpstr>
      <vt:lpstr>The Gospel               According to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7</cp:revision>
  <dcterms:created xsi:type="dcterms:W3CDTF">2017-10-21T15:41:03Z</dcterms:created>
  <dcterms:modified xsi:type="dcterms:W3CDTF">2017-10-21T17:12:34Z</dcterms:modified>
</cp:coreProperties>
</file>