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6"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48567-2BC0-442E-9912-736B4A81948C}" type="datetimeFigureOut">
              <a:rPr lang="en-US" smtClean="0"/>
              <a:t>11/11/2017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106FD-14F3-40BF-BCC0-2E27BDCCC6DC}" type="slidenum">
              <a:rPr lang="en-US" smtClean="0"/>
              <a:t>‹#›</a:t>
            </a:fld>
            <a:endParaRPr lang="en-US"/>
          </a:p>
        </p:txBody>
      </p:sp>
    </p:spTree>
    <p:extLst>
      <p:ext uri="{BB962C8B-B14F-4D97-AF65-F5344CB8AC3E}">
        <p14:creationId xmlns:p14="http://schemas.microsoft.com/office/powerpoint/2010/main" val="306558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Jesus – Prince, Captain, Author (</a:t>
            </a: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Acts 3:15; 5:31; Hebrews 2:10; 12:2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scripture is filled with names for our Savior, the Son of God.</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Each name gives us a greater understanding, thus appreciation for who He is, and what He has done, and continues to do for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is a Greek word found 4 times in the New Testament, translated </a:t>
            </a:r>
            <a:r>
              <a:rPr lang="en-US" b="1" dirty="0">
                <a:latin typeface="Calibri" panose="020F0502020204030204" pitchFamily="34" charset="0"/>
                <a:ea typeface="Calibri" panose="020F0502020204030204" pitchFamily="34" charset="0"/>
                <a:cs typeface="Times New Roman" panose="02020603050405020304" pitchFamily="18" charset="0"/>
              </a:rPr>
              <a:t>prince (x2), captain, and author</a:t>
            </a:r>
            <a:r>
              <a:rPr lang="en-US" dirty="0">
                <a:latin typeface="Calibri" panose="020F0502020204030204" pitchFamily="34" charset="0"/>
                <a:ea typeface="Calibri" panose="020F0502020204030204" pitchFamily="34" charset="0"/>
                <a:cs typeface="Times New Roman" panose="02020603050405020304" pitchFamily="18" charset="0"/>
              </a:rPr>
              <a:t> – all given as titles for Jesus.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study of this word in its different contexts with its relation to Jesus will prove beneficial.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Where do we find life, and how can we possess 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 is salvation available to us, and how do we reach 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does it mean to live by faith, and how can we be successful in such an endeavor?</a:t>
            </a:r>
          </a:p>
          <a:p>
            <a:pPr marL="342900" marR="0" lvl="0" indent="-342900">
              <a:lnSpc>
                <a:spcPct val="107000"/>
              </a:lnSpc>
              <a:spcBef>
                <a:spcPts val="0"/>
              </a:spcBef>
              <a:spcAft>
                <a:spcPts val="800"/>
              </a:spcAft>
              <a:buFont typeface="+mj-lt"/>
              <a:buAutoNum type="romanUcPeriod"/>
            </a:pP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2</a:t>
            </a:fld>
            <a:endParaRPr lang="en-US"/>
          </a:p>
        </p:txBody>
      </p:sp>
    </p:spTree>
    <p:extLst>
      <p:ext uri="{BB962C8B-B14F-4D97-AF65-F5344CB8AC3E}">
        <p14:creationId xmlns:p14="http://schemas.microsoft.com/office/powerpoint/2010/main" val="332968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Etymology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Compound Greek word…</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Archē</a:t>
            </a:r>
            <a:r>
              <a:rPr lang="en-US" dirty="0">
                <a:latin typeface="Calibri" panose="020F0502020204030204" pitchFamily="34" charset="0"/>
                <a:ea typeface="Calibri" panose="020F0502020204030204" pitchFamily="34" charset="0"/>
                <a:cs typeface="Times New Roman" panose="02020603050405020304" pitchFamily="18" charset="0"/>
              </a:rPr>
              <a:t> – beginning, origin.</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Agō</a:t>
            </a:r>
            <a:r>
              <a:rPr lang="en-US" dirty="0">
                <a:latin typeface="Calibri" panose="020F0502020204030204" pitchFamily="34" charset="0"/>
                <a:ea typeface="Calibri" panose="020F0502020204030204" pitchFamily="34" charset="0"/>
                <a:cs typeface="Times New Roman" panose="02020603050405020304" pitchFamily="18" charset="0"/>
              </a:rPr>
              <a:t> – to lead.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Defined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chief leader”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“One who takes a lead in, or provides the first occasion of, anything” (Vine).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“Leading, furnishing the first cause or occasion” (Thayer).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NIV uses “pioneer” (</a:t>
            </a:r>
            <a:r>
              <a:rPr lang="en-US" i="1" dirty="0">
                <a:latin typeface="Calibri" panose="020F0502020204030204" pitchFamily="34" charset="0"/>
                <a:ea typeface="Calibri" panose="020F0502020204030204" pitchFamily="34" charset="0"/>
                <a:cs typeface="Times New Roman" panose="02020603050405020304" pitchFamily="18" charset="0"/>
              </a:rPr>
              <a:t>in Hebrews 2:10; 12:2</a:t>
            </a:r>
            <a:r>
              <a:rPr lang="en-US" dirty="0">
                <a:latin typeface="Calibri" panose="020F0502020204030204" pitchFamily="34" charset="0"/>
                <a:ea typeface="Calibri" panose="020F0502020204030204" pitchFamily="34" charset="0"/>
                <a:cs typeface="Times New Roman" panose="02020603050405020304" pitchFamily="18" charset="0"/>
              </a:rPr>
              <a:t>) – (a) a person or group that originates or helps open up a new line of thought or activity or a new method or technical development (b) one of the first to settle in a territory. (Webster)</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Usage</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3</a:t>
            </a:fld>
            <a:endParaRPr lang="en-US"/>
          </a:p>
        </p:txBody>
      </p:sp>
    </p:spTree>
    <p:extLst>
      <p:ext uri="{BB962C8B-B14F-4D97-AF65-F5344CB8AC3E}">
        <p14:creationId xmlns:p14="http://schemas.microsoft.com/office/powerpoint/2010/main" val="2781788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Usage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OT:</a:t>
            </a:r>
            <a:r>
              <a:rPr lang="en-US" dirty="0">
                <a:latin typeface="Calibri" panose="020F0502020204030204" pitchFamily="34" charset="0"/>
                <a:ea typeface="Calibri" panose="020F0502020204030204" pitchFamily="34" charset="0"/>
                <a:cs typeface="Times New Roman" panose="02020603050405020304" pitchFamily="18" charset="0"/>
              </a:rPr>
              <a:t> “In the Sept. it is used of the chief of a tribe or family…the word suggests a combination of the meaning of leader with that of the source from whence a thing proceeds” (Vine).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Numbers 13:1-3</a:t>
            </a:r>
            <a:r>
              <a:rPr lang="en-US" dirty="0">
                <a:latin typeface="Calibri" panose="020F0502020204030204" pitchFamily="34" charset="0"/>
                <a:ea typeface="Calibri" panose="020F0502020204030204" pitchFamily="34" charset="0"/>
                <a:cs typeface="Times New Roman" panose="02020603050405020304" pitchFamily="18" charset="0"/>
              </a:rPr>
              <a:t> – Sending spies into the land of Canaan.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“leader” and “head”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Micah 1:13</a:t>
            </a:r>
            <a:r>
              <a:rPr lang="en-US" dirty="0">
                <a:latin typeface="Calibri" panose="020F0502020204030204" pitchFamily="34" charset="0"/>
                <a:ea typeface="Calibri" panose="020F0502020204030204" pitchFamily="34" charset="0"/>
                <a:cs typeface="Times New Roman" panose="02020603050405020304" pitchFamily="18" charset="0"/>
              </a:rPr>
              <a:t> – Of “Lachish” in relation to the sin of the daughter of Zion.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town of “Lachish” contributed to the sin of “the daughter of Zion.”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“beginning”</a:t>
            </a:r>
            <a:r>
              <a:rPr lang="en-US" dirty="0">
                <a:latin typeface="Calibri" panose="020F0502020204030204" pitchFamily="34" charset="0"/>
                <a:ea typeface="Calibri" panose="020F0502020204030204" pitchFamily="34" charset="0"/>
                <a:cs typeface="Times New Roman" panose="02020603050405020304" pitchFamily="18" charset="0"/>
              </a:rPr>
              <a:t> – the sin of Zion could be traced to Lachish, and Lachish had a leading role in the sin. </a:t>
            </a:r>
            <a:r>
              <a:rPr lang="en-US" b="1" dirty="0">
                <a:latin typeface="Calibri" panose="020F0502020204030204" pitchFamily="34" charset="0"/>
                <a:ea typeface="Calibri" panose="020F0502020204030204" pitchFamily="34" charset="0"/>
                <a:cs typeface="Times New Roman" panose="02020603050405020304" pitchFamily="18" charset="0"/>
              </a:rPr>
              <a:t>(LEADER and SOURCE)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3:14-15</a:t>
            </a:r>
            <a:r>
              <a:rPr lang="en-US" dirty="0">
                <a:latin typeface="Calibri" panose="020F0502020204030204" pitchFamily="34" charset="0"/>
                <a:ea typeface="Calibri" panose="020F0502020204030204" pitchFamily="34" charset="0"/>
                <a:cs typeface="Times New Roman" panose="02020603050405020304" pitchFamily="18" charset="0"/>
              </a:rPr>
              <a:t> – Peter preaching to Jews after healing lame man.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Prince</a:t>
            </a:r>
            <a:r>
              <a:rPr lang="en-US" dirty="0">
                <a:latin typeface="Calibri" panose="020F0502020204030204" pitchFamily="34" charset="0"/>
                <a:ea typeface="Calibri" panose="020F0502020204030204" pitchFamily="34" charset="0"/>
                <a:cs typeface="Times New Roman" panose="02020603050405020304" pitchFamily="18" charset="0"/>
              </a:rPr>
              <a:t> of life.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Author, or originator of life, thus naturally can provide the way, or lead to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5:31</a:t>
            </a:r>
            <a:r>
              <a:rPr lang="en-US" dirty="0">
                <a:latin typeface="Calibri" panose="020F0502020204030204" pitchFamily="34" charset="0"/>
                <a:ea typeface="Calibri" panose="020F0502020204030204" pitchFamily="34" charset="0"/>
                <a:cs typeface="Times New Roman" panose="02020603050405020304" pitchFamily="18" charset="0"/>
              </a:rPr>
              <a:t> – Peter preaching again.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ought to obey God rather than men…”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 God exalted 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“Prince”</a:t>
            </a:r>
            <a:r>
              <a:rPr lang="en-US" dirty="0">
                <a:latin typeface="Calibri" panose="020F0502020204030204" pitchFamily="34" charset="0"/>
                <a:ea typeface="Calibri" panose="020F0502020204030204" pitchFamily="34" charset="0"/>
                <a:cs typeface="Times New Roman" panose="02020603050405020304" pitchFamily="18" charset="0"/>
              </a:rPr>
              <a:t> – authority, and leadership role. </a:t>
            </a:r>
            <a:r>
              <a:rPr lang="en-US" b="1" dirty="0">
                <a:latin typeface="Calibri" panose="020F0502020204030204" pitchFamily="34" charset="0"/>
                <a:ea typeface="Calibri" panose="020F0502020204030204" pitchFamily="34" charset="0"/>
                <a:cs typeface="Times New Roman" panose="02020603050405020304" pitchFamily="18" charset="0"/>
              </a:rPr>
              <a:t>(CHIEF LEADER)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Preeminence of Christ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1:15-18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He is the beginning, or first, in the sense of preeminence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Thus, has all authority</a:t>
            </a:r>
            <a:r>
              <a:rPr lang="en-US" dirty="0">
                <a:latin typeface="Calibri" panose="020F0502020204030204" pitchFamily="34" charset="0"/>
                <a:ea typeface="Calibri" panose="020F0502020204030204" pitchFamily="34" charset="0"/>
                <a:cs typeface="Times New Roman" panose="02020603050405020304" pitchFamily="18" charset="0"/>
              </a:rPr>
              <a:t> (Prince – chief leader, one with authority)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Of Jesus in His redemptive role.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Captain</a:t>
            </a:r>
            <a:r>
              <a:rPr lang="en-US" dirty="0">
                <a:latin typeface="Calibri" panose="020F0502020204030204" pitchFamily="34" charset="0"/>
                <a:ea typeface="Calibri" panose="020F0502020204030204" pitchFamily="34" charset="0"/>
                <a:cs typeface="Times New Roman" panose="02020603050405020304" pitchFamily="18" charset="0"/>
              </a:rPr>
              <a:t> – a leader.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Provides the way to salvation by what He did, thus, serving as the first, and leader.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12:1-2</a:t>
            </a:r>
            <a:r>
              <a:rPr lang="en-US" dirty="0">
                <a:latin typeface="Calibri" panose="020F0502020204030204" pitchFamily="34" charset="0"/>
                <a:ea typeface="Calibri" panose="020F0502020204030204" pitchFamily="34" charset="0"/>
                <a:cs typeface="Times New Roman" panose="02020603050405020304" pitchFamily="18" charset="0"/>
              </a:rPr>
              <a:t> – Of Jesus as the exemplar of faith.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Author</a:t>
            </a:r>
            <a:r>
              <a:rPr lang="en-US" dirty="0">
                <a:latin typeface="Calibri" panose="020F0502020204030204" pitchFamily="34" charset="0"/>
                <a:ea typeface="Calibri" panose="020F0502020204030204" pitchFamily="34" charset="0"/>
                <a:cs typeface="Times New Roman" panose="02020603050405020304" pitchFamily="18" charset="0"/>
              </a:rPr>
              <a:t> – originator, and exemplar.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Provides the first and great example of faith exhibited throughout His life, especially on the cross.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 </a:t>
            </a: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4</a:t>
            </a:fld>
            <a:endParaRPr lang="en-US"/>
          </a:p>
        </p:txBody>
      </p:sp>
    </p:spTree>
    <p:extLst>
      <p:ext uri="{BB962C8B-B14F-4D97-AF65-F5344CB8AC3E}">
        <p14:creationId xmlns:p14="http://schemas.microsoft.com/office/powerpoint/2010/main" val="245185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 </a:t>
            </a:r>
            <a:r>
              <a:rPr lang="en-US" dirty="0" err="1">
                <a:latin typeface="Calibri" panose="020F0502020204030204" pitchFamily="34" charset="0"/>
                <a:ea typeface="Calibri" panose="020F0502020204030204" pitchFamily="34" charset="0"/>
                <a:cs typeface="Times New Roman" panose="02020603050405020304" pitchFamily="18" charset="0"/>
              </a:rPr>
              <a:t>Archēgos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Prince</a:t>
            </a:r>
            <a:r>
              <a:rPr lang="en-US" dirty="0">
                <a:latin typeface="Calibri" panose="020F0502020204030204" pitchFamily="34" charset="0"/>
                <a:ea typeface="Calibri" panose="020F0502020204030204" pitchFamily="34" charset="0"/>
                <a:cs typeface="Times New Roman" panose="02020603050405020304" pitchFamily="18" charset="0"/>
              </a:rPr>
              <a:t> of Life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3:14-15</a:t>
            </a:r>
            <a:r>
              <a:rPr lang="en-US" dirty="0">
                <a:latin typeface="Calibri" panose="020F0502020204030204" pitchFamily="34" charset="0"/>
                <a:ea typeface="Calibri" panose="020F0502020204030204" pitchFamily="34" charset="0"/>
                <a:cs typeface="Times New Roman" panose="02020603050405020304" pitchFamily="18" charset="0"/>
              </a:rPr>
              <a:t> – Speaking to Jews in Solomon’s porch – similar message to that spoken on Pentecost (same speaker – Peter, John with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Prince of life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originator, author of life, thus, has life within Himself.</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nature of God shows that the One who possesses life within Himself has the inherent desire to offer it to others, i.e. to share it, and the ability to do so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this is the testimony: that God has given us eternal life, and this life is in His Son. He who has the Son has life; he who does not have the Son of God does not have life” (1 John 5:11-12).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asked for a murderer instead of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“Prince of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23:18-19</a:t>
            </a:r>
            <a:r>
              <a:rPr lang="en-US" dirty="0">
                <a:latin typeface="Calibri" panose="020F0502020204030204" pitchFamily="34" charset="0"/>
                <a:ea typeface="Calibri" panose="020F0502020204030204" pitchFamily="34" charset="0"/>
                <a:cs typeface="Times New Roman" panose="02020603050405020304" pitchFamily="18" charset="0"/>
              </a:rPr>
              <a:t> – After Pilate attempted to release Jesus to them.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refused the only One who could offer life – the PRINCE OF LIFE – </a:t>
            </a:r>
            <a:r>
              <a:rPr lang="en-US" b="1" dirty="0">
                <a:latin typeface="Calibri" panose="020F0502020204030204" pitchFamily="34" charset="0"/>
                <a:ea typeface="Calibri" panose="020F0502020204030204" pitchFamily="34" charset="0"/>
                <a:cs typeface="Times New Roman" panose="02020603050405020304" pitchFamily="18" charset="0"/>
              </a:rPr>
              <a:t>and gave life to one who did not respect the sanctity of life, but took it from others.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Life begins, and ends with Jesus. He alone can offer life, and show us the way to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Context of Peter’s statement about “the Prince of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3:11-16</a:t>
            </a:r>
            <a:r>
              <a:rPr lang="en-US" dirty="0">
                <a:latin typeface="Calibri" panose="020F0502020204030204" pitchFamily="34" charset="0"/>
                <a:ea typeface="Calibri" panose="020F0502020204030204" pitchFamily="34" charset="0"/>
                <a:cs typeface="Times New Roman" panose="02020603050405020304" pitchFamily="18" charset="0"/>
              </a:rPr>
              <a:t> – After healing a man lame from birth (who all knew about), Peter stated that such occurred through Jesus.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Atrophied, lifeless legs</a:t>
            </a:r>
            <a:r>
              <a:rPr lang="en-US" dirty="0">
                <a:latin typeface="Calibri" panose="020F0502020204030204" pitchFamily="34" charset="0"/>
                <a:ea typeface="Calibri" panose="020F0502020204030204" pitchFamily="34" charset="0"/>
                <a:cs typeface="Times New Roman" panose="02020603050405020304" pitchFamily="18" charset="0"/>
              </a:rPr>
              <a:t> – given full strength and ability, life.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By such displays of power, Jesus is shown to be the source, and provider of life everlasting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Jesus healed the paralytic, He gave a reason for His doing so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that you may know that the Son of Man has power on earth to forgive sins’ – He said to the paralytic, ‘I say to you, arise, take up your bed, and go to your house.’” (Mark 2:10-11)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14:6</a:t>
            </a:r>
            <a:r>
              <a:rPr lang="en-US" dirty="0">
                <a:latin typeface="Calibri" panose="020F0502020204030204" pitchFamily="34" charset="0"/>
                <a:ea typeface="Calibri" panose="020F0502020204030204" pitchFamily="34" charset="0"/>
                <a:cs typeface="Times New Roman" panose="02020603050405020304" pitchFamily="18" charset="0"/>
              </a:rPr>
              <a:t> – Jesus is the ONLY way, truth, and LIFE.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Within His essence of being the word to </a:t>
            </a:r>
            <a:r>
              <a:rPr lang="en-US" b="1" dirty="0">
                <a:latin typeface="Calibri" panose="020F0502020204030204" pitchFamily="34" charset="0"/>
                <a:ea typeface="Calibri" panose="020F0502020204030204" pitchFamily="34" charset="0"/>
                <a:cs typeface="Times New Roman" panose="02020603050405020304" pitchFamily="18" charset="0"/>
              </a:rPr>
              <a:t>reveal, offer, and show path to LIFE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One who obeys the word, has the Prince of Life, thus, has life himself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“Lord, to whom shall we go? You have the words of eternal life” (John 6:68).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Captain</a:t>
            </a:r>
            <a:r>
              <a:rPr lang="en-US" dirty="0">
                <a:latin typeface="Calibri" panose="020F0502020204030204" pitchFamily="34" charset="0"/>
                <a:ea typeface="Calibri" panose="020F0502020204030204" pitchFamily="34" charset="0"/>
                <a:cs typeface="Times New Roman" panose="02020603050405020304" pitchFamily="18" charset="0"/>
              </a:rPr>
              <a:t> of Our Salvation</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5</a:t>
            </a:fld>
            <a:endParaRPr lang="en-US"/>
          </a:p>
        </p:txBody>
      </p:sp>
    </p:spTree>
    <p:extLst>
      <p:ext uri="{BB962C8B-B14F-4D97-AF65-F5344CB8AC3E}">
        <p14:creationId xmlns:p14="http://schemas.microsoft.com/office/powerpoint/2010/main" val="193774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Captain</a:t>
            </a:r>
            <a:r>
              <a:rPr lang="en-US" dirty="0">
                <a:latin typeface="Calibri" panose="020F0502020204030204" pitchFamily="34" charset="0"/>
                <a:ea typeface="Calibri" panose="020F0502020204030204" pitchFamily="34" charset="0"/>
                <a:cs typeface="Times New Roman" panose="02020603050405020304" pitchFamily="18" charset="0"/>
              </a:rPr>
              <a:t> of Our Salvation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2:9-10</a:t>
            </a:r>
            <a:r>
              <a:rPr lang="en-US" dirty="0">
                <a:latin typeface="Calibri" panose="020F0502020204030204" pitchFamily="34" charset="0"/>
                <a:ea typeface="Calibri" panose="020F0502020204030204" pitchFamily="34" charset="0"/>
                <a:cs typeface="Times New Roman" panose="02020603050405020304" pitchFamily="18" charset="0"/>
              </a:rPr>
              <a:t> – The primary reason for Jesus humbling Himself lower than angels was to suffer, and taste death.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Captain of salvation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He began, uncovered, and founded the way of salvation so that we might enter into it – i.e. be brought to glory – </a:t>
            </a:r>
            <a:r>
              <a:rPr lang="en-US" b="1" dirty="0">
                <a:latin typeface="Calibri" panose="020F0502020204030204" pitchFamily="34" charset="0"/>
                <a:ea typeface="Calibri" panose="020F0502020204030204" pitchFamily="34" charset="0"/>
                <a:cs typeface="Times New Roman" panose="02020603050405020304" pitchFamily="18" charset="0"/>
              </a:rPr>
              <a:t>and Himself blazed the trail that we might follow in His path.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For Him to be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“perfect,”</a:t>
            </a:r>
            <a:r>
              <a:rPr lang="en-US" b="1" dirty="0">
                <a:latin typeface="Calibri" panose="020F0502020204030204" pitchFamily="34" charset="0"/>
                <a:ea typeface="Calibri" panose="020F0502020204030204" pitchFamily="34" charset="0"/>
                <a:cs typeface="Times New Roman" panose="02020603050405020304" pitchFamily="18" charset="0"/>
              </a:rPr>
              <a:t> or COMPLETE as the </a:t>
            </a: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 of our salvation, it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“fitting”</a:t>
            </a:r>
            <a:r>
              <a:rPr lang="en-US" b="1" dirty="0">
                <a:latin typeface="Calibri" panose="020F0502020204030204" pitchFamily="34" charset="0"/>
                <a:ea typeface="Calibri" panose="020F0502020204030204" pitchFamily="34" charset="0"/>
                <a:cs typeface="Times New Roman" panose="02020603050405020304" pitchFamily="18" charset="0"/>
              </a:rPr>
              <a:t> for Him to suffer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2:11-18</a:t>
            </a:r>
            <a:r>
              <a:rPr lang="en-US" dirty="0">
                <a:latin typeface="Calibri" panose="020F0502020204030204" pitchFamily="34" charset="0"/>
                <a:ea typeface="Calibri" panose="020F0502020204030204" pitchFamily="34" charset="0"/>
                <a:cs typeface="Times New Roman" panose="02020603050405020304" pitchFamily="18" charset="0"/>
              </a:rPr>
              <a:t> – He became one with us by taking on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“flesh and blood,”</a:t>
            </a:r>
            <a:r>
              <a:rPr lang="en-US" dirty="0">
                <a:latin typeface="Calibri" panose="020F0502020204030204" pitchFamily="34" charset="0"/>
                <a:ea typeface="Calibri" panose="020F0502020204030204" pitchFamily="34" charset="0"/>
                <a:cs typeface="Times New Roman" panose="02020603050405020304" pitchFamily="18" charset="0"/>
              </a:rPr>
              <a:t> and suffering and dying on the cross.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In His death, He defeated the Devil, and released those who are His brethren from fear of death.</a:t>
            </a:r>
          </a:p>
          <a:p>
            <a:pPr marL="2057400" marR="0" lvl="4" indent="-22860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His death seemed to be another tally for the Devil, but His resurrection proved otherwise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 Death, where is your sting? O Hades, where is your victory?” (1 Corinthians 15:55).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17-18)</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His death accomplished such because it made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“propitiation for the sins,”</a:t>
            </a:r>
            <a:r>
              <a:rPr lang="en-US" dirty="0">
                <a:latin typeface="Calibri" panose="020F0502020204030204" pitchFamily="34" charset="0"/>
                <a:ea typeface="Calibri" panose="020F0502020204030204" pitchFamily="34" charset="0"/>
                <a:cs typeface="Times New Roman" panose="02020603050405020304" pitchFamily="18" charset="0"/>
              </a:rPr>
              <a:t> and allowed Him to aid those suffering and being tempted.</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sting of death is sin, and the strength of sin is the law. But thanks be to God, who gives us the victory through our Lord Jesus Christ.” (1 Corinthians 15:56-57).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wages of sin is death” (Romans 6:23a)</a:t>
            </a:r>
            <a:r>
              <a:rPr lang="en-US" dirty="0">
                <a:latin typeface="Calibri" panose="020F0502020204030204" pitchFamily="34" charset="0"/>
                <a:ea typeface="Calibri" panose="020F0502020204030204" pitchFamily="34" charset="0"/>
                <a:cs typeface="Times New Roman" panose="02020603050405020304" pitchFamily="18" charset="0"/>
              </a:rPr>
              <a:t> – Jesus appeased God’s judicial wrath through His death – </a:t>
            </a:r>
            <a:r>
              <a:rPr lang="en-US" b="1" dirty="0">
                <a:latin typeface="Calibri" panose="020F0502020204030204" pitchFamily="34" charset="0"/>
                <a:ea typeface="Calibri" panose="020F0502020204030204" pitchFamily="34" charset="0"/>
                <a:cs typeface="Times New Roman" panose="02020603050405020304" pitchFamily="18" charset="0"/>
              </a:rPr>
              <a:t>so no need for us to fear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However, to turn back to sin is to turn back to death, and Jesus’ suffering and death aids us in temptation to overcome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must follow Him in His death, and what such means in our relationship with sin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6:3-11</a:t>
            </a:r>
            <a:r>
              <a:rPr lang="en-US" dirty="0">
                <a:latin typeface="Calibri" panose="020F0502020204030204" pitchFamily="34" charset="0"/>
                <a:ea typeface="Calibri" panose="020F0502020204030204" pitchFamily="34" charset="0"/>
                <a:cs typeface="Times New Roman" panose="02020603050405020304" pitchFamily="18" charset="0"/>
              </a:rPr>
              <a:t> – We are to be dead to sin, but alive to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a road to salvation is a road of faith, of which Jesus also serves as </a:t>
            </a:r>
            <a:r>
              <a:rPr lang="en-US" b="1" i="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Author</a:t>
            </a:r>
            <a:r>
              <a:rPr lang="en-US" dirty="0">
                <a:latin typeface="Calibri" panose="020F0502020204030204" pitchFamily="34" charset="0"/>
                <a:ea typeface="Calibri" panose="020F0502020204030204" pitchFamily="34" charset="0"/>
                <a:cs typeface="Times New Roman" panose="02020603050405020304" pitchFamily="18" charset="0"/>
              </a:rPr>
              <a:t> of Our Faith</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6</a:t>
            </a:fld>
            <a:endParaRPr lang="en-US"/>
          </a:p>
        </p:txBody>
      </p:sp>
    </p:spTree>
    <p:extLst>
      <p:ext uri="{BB962C8B-B14F-4D97-AF65-F5344CB8AC3E}">
        <p14:creationId xmlns:p14="http://schemas.microsoft.com/office/powerpoint/2010/main" val="1988136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Author</a:t>
            </a:r>
            <a:r>
              <a:rPr lang="en-US" dirty="0">
                <a:latin typeface="Calibri" panose="020F0502020204030204" pitchFamily="34" charset="0"/>
                <a:ea typeface="Calibri" panose="020F0502020204030204" pitchFamily="34" charset="0"/>
                <a:cs typeface="Times New Roman" panose="02020603050405020304" pitchFamily="18" charset="0"/>
              </a:rPr>
              <a:t> of Our Faith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12:1-2</a:t>
            </a:r>
            <a:r>
              <a:rPr lang="en-US" dirty="0">
                <a:latin typeface="Calibri" panose="020F0502020204030204" pitchFamily="34" charset="0"/>
                <a:ea typeface="Calibri" panose="020F0502020204030204" pitchFamily="34" charset="0"/>
                <a:cs typeface="Times New Roman" panose="02020603050405020304" pitchFamily="18" charset="0"/>
              </a:rPr>
              <a:t> – Having just listed many examples of faith in chapter 11, the Hebrew writer caps it off with the greatest exemplar of faith – Jesus.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Author of our faith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provides the greatest, </a:t>
            </a:r>
            <a:r>
              <a:rPr lang="en-US" b="1" dirty="0">
                <a:latin typeface="Calibri" panose="020F0502020204030204" pitchFamily="34" charset="0"/>
                <a:ea typeface="Calibri" panose="020F0502020204030204" pitchFamily="34" charset="0"/>
                <a:cs typeface="Times New Roman" panose="02020603050405020304" pitchFamily="18" charset="0"/>
              </a:rPr>
              <a:t>thus the principal example of faith, and leads us in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Finisher </a:t>
            </a:r>
            <a:r>
              <a:rPr lang="en-US" dirty="0">
                <a:latin typeface="Calibri" panose="020F0502020204030204" pitchFamily="34" charset="0"/>
                <a:ea typeface="Calibri" panose="020F0502020204030204" pitchFamily="34" charset="0"/>
                <a:cs typeface="Times New Roman" panose="02020603050405020304" pitchFamily="18" charset="0"/>
              </a:rPr>
              <a:t>– perfecter, or completer – He is greatest example of faith to the extent that there is no other that can add to it.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those who we can look to as examples are merely following that provided by Jesus.</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They can offer nothing in addition to what Christ has in the example of His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joy that was set before Him”</a:t>
            </a:r>
            <a:r>
              <a:rPr lang="en-US" dirty="0">
                <a:latin typeface="Calibri" panose="020F0502020204030204" pitchFamily="34" charset="0"/>
                <a:ea typeface="Calibri" panose="020F0502020204030204" pitchFamily="34" charset="0"/>
                <a:cs typeface="Times New Roman" panose="02020603050405020304" pitchFamily="18" charset="0"/>
              </a:rPr>
              <a:t> – He had a goal in mind from the beginning of His incarnation – the salvation of our souls, and the resumption of His place in heaven.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With this, He always endured through temptation and suffering.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4:14-16</a:t>
            </a:r>
            <a:r>
              <a:rPr lang="en-US" dirty="0">
                <a:latin typeface="Calibri" panose="020F0502020204030204" pitchFamily="34" charset="0"/>
                <a:ea typeface="Calibri" panose="020F0502020204030204" pitchFamily="34" charset="0"/>
                <a:cs typeface="Times New Roman" panose="02020603050405020304" pitchFamily="18" charset="0"/>
              </a:rPr>
              <a:t> – He never failed in faith, thus can lead us unerringly in our faith. (</a:t>
            </a:r>
            <a:r>
              <a:rPr lang="en-US" b="1" dirty="0">
                <a:latin typeface="Calibri" panose="020F0502020204030204" pitchFamily="34" charset="0"/>
                <a:ea typeface="Calibri" panose="020F0502020204030204" pitchFamily="34" charset="0"/>
                <a:cs typeface="Times New Roman" panose="02020603050405020304" pitchFamily="18" charset="0"/>
              </a:rPr>
              <a:t>Follow His example, and receive strength from His mediation.)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“Take My yoke upon you and learn from Me, for I am gentle and lowly in heart, and you will find rest for your souls” (Matthew 11:29)</a:t>
            </a:r>
            <a:r>
              <a:rPr lang="en-US" dirty="0">
                <a:latin typeface="Calibri" panose="020F0502020204030204" pitchFamily="34" charset="0"/>
                <a:ea typeface="Calibri" panose="020F0502020204030204" pitchFamily="34" charset="0"/>
                <a:cs typeface="Times New Roman" panose="02020603050405020304" pitchFamily="18" charset="0"/>
              </a:rPr>
              <a:t> – If we follow the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of our faith, we will find rest as did He.</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7</a:t>
            </a:fld>
            <a:endParaRPr lang="en-US"/>
          </a:p>
        </p:txBody>
      </p:sp>
    </p:spTree>
    <p:extLst>
      <p:ext uri="{BB962C8B-B14F-4D97-AF65-F5344CB8AC3E}">
        <p14:creationId xmlns:p14="http://schemas.microsoft.com/office/powerpoint/2010/main" val="905077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is our CHIEF LEADER as He Himself is the origin, and beginner of life, salvation, and faith.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Life is found with Him as the source, and attained through following “the way” He set for us.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Salvation begins with Him as He opened up the way through His death, and blazed the trail for us to follow.</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Faith that pleases begins with the standard of Jesus, as we look to His example, and follow Him to the end.</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have Jesus at the forefront of our minds in all things at all times.</a:t>
            </a:r>
          </a:p>
          <a:p>
            <a:endParaRPr lang="en-US" dirty="0"/>
          </a:p>
        </p:txBody>
      </p:sp>
      <p:sp>
        <p:nvSpPr>
          <p:cNvPr id="4" name="Slide Number Placeholder 3"/>
          <p:cNvSpPr>
            <a:spLocks noGrp="1"/>
          </p:cNvSpPr>
          <p:nvPr>
            <p:ph type="sldNum" sz="quarter" idx="10"/>
          </p:nvPr>
        </p:nvSpPr>
        <p:spPr/>
        <p:txBody>
          <a:bodyPr/>
          <a:lstStyle/>
          <a:p>
            <a:fld id="{3AE106FD-14F3-40BF-BCC0-2E27BDCCC6DC}" type="slidenum">
              <a:rPr lang="en-US" smtClean="0"/>
              <a:t>8</a:t>
            </a:fld>
            <a:endParaRPr lang="en-US"/>
          </a:p>
        </p:txBody>
      </p:sp>
    </p:spTree>
    <p:extLst>
      <p:ext uri="{BB962C8B-B14F-4D97-AF65-F5344CB8AC3E}">
        <p14:creationId xmlns:p14="http://schemas.microsoft.com/office/powerpoint/2010/main" val="27741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50322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51856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84471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A7F605-9009-416F-B9CE-C74E1C5AE1F0}"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95074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A7F605-9009-416F-B9CE-C74E1C5AE1F0}"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98376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A7F605-9009-416F-B9CE-C74E1C5AE1F0}" type="datetimeFigureOut">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1482504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A7F605-9009-416F-B9CE-C74E1C5AE1F0}" type="datetimeFigureOut">
              <a:rPr lang="en-US" smtClean="0"/>
              <a:t>11/11/2017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193955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A7F605-9009-416F-B9CE-C74E1C5AE1F0}" type="datetimeFigureOut">
              <a:rPr lang="en-US" smtClean="0"/>
              <a:t>11/11/2017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332625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7F605-9009-416F-B9CE-C74E1C5AE1F0}" type="datetimeFigureOut">
              <a:rPr lang="en-US" smtClean="0"/>
              <a:t>11/11/2017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66450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A7F605-9009-416F-B9CE-C74E1C5AE1F0}" type="datetimeFigureOut">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209259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A7F605-9009-416F-B9CE-C74E1C5AE1F0}" type="datetimeFigureOut">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FD88-5F1D-47FA-BE74-6ECDC5F2A039}" type="slidenum">
              <a:rPr lang="en-US" smtClean="0"/>
              <a:t>‹#›</a:t>
            </a:fld>
            <a:endParaRPr lang="en-US"/>
          </a:p>
        </p:txBody>
      </p:sp>
    </p:spTree>
    <p:extLst>
      <p:ext uri="{BB962C8B-B14F-4D97-AF65-F5344CB8AC3E}">
        <p14:creationId xmlns:p14="http://schemas.microsoft.com/office/powerpoint/2010/main" val="321923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7F605-9009-416F-B9CE-C74E1C5AE1F0}" type="datetimeFigureOut">
              <a:rPr lang="en-US" smtClean="0"/>
              <a:t>11/11/2017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FD88-5F1D-47FA-BE74-6ECDC5F2A039}" type="slidenum">
              <a:rPr lang="en-US" smtClean="0"/>
              <a:t>‹#›</a:t>
            </a:fld>
            <a:endParaRPr lang="en-US"/>
          </a:p>
        </p:txBody>
      </p:sp>
    </p:spTree>
    <p:extLst>
      <p:ext uri="{BB962C8B-B14F-4D97-AF65-F5344CB8AC3E}">
        <p14:creationId xmlns:p14="http://schemas.microsoft.com/office/powerpoint/2010/main" val="147513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2AAD-EA96-499E-8AF5-91BE122A66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71FEEC-37A2-4189-BBCE-8C98B4C639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5663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81C8778-534C-4EE7-BB48-34059318F7CF}"/>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r="11334"/>
          <a:stretch/>
        </p:blipFill>
        <p:spPr>
          <a:xfrm>
            <a:off x="20" y="1"/>
            <a:ext cx="9143980" cy="6857999"/>
          </a:xfrm>
          <a:prstGeom prst="rect">
            <a:avLst/>
          </a:prstGeom>
        </p:spPr>
      </p:pic>
      <p:cxnSp>
        <p:nvCxnSpPr>
          <p:cNvPr id="12" name="Straight Connector 11">
            <a:extLst>
              <a:ext uri="{FF2B5EF4-FFF2-40B4-BE49-F238E27FC236}">
                <a16:creationId xmlns:a16="http://schemas.microsoft.com/office/drawing/2014/main" id="{624D17C8-E9C2-48A4-AA36-D7048A6CCC4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9EBDCF4-04B3-4521-AD69-5AA28E497BB4}"/>
              </a:ext>
            </a:extLst>
          </p:cNvPr>
          <p:cNvSpPr>
            <a:spLocks noGrp="1"/>
          </p:cNvSpPr>
          <p:nvPr>
            <p:ph type="ctrTitle"/>
          </p:nvPr>
        </p:nvSpPr>
        <p:spPr>
          <a:xfrm>
            <a:off x="3290511" y="1200152"/>
            <a:ext cx="5172879" cy="4457696"/>
          </a:xfrm>
        </p:spPr>
        <p:txBody>
          <a:bodyPr anchor="ctr">
            <a:normAutofit fontScale="90000"/>
          </a:bodyPr>
          <a:lstStyle/>
          <a:p>
            <a:pPr algn="l"/>
            <a:r>
              <a:rPr lang="en-US" sz="7000" dirty="0">
                <a:solidFill>
                  <a:srgbClr val="FFFFFF"/>
                </a:solidFill>
                <a:latin typeface="Matura MT Script Capitals" panose="03020802060602070202" pitchFamily="66" charset="0"/>
              </a:rPr>
              <a:t>Jesus – </a:t>
            </a:r>
            <a:br>
              <a:rPr lang="en-US" sz="7000" dirty="0">
                <a:solidFill>
                  <a:srgbClr val="FFFFFF"/>
                </a:solidFill>
                <a:latin typeface="Matura MT Script Capitals" panose="03020802060602070202" pitchFamily="66" charset="0"/>
              </a:rPr>
            </a:br>
            <a:r>
              <a:rPr lang="en-US" sz="7000" dirty="0">
                <a:solidFill>
                  <a:srgbClr val="FFFFFF"/>
                </a:solidFill>
                <a:latin typeface="Matura MT Script Capitals" panose="03020802060602070202" pitchFamily="66" charset="0"/>
              </a:rPr>
              <a:t>Prince, Captain, Author </a:t>
            </a:r>
            <a:r>
              <a:rPr lang="en-US" sz="7000" i="1" dirty="0">
                <a:solidFill>
                  <a:srgbClr val="FFFFFF"/>
                </a:solidFill>
                <a:latin typeface="Matura MT Script Capitals" panose="03020802060602070202" pitchFamily="66" charset="0"/>
              </a:rPr>
              <a:t>(</a:t>
            </a:r>
            <a:r>
              <a:rPr lang="en-US" i="1" dirty="0">
                <a:latin typeface="Matura MT Script Capitals" panose="03020802060602070202" pitchFamily="66" charset="0"/>
              </a:rPr>
              <a:t>archēgos)</a:t>
            </a:r>
            <a:endParaRPr lang="en-US" sz="7000" i="1" dirty="0">
              <a:solidFill>
                <a:srgbClr val="FFFFFF"/>
              </a:solidFill>
              <a:latin typeface="Matura MT Script Capitals" panose="03020802060602070202" pitchFamily="66" charset="0"/>
            </a:endParaRPr>
          </a:p>
        </p:txBody>
      </p:sp>
      <p:sp>
        <p:nvSpPr>
          <p:cNvPr id="3" name="Subtitle 2">
            <a:extLst>
              <a:ext uri="{FF2B5EF4-FFF2-40B4-BE49-F238E27FC236}">
                <a16:creationId xmlns:a16="http://schemas.microsoft.com/office/drawing/2014/main" id="{FF18A1C6-7547-4D78-9EA5-3B773047828D}"/>
              </a:ext>
            </a:extLst>
          </p:cNvPr>
          <p:cNvSpPr>
            <a:spLocks noGrp="1"/>
          </p:cNvSpPr>
          <p:nvPr>
            <p:ph type="subTitle" idx="1"/>
          </p:nvPr>
        </p:nvSpPr>
        <p:spPr>
          <a:xfrm>
            <a:off x="637472" y="1200152"/>
            <a:ext cx="2112401" cy="4457696"/>
          </a:xfrm>
        </p:spPr>
        <p:txBody>
          <a:bodyPr anchor="ctr">
            <a:normAutofit/>
          </a:bodyPr>
          <a:lstStyle/>
          <a:p>
            <a:pPr algn="r"/>
            <a:r>
              <a:rPr lang="en-US" sz="3200" i="1" dirty="0">
                <a:solidFill>
                  <a:srgbClr val="FFFFFF"/>
                </a:solidFill>
              </a:rPr>
              <a:t>Acts              3:15; 5:31 </a:t>
            </a:r>
          </a:p>
          <a:p>
            <a:pPr algn="r"/>
            <a:r>
              <a:rPr lang="en-US" sz="3200" i="1" dirty="0">
                <a:solidFill>
                  <a:srgbClr val="FFFFFF"/>
                </a:solidFill>
              </a:rPr>
              <a:t>Hebrews 2:10; 12:2</a:t>
            </a:r>
          </a:p>
        </p:txBody>
      </p:sp>
    </p:spTree>
    <p:extLst>
      <p:ext uri="{BB962C8B-B14F-4D97-AF65-F5344CB8AC3E}">
        <p14:creationId xmlns:p14="http://schemas.microsoft.com/office/powerpoint/2010/main" val="879636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fontScale="92500" lnSpcReduction="20000"/>
          </a:bodyPr>
          <a:lstStyle/>
          <a:p>
            <a:pPr marL="0" indent="0">
              <a:buNone/>
            </a:pPr>
            <a:r>
              <a:rPr lang="en-US" sz="3500" b="1" dirty="0">
                <a:solidFill>
                  <a:srgbClr val="FFFFFF"/>
                </a:solidFill>
              </a:rPr>
              <a:t>Compound Greek word </a:t>
            </a:r>
            <a:r>
              <a:rPr lang="en-US" sz="3000" dirty="0">
                <a:solidFill>
                  <a:srgbClr val="FFFFFF"/>
                </a:solidFill>
              </a:rPr>
              <a:t>– </a:t>
            </a:r>
            <a:r>
              <a:rPr lang="en-US" sz="3000" i="1" dirty="0" err="1">
                <a:solidFill>
                  <a:srgbClr val="FFFFFF"/>
                </a:solidFill>
              </a:rPr>
              <a:t>Archē</a:t>
            </a:r>
            <a:r>
              <a:rPr lang="en-US" sz="3000" dirty="0">
                <a:solidFill>
                  <a:srgbClr val="FFFFFF"/>
                </a:solidFill>
              </a:rPr>
              <a:t> (beginning, origin); </a:t>
            </a:r>
            <a:r>
              <a:rPr lang="en-US" sz="3000" i="1" dirty="0" err="1">
                <a:solidFill>
                  <a:srgbClr val="FFFFFF"/>
                </a:solidFill>
              </a:rPr>
              <a:t>Agō</a:t>
            </a:r>
            <a:r>
              <a:rPr lang="en-US" sz="3000" dirty="0">
                <a:solidFill>
                  <a:srgbClr val="FFFFFF"/>
                </a:solidFill>
              </a:rPr>
              <a:t> (to lead)</a:t>
            </a:r>
          </a:p>
          <a:p>
            <a:pPr marL="0" indent="0">
              <a:buNone/>
            </a:pPr>
            <a:r>
              <a:rPr lang="en-US" sz="3500" b="1" dirty="0">
                <a:solidFill>
                  <a:srgbClr val="FFFFFF"/>
                </a:solidFill>
              </a:rPr>
              <a:t>Defined</a:t>
            </a:r>
          </a:p>
          <a:p>
            <a:r>
              <a:rPr lang="en-US" sz="3000" dirty="0">
                <a:solidFill>
                  <a:srgbClr val="FFFFFF"/>
                </a:solidFill>
              </a:rPr>
              <a:t>“A chief leader” (Strong).</a:t>
            </a:r>
          </a:p>
          <a:p>
            <a:r>
              <a:rPr lang="en-US" sz="3000" dirty="0">
                <a:solidFill>
                  <a:srgbClr val="FFFFFF"/>
                </a:solidFill>
              </a:rPr>
              <a:t>“One who takes a lead in, or provides the first occasion of, anything” (Vine).</a:t>
            </a:r>
          </a:p>
          <a:p>
            <a:r>
              <a:rPr lang="en-US" sz="3000" dirty="0">
                <a:solidFill>
                  <a:srgbClr val="FFFFFF"/>
                </a:solidFill>
              </a:rPr>
              <a:t>“Leading, furnishing the first cause or occasion” (Thayer).</a:t>
            </a:r>
          </a:p>
          <a:p>
            <a:r>
              <a:rPr lang="en-US" sz="3000" dirty="0">
                <a:solidFill>
                  <a:srgbClr val="FFFFFF"/>
                </a:solidFill>
              </a:rPr>
              <a:t>NIV, </a:t>
            </a:r>
            <a:r>
              <a:rPr lang="en-US" sz="3000" i="1" dirty="0">
                <a:solidFill>
                  <a:srgbClr val="FFFFFF"/>
                </a:solidFill>
              </a:rPr>
              <a:t>“pioneer” </a:t>
            </a:r>
            <a:r>
              <a:rPr lang="en-US" sz="3000" dirty="0">
                <a:solidFill>
                  <a:srgbClr val="FFFFFF"/>
                </a:solidFill>
              </a:rPr>
              <a:t>– (a) a person or group that originates or helps open up a new line of thought or activity or a new method or technical development (b) one of the first to settle in a territory. (Webster)</a:t>
            </a:r>
          </a:p>
          <a:p>
            <a:endParaRPr lang="en-US" dirty="0">
              <a:solidFill>
                <a:srgbClr val="FFFFFF"/>
              </a:solidFill>
            </a:endParaRPr>
          </a:p>
        </p:txBody>
      </p:sp>
    </p:spTree>
    <p:extLst>
      <p:ext uri="{BB962C8B-B14F-4D97-AF65-F5344CB8AC3E}">
        <p14:creationId xmlns:p14="http://schemas.microsoft.com/office/powerpoint/2010/main" val="28303742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1000"/>
                                        <p:tgtEl>
                                          <p:spTgt spid="10">
                                            <p:txEl>
                                              <p:pRg st="2" end="2"/>
                                            </p:txEl>
                                          </p:spTgt>
                                        </p:tgtEl>
                                      </p:cBhvr>
                                    </p:animEffect>
                                    <p:anim calcmode="lin" valueType="num">
                                      <p:cBhvr>
                                        <p:cTn id="2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fade">
                                      <p:cBhvr>
                                        <p:cTn id="24" dur="1000"/>
                                        <p:tgtEl>
                                          <p:spTgt spid="10">
                                            <p:txEl>
                                              <p:pRg st="3" end="3"/>
                                            </p:txEl>
                                          </p:spTgt>
                                        </p:tgtEl>
                                      </p:cBhvr>
                                    </p:animEffect>
                                    <p:anim calcmode="lin" valueType="num">
                                      <p:cBhvr>
                                        <p:cTn id="2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animEffect transition="in" filter="fade">
                                      <p:cBhvr>
                                        <p:cTn id="29" dur="1000"/>
                                        <p:tgtEl>
                                          <p:spTgt spid="10">
                                            <p:txEl>
                                              <p:pRg st="4" end="4"/>
                                            </p:txEl>
                                          </p:spTgt>
                                        </p:tgtEl>
                                      </p:cBhvr>
                                    </p:animEffect>
                                    <p:anim calcmode="lin" valueType="num">
                                      <p:cBhvr>
                                        <p:cTn id="30"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
                                            <p:txEl>
                                              <p:pRg st="5" end="5"/>
                                            </p:txEl>
                                          </p:spTgt>
                                        </p:tgtEl>
                                        <p:attrNameLst>
                                          <p:attrName>style.visibility</p:attrName>
                                        </p:attrNameLst>
                                      </p:cBhvr>
                                      <p:to>
                                        <p:strVal val="visible"/>
                                      </p:to>
                                    </p:set>
                                    <p:animEffect transition="in" filter="fade">
                                      <p:cBhvr>
                                        <p:cTn id="36" dur="1000"/>
                                        <p:tgtEl>
                                          <p:spTgt spid="10">
                                            <p:txEl>
                                              <p:pRg st="5" end="5"/>
                                            </p:txEl>
                                          </p:spTgt>
                                        </p:tgtEl>
                                      </p:cBhvr>
                                    </p:animEffect>
                                    <p:anim calcmode="lin" valueType="num">
                                      <p:cBhvr>
                                        <p:cTn id="37"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dirty="0">
                <a:solidFill>
                  <a:srgbClr val="FFFFFF"/>
                </a:solidFill>
              </a:rPr>
              <a:t>Compound Greek word </a:t>
            </a:r>
            <a:r>
              <a:rPr lang="en-US" dirty="0">
                <a:solidFill>
                  <a:srgbClr val="FFFFFF"/>
                </a:solidFill>
              </a:rPr>
              <a:t>– </a:t>
            </a:r>
            <a:r>
              <a:rPr lang="en-US" i="1" dirty="0" err="1">
                <a:solidFill>
                  <a:srgbClr val="FFFFFF"/>
                </a:solidFill>
              </a:rPr>
              <a:t>Archē</a:t>
            </a:r>
            <a:r>
              <a:rPr lang="en-US" dirty="0">
                <a:solidFill>
                  <a:srgbClr val="FFFFFF"/>
                </a:solidFill>
              </a:rPr>
              <a:t> (beginning, origin); </a:t>
            </a:r>
            <a:r>
              <a:rPr lang="en-US" i="1" dirty="0" err="1">
                <a:solidFill>
                  <a:srgbClr val="FFFFFF"/>
                </a:solidFill>
              </a:rPr>
              <a:t>Agō</a:t>
            </a:r>
            <a:r>
              <a:rPr lang="en-US" dirty="0">
                <a:solidFill>
                  <a:srgbClr val="FFFFFF"/>
                </a:solidFill>
              </a:rPr>
              <a:t> (to lead)</a:t>
            </a:r>
          </a:p>
          <a:p>
            <a:pPr marL="0" indent="0">
              <a:buNone/>
            </a:pPr>
            <a:r>
              <a:rPr lang="en-US" sz="3200" b="1" dirty="0">
                <a:solidFill>
                  <a:srgbClr val="FFFFFF"/>
                </a:solidFill>
              </a:rPr>
              <a:t>Defined </a:t>
            </a:r>
            <a:r>
              <a:rPr lang="en-US" sz="3200" dirty="0">
                <a:solidFill>
                  <a:srgbClr val="FFFFFF"/>
                </a:solidFill>
              </a:rPr>
              <a:t>–</a:t>
            </a:r>
            <a:r>
              <a:rPr lang="en-US" sz="3200" b="1" dirty="0">
                <a:solidFill>
                  <a:srgbClr val="FFFFFF"/>
                </a:solidFill>
              </a:rPr>
              <a:t> </a:t>
            </a:r>
            <a:r>
              <a:rPr lang="en-US" dirty="0">
                <a:solidFill>
                  <a:srgbClr val="FFFFFF"/>
                </a:solidFill>
              </a:rPr>
              <a:t>“One who takes a lead in, or provides the first occasion of, anything” (Vine).</a:t>
            </a:r>
          </a:p>
          <a:p>
            <a:pPr marL="0" indent="0">
              <a:buNone/>
            </a:pPr>
            <a:r>
              <a:rPr lang="en-US" sz="3200" b="1" dirty="0">
                <a:solidFill>
                  <a:srgbClr val="FFFFFF"/>
                </a:solidFill>
              </a:rPr>
              <a:t>Usage</a:t>
            </a:r>
          </a:p>
          <a:p>
            <a:pPr marL="0" indent="0">
              <a:buNone/>
            </a:pPr>
            <a:r>
              <a:rPr lang="en-US" b="1" dirty="0">
                <a:solidFill>
                  <a:srgbClr val="FFFFFF"/>
                </a:solidFill>
              </a:rPr>
              <a:t>OT (LXX) </a:t>
            </a:r>
            <a:r>
              <a:rPr lang="en-US" dirty="0">
                <a:solidFill>
                  <a:srgbClr val="FFFFFF"/>
                </a:solidFill>
              </a:rPr>
              <a:t>– </a:t>
            </a:r>
            <a:r>
              <a:rPr lang="en-US" i="1" dirty="0">
                <a:solidFill>
                  <a:srgbClr val="FFFFFF"/>
                </a:solidFill>
              </a:rPr>
              <a:t>Numbers 13:1-3 (“leaders”; “head”); Micah 1:13 (“beginning”)</a:t>
            </a:r>
          </a:p>
          <a:p>
            <a:pPr marL="0" indent="0">
              <a:buNone/>
            </a:pPr>
            <a:r>
              <a:rPr lang="en-US" b="1" dirty="0">
                <a:solidFill>
                  <a:srgbClr val="FFFFFF"/>
                </a:solidFill>
              </a:rPr>
              <a:t>NT</a:t>
            </a:r>
            <a:r>
              <a:rPr lang="en-US" dirty="0">
                <a:solidFill>
                  <a:srgbClr val="FFFFFF"/>
                </a:solidFill>
              </a:rPr>
              <a:t> – </a:t>
            </a:r>
            <a:r>
              <a:rPr lang="en-US" i="1" dirty="0">
                <a:solidFill>
                  <a:srgbClr val="FFFFFF"/>
                </a:solidFill>
              </a:rPr>
              <a:t>Acts 3:15; 5:31 (“Prince”); Hebrews 2:10 (“Captain”); Hebrews 12:2 (“Author”)</a:t>
            </a:r>
          </a:p>
          <a:p>
            <a:pPr marL="0" indent="0">
              <a:buNone/>
            </a:pPr>
            <a:endParaRPr lang="en-US" sz="3000"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3496868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1000"/>
                                        <p:tgtEl>
                                          <p:spTgt spid="10">
                                            <p:txEl>
                                              <p:pRg st="2" end="2"/>
                                            </p:txEl>
                                          </p:spTgt>
                                        </p:tgtEl>
                                      </p:cBhvr>
                                    </p:animEffect>
                                    <p:anim calcmode="lin" valueType="num">
                                      <p:cBhvr>
                                        <p:cTn id="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1000"/>
                                        <p:tgtEl>
                                          <p:spTgt spid="10">
                                            <p:txEl>
                                              <p:pRg st="3" end="3"/>
                                            </p:txEl>
                                          </p:spTgt>
                                        </p:tgtEl>
                                      </p:cBhvr>
                                    </p:animEffect>
                                    <p:anim calcmode="lin" valueType="num">
                                      <p:cBhvr>
                                        <p:cTn id="13"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1000"/>
                                        <p:tgtEl>
                                          <p:spTgt spid="10">
                                            <p:txEl>
                                              <p:pRg st="4" end="4"/>
                                            </p:txEl>
                                          </p:spTgt>
                                        </p:tgtEl>
                                      </p:cBhvr>
                                    </p:animEffect>
                                    <p:anim calcmode="lin" valueType="num">
                                      <p:cBhvr>
                                        <p:cTn id="20"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Jesus – </a:t>
            </a:r>
            <a:r>
              <a:rPr lang="en-US" sz="6000" dirty="0" err="1">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i="1" dirty="0">
                <a:solidFill>
                  <a:srgbClr val="FFFFFF"/>
                </a:solidFill>
              </a:rPr>
              <a:t>Prince</a:t>
            </a:r>
            <a:r>
              <a:rPr lang="en-US" sz="3200" b="1" dirty="0">
                <a:solidFill>
                  <a:srgbClr val="FFFFFF"/>
                </a:solidFill>
              </a:rPr>
              <a:t> of Life</a:t>
            </a:r>
          </a:p>
          <a:p>
            <a:r>
              <a:rPr lang="en-US" i="1" dirty="0">
                <a:solidFill>
                  <a:srgbClr val="FFFFFF"/>
                </a:solidFill>
              </a:rPr>
              <a:t>Acts 3:14-15 </a:t>
            </a:r>
            <a:r>
              <a:rPr lang="en-US" dirty="0">
                <a:solidFill>
                  <a:srgbClr val="FFFFFF"/>
                </a:solidFill>
              </a:rPr>
              <a:t>– Peter preaching to Jews in Solomon’s Porch.</a:t>
            </a:r>
          </a:p>
          <a:p>
            <a:r>
              <a:rPr lang="en-US" dirty="0">
                <a:solidFill>
                  <a:srgbClr val="FFFFFF"/>
                </a:solidFill>
              </a:rPr>
              <a:t>Originator/Author of life, thus has life within Himself.</a:t>
            </a:r>
          </a:p>
          <a:p>
            <a:r>
              <a:rPr lang="en-US" i="1" dirty="0">
                <a:solidFill>
                  <a:srgbClr val="FFFFFF"/>
                </a:solidFill>
              </a:rPr>
              <a:t>Acts 3:11-16 </a:t>
            </a:r>
            <a:r>
              <a:rPr lang="en-US" dirty="0">
                <a:solidFill>
                  <a:srgbClr val="FFFFFF"/>
                </a:solidFill>
              </a:rPr>
              <a:t>– Power to give life displayed.</a:t>
            </a:r>
          </a:p>
          <a:p>
            <a:pPr lvl="1"/>
            <a:r>
              <a:rPr lang="en-US" sz="2800" dirty="0">
                <a:solidFill>
                  <a:srgbClr val="FFFFFF"/>
                </a:solidFill>
              </a:rPr>
              <a:t>Can give life everlasting – </a:t>
            </a:r>
            <a:r>
              <a:rPr lang="en-US" sz="2800" i="1" dirty="0">
                <a:solidFill>
                  <a:srgbClr val="FFFFFF"/>
                </a:solidFill>
              </a:rPr>
              <a:t>Mark 2:11-12;       John 14:6; 1:1-5; 6:68</a:t>
            </a:r>
          </a:p>
        </p:txBody>
      </p:sp>
    </p:spTree>
    <p:extLst>
      <p:ext uri="{BB962C8B-B14F-4D97-AF65-F5344CB8AC3E}">
        <p14:creationId xmlns:p14="http://schemas.microsoft.com/office/powerpoint/2010/main" val="23675806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Jesus – </a:t>
            </a:r>
            <a:r>
              <a:rPr lang="en-US" sz="6000" dirty="0" err="1">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i="1" dirty="0">
                <a:solidFill>
                  <a:schemeClr val="accent1">
                    <a:lumMod val="60000"/>
                    <a:lumOff val="40000"/>
                  </a:schemeClr>
                </a:solidFill>
              </a:rPr>
              <a:t>Prince</a:t>
            </a:r>
            <a:r>
              <a:rPr lang="en-US" sz="3200" b="1" dirty="0">
                <a:solidFill>
                  <a:schemeClr val="accent1">
                    <a:lumMod val="60000"/>
                    <a:lumOff val="40000"/>
                  </a:schemeClr>
                </a:solidFill>
              </a:rPr>
              <a:t> of Life</a:t>
            </a:r>
          </a:p>
          <a:p>
            <a:pPr marL="0" indent="0">
              <a:buNone/>
            </a:pPr>
            <a:r>
              <a:rPr lang="en-US" sz="3200" b="1" i="1" dirty="0">
                <a:solidFill>
                  <a:srgbClr val="FFFFFF"/>
                </a:solidFill>
              </a:rPr>
              <a:t>Captain</a:t>
            </a:r>
            <a:r>
              <a:rPr lang="en-US" sz="3200" b="1" dirty="0">
                <a:solidFill>
                  <a:srgbClr val="FFFFFF"/>
                </a:solidFill>
              </a:rPr>
              <a:t> of Our Salvation</a:t>
            </a:r>
          </a:p>
          <a:p>
            <a:r>
              <a:rPr lang="en-US" i="1" dirty="0">
                <a:solidFill>
                  <a:srgbClr val="FFFFFF"/>
                </a:solidFill>
              </a:rPr>
              <a:t>Hebrews 2:9-10 </a:t>
            </a:r>
            <a:r>
              <a:rPr lang="en-US" dirty="0">
                <a:solidFill>
                  <a:srgbClr val="FFFFFF"/>
                </a:solidFill>
              </a:rPr>
              <a:t>– Came to earth to suffer and die.</a:t>
            </a:r>
          </a:p>
          <a:p>
            <a:r>
              <a:rPr lang="en-US" dirty="0">
                <a:solidFill>
                  <a:srgbClr val="FFFFFF"/>
                </a:solidFill>
              </a:rPr>
              <a:t>Provided the way to salvation, blazing the trail for us to follow.</a:t>
            </a:r>
          </a:p>
          <a:p>
            <a:r>
              <a:rPr lang="en-US" i="1" dirty="0">
                <a:solidFill>
                  <a:srgbClr val="FFFFFF"/>
                </a:solidFill>
              </a:rPr>
              <a:t>Hebrews 2:11-18 </a:t>
            </a:r>
            <a:r>
              <a:rPr lang="en-US" dirty="0">
                <a:solidFill>
                  <a:srgbClr val="FFFFFF"/>
                </a:solidFill>
              </a:rPr>
              <a:t>– defeated death.</a:t>
            </a:r>
          </a:p>
          <a:p>
            <a:pPr lvl="1"/>
            <a:r>
              <a:rPr lang="en-US" sz="2800" dirty="0">
                <a:solidFill>
                  <a:srgbClr val="FFFFFF"/>
                </a:solidFill>
              </a:rPr>
              <a:t>Propitiation, and an aid in suffering and temptation.</a:t>
            </a:r>
          </a:p>
          <a:p>
            <a:pPr lvl="1"/>
            <a:r>
              <a:rPr lang="en-US" sz="2800" dirty="0">
                <a:solidFill>
                  <a:srgbClr val="FFFFFF"/>
                </a:solidFill>
              </a:rPr>
              <a:t>Die to sin as did He – </a:t>
            </a:r>
            <a:r>
              <a:rPr lang="en-US" sz="2800" i="1" dirty="0">
                <a:solidFill>
                  <a:srgbClr val="FFFFFF"/>
                </a:solidFill>
              </a:rPr>
              <a:t>Romans 6:3-11</a:t>
            </a:r>
          </a:p>
          <a:p>
            <a:pPr marL="0" indent="0">
              <a:buNone/>
            </a:pPr>
            <a:endParaRPr lang="en-US" dirty="0">
              <a:solidFill>
                <a:srgbClr val="FFFFFF"/>
              </a:solidFill>
            </a:endParaRPr>
          </a:p>
        </p:txBody>
      </p:sp>
    </p:spTree>
    <p:extLst>
      <p:ext uri="{BB962C8B-B14F-4D97-AF65-F5344CB8AC3E}">
        <p14:creationId xmlns:p14="http://schemas.microsoft.com/office/powerpoint/2010/main" val="10978408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1000"/>
                                        <p:tgtEl>
                                          <p:spTgt spid="10">
                                            <p:txEl>
                                              <p:pRg st="1" end="1"/>
                                            </p:txEl>
                                          </p:spTgt>
                                        </p:tgtEl>
                                      </p:cBhvr>
                                    </p:animEffect>
                                    <p:anim calcmode="lin" valueType="num">
                                      <p:cBhvr>
                                        <p:cTn id="8"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1000"/>
                                        <p:tgtEl>
                                          <p:spTgt spid="10">
                                            <p:txEl>
                                              <p:pRg st="3" end="3"/>
                                            </p:txEl>
                                          </p:spTgt>
                                        </p:tgtEl>
                                      </p:cBhvr>
                                    </p:animEffect>
                                    <p:anim calcmode="lin" valueType="num">
                                      <p:cBhvr>
                                        <p:cTn id="2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fade">
                                      <p:cBhvr>
                                        <p:cTn id="28" dur="1000"/>
                                        <p:tgtEl>
                                          <p:spTgt spid="10">
                                            <p:txEl>
                                              <p:pRg st="4" end="4"/>
                                            </p:txEl>
                                          </p:spTgt>
                                        </p:tgtEl>
                                      </p:cBhvr>
                                    </p:animEffect>
                                    <p:anim calcmode="lin" valueType="num">
                                      <p:cBhvr>
                                        <p:cTn id="29"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animEffect transition="in" filter="fade">
                                      <p:cBhvr>
                                        <p:cTn id="35" dur="1000"/>
                                        <p:tgtEl>
                                          <p:spTgt spid="10">
                                            <p:txEl>
                                              <p:pRg st="5" end="5"/>
                                            </p:txEl>
                                          </p:spTgt>
                                        </p:tgtEl>
                                      </p:cBhvr>
                                    </p:animEffect>
                                    <p:anim calcmode="lin" valueType="num">
                                      <p:cBhvr>
                                        <p:cTn id="36"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xEl>
                                              <p:pRg st="6" end="6"/>
                                            </p:txEl>
                                          </p:spTgt>
                                        </p:tgtEl>
                                        <p:attrNameLst>
                                          <p:attrName>style.visibility</p:attrName>
                                        </p:attrNameLst>
                                      </p:cBhvr>
                                      <p:to>
                                        <p:strVal val="visible"/>
                                      </p:to>
                                    </p:set>
                                    <p:animEffect transition="in" filter="fade">
                                      <p:cBhvr>
                                        <p:cTn id="42" dur="1000"/>
                                        <p:tgtEl>
                                          <p:spTgt spid="10">
                                            <p:txEl>
                                              <p:pRg st="6" end="6"/>
                                            </p:txEl>
                                          </p:spTgt>
                                        </p:tgtEl>
                                      </p:cBhvr>
                                    </p:animEffect>
                                    <p:anim calcmode="lin" valueType="num">
                                      <p:cBhvr>
                                        <p:cTn id="43"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AAA9C87A-1BEE-4F4C-989A-C4A6B894EAAE}"/>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564A2FD-10D7-4555-86E1-F1916CAE441E}"/>
              </a:ext>
            </a:extLst>
          </p:cNvPr>
          <p:cNvSpPr>
            <a:spLocks noGrp="1"/>
          </p:cNvSpPr>
          <p:nvPr>
            <p:ph type="title"/>
          </p:nvPr>
        </p:nvSpPr>
        <p:spPr>
          <a:xfrm>
            <a:off x="628650" y="365125"/>
            <a:ext cx="7886700" cy="1325563"/>
          </a:xfrm>
        </p:spPr>
        <p:txBody>
          <a:bodyPr>
            <a:normAutofit/>
          </a:bodyPr>
          <a:lstStyle/>
          <a:p>
            <a:r>
              <a:rPr lang="en-US" sz="6000" dirty="0">
                <a:latin typeface="Matura MT Script Capitals" panose="03020802060602070202" pitchFamily="66" charset="0"/>
              </a:rPr>
              <a:t>Jesus – </a:t>
            </a:r>
            <a:r>
              <a:rPr lang="en-US" sz="6000" dirty="0" err="1">
                <a:latin typeface="Matura MT Script Capitals" panose="03020802060602070202" pitchFamily="66" charset="0"/>
              </a:rPr>
              <a:t>Archēgos</a:t>
            </a:r>
            <a:endParaRPr lang="en-US" sz="6000" dirty="0">
              <a:solidFill>
                <a:srgbClr val="FFFFFF"/>
              </a:solidFill>
            </a:endParaRPr>
          </a:p>
        </p:txBody>
      </p:sp>
      <p:sp>
        <p:nvSpPr>
          <p:cNvPr id="10" name="Content Placeholder 9"/>
          <p:cNvSpPr>
            <a:spLocks noGrp="1"/>
          </p:cNvSpPr>
          <p:nvPr>
            <p:ph idx="1"/>
          </p:nvPr>
        </p:nvSpPr>
        <p:spPr>
          <a:xfrm>
            <a:off x="628650" y="1825625"/>
            <a:ext cx="7886700" cy="4787210"/>
          </a:xfrm>
        </p:spPr>
        <p:txBody>
          <a:bodyPr>
            <a:normAutofit/>
          </a:bodyPr>
          <a:lstStyle/>
          <a:p>
            <a:pPr marL="0" indent="0">
              <a:buNone/>
            </a:pPr>
            <a:r>
              <a:rPr lang="en-US" sz="3200" b="1" i="1" dirty="0">
                <a:solidFill>
                  <a:schemeClr val="accent1">
                    <a:lumMod val="60000"/>
                    <a:lumOff val="40000"/>
                  </a:schemeClr>
                </a:solidFill>
              </a:rPr>
              <a:t>Prince</a:t>
            </a:r>
            <a:r>
              <a:rPr lang="en-US" sz="3200" b="1" dirty="0">
                <a:solidFill>
                  <a:schemeClr val="accent1">
                    <a:lumMod val="60000"/>
                    <a:lumOff val="40000"/>
                  </a:schemeClr>
                </a:solidFill>
              </a:rPr>
              <a:t> of Life</a:t>
            </a:r>
          </a:p>
          <a:p>
            <a:pPr marL="0" indent="0">
              <a:buNone/>
            </a:pPr>
            <a:r>
              <a:rPr lang="en-US" sz="3200" b="1" i="1" dirty="0">
                <a:solidFill>
                  <a:schemeClr val="accent1">
                    <a:lumMod val="60000"/>
                    <a:lumOff val="40000"/>
                  </a:schemeClr>
                </a:solidFill>
              </a:rPr>
              <a:t>Captain</a:t>
            </a:r>
            <a:r>
              <a:rPr lang="en-US" sz="3200" b="1" dirty="0">
                <a:solidFill>
                  <a:schemeClr val="accent1">
                    <a:lumMod val="60000"/>
                    <a:lumOff val="40000"/>
                  </a:schemeClr>
                </a:solidFill>
              </a:rPr>
              <a:t> of Our Salvation</a:t>
            </a:r>
          </a:p>
          <a:p>
            <a:pPr marL="0" indent="0">
              <a:buNone/>
            </a:pPr>
            <a:r>
              <a:rPr lang="en-US" sz="3200" b="1" i="1" dirty="0">
                <a:solidFill>
                  <a:srgbClr val="FFFFFF"/>
                </a:solidFill>
              </a:rPr>
              <a:t>Author</a:t>
            </a:r>
            <a:r>
              <a:rPr lang="en-US" sz="3200" b="1" dirty="0">
                <a:solidFill>
                  <a:srgbClr val="FFFFFF"/>
                </a:solidFill>
              </a:rPr>
              <a:t> of Our Faith</a:t>
            </a:r>
          </a:p>
          <a:p>
            <a:r>
              <a:rPr lang="en-US" i="1" dirty="0">
                <a:solidFill>
                  <a:srgbClr val="FFFFFF"/>
                </a:solidFill>
              </a:rPr>
              <a:t>Hebrews 12:1-2 </a:t>
            </a:r>
            <a:r>
              <a:rPr lang="en-US" dirty="0">
                <a:solidFill>
                  <a:srgbClr val="FFFFFF"/>
                </a:solidFill>
              </a:rPr>
              <a:t>– The principal exemplar of faith.</a:t>
            </a:r>
          </a:p>
          <a:p>
            <a:r>
              <a:rPr lang="en-US" dirty="0">
                <a:solidFill>
                  <a:srgbClr val="FFFFFF"/>
                </a:solidFill>
              </a:rPr>
              <a:t>Provides the greatest example of faith, that which is lacking in no way.</a:t>
            </a:r>
          </a:p>
          <a:p>
            <a:r>
              <a:rPr lang="en-US" i="1" dirty="0">
                <a:solidFill>
                  <a:srgbClr val="FFFFFF"/>
                </a:solidFill>
              </a:rPr>
              <a:t>Hebrews 4:14-16 </a:t>
            </a:r>
            <a:r>
              <a:rPr lang="en-US" dirty="0">
                <a:solidFill>
                  <a:srgbClr val="FFFFFF"/>
                </a:solidFill>
              </a:rPr>
              <a:t>– Can lead us unerringly in our faith.</a:t>
            </a:r>
          </a:p>
        </p:txBody>
      </p:sp>
    </p:spTree>
    <p:extLst>
      <p:ext uri="{BB962C8B-B14F-4D97-AF65-F5344CB8AC3E}">
        <p14:creationId xmlns:p14="http://schemas.microsoft.com/office/powerpoint/2010/main" val="37724996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1000"/>
                                        <p:tgtEl>
                                          <p:spTgt spid="10">
                                            <p:txEl>
                                              <p:pRg st="2" end="2"/>
                                            </p:txEl>
                                          </p:spTgt>
                                        </p:tgtEl>
                                      </p:cBhvr>
                                    </p:animEffect>
                                    <p:anim calcmode="lin" valueType="num">
                                      <p:cBhvr>
                                        <p:cTn id="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animEffect transition="in" filter="fade">
                                      <p:cBhvr>
                                        <p:cTn id="14" dur="1000"/>
                                        <p:tgtEl>
                                          <p:spTgt spid="10">
                                            <p:txEl>
                                              <p:pRg st="3" end="3"/>
                                            </p:txEl>
                                          </p:spTgt>
                                        </p:tgtEl>
                                      </p:cBhvr>
                                    </p:animEffect>
                                    <p:anim calcmode="lin" valueType="num">
                                      <p:cBhvr>
                                        <p:cTn id="1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fade">
                                      <p:cBhvr>
                                        <p:cTn id="21" dur="1000"/>
                                        <p:tgtEl>
                                          <p:spTgt spid="10">
                                            <p:txEl>
                                              <p:pRg st="4" end="4"/>
                                            </p:txEl>
                                          </p:spTgt>
                                        </p:tgtEl>
                                      </p:cBhvr>
                                    </p:animEffect>
                                    <p:anim calcmode="lin" valueType="num">
                                      <p:cBhvr>
                                        <p:cTn id="22"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fade">
                                      <p:cBhvr>
                                        <p:cTn id="28" dur="1000"/>
                                        <p:tgtEl>
                                          <p:spTgt spid="10">
                                            <p:txEl>
                                              <p:pRg st="5" end="5"/>
                                            </p:txEl>
                                          </p:spTgt>
                                        </p:tgtEl>
                                      </p:cBhvr>
                                    </p:animEffect>
                                    <p:anim calcmode="lin" valueType="num">
                                      <p:cBhvr>
                                        <p:cTn id="29"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81C8778-534C-4EE7-BB48-34059318F7CF}"/>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r="11334"/>
          <a:stretch/>
        </p:blipFill>
        <p:spPr>
          <a:xfrm>
            <a:off x="20" y="1"/>
            <a:ext cx="9143980" cy="6857999"/>
          </a:xfrm>
          <a:prstGeom prst="rect">
            <a:avLst/>
          </a:prstGeom>
        </p:spPr>
      </p:pic>
      <p:cxnSp>
        <p:nvCxnSpPr>
          <p:cNvPr id="12" name="Straight Connector 11">
            <a:extLst>
              <a:ext uri="{FF2B5EF4-FFF2-40B4-BE49-F238E27FC236}">
                <a16:creationId xmlns:a16="http://schemas.microsoft.com/office/drawing/2014/main" id="{624D17C8-E9C2-48A4-AA36-D7048A6CCC4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9EBDCF4-04B3-4521-AD69-5AA28E497BB4}"/>
              </a:ext>
            </a:extLst>
          </p:cNvPr>
          <p:cNvSpPr>
            <a:spLocks noGrp="1"/>
          </p:cNvSpPr>
          <p:nvPr>
            <p:ph type="ctrTitle"/>
          </p:nvPr>
        </p:nvSpPr>
        <p:spPr>
          <a:xfrm>
            <a:off x="3290511" y="1200152"/>
            <a:ext cx="5172879" cy="4457696"/>
          </a:xfrm>
        </p:spPr>
        <p:txBody>
          <a:bodyPr anchor="ctr">
            <a:normAutofit fontScale="90000"/>
          </a:bodyPr>
          <a:lstStyle/>
          <a:p>
            <a:pPr algn="l"/>
            <a:r>
              <a:rPr lang="en-US" sz="7000" dirty="0">
                <a:solidFill>
                  <a:srgbClr val="FFFFFF"/>
                </a:solidFill>
                <a:latin typeface="Matura MT Script Capitals" panose="03020802060602070202" pitchFamily="66" charset="0"/>
              </a:rPr>
              <a:t>Jesus – </a:t>
            </a:r>
            <a:br>
              <a:rPr lang="en-US" sz="7000" dirty="0">
                <a:solidFill>
                  <a:srgbClr val="FFFFFF"/>
                </a:solidFill>
                <a:latin typeface="Matura MT Script Capitals" panose="03020802060602070202" pitchFamily="66" charset="0"/>
              </a:rPr>
            </a:br>
            <a:r>
              <a:rPr lang="en-US" sz="7000" dirty="0">
                <a:solidFill>
                  <a:srgbClr val="FFFFFF"/>
                </a:solidFill>
                <a:latin typeface="Matura MT Script Capitals" panose="03020802060602070202" pitchFamily="66" charset="0"/>
              </a:rPr>
              <a:t>Prince, Captain, Author </a:t>
            </a:r>
            <a:r>
              <a:rPr lang="en-US" sz="7000" i="1" dirty="0">
                <a:solidFill>
                  <a:srgbClr val="FFFFFF"/>
                </a:solidFill>
                <a:latin typeface="Matura MT Script Capitals" panose="03020802060602070202" pitchFamily="66" charset="0"/>
              </a:rPr>
              <a:t>(</a:t>
            </a:r>
            <a:r>
              <a:rPr lang="en-US" i="1" dirty="0">
                <a:latin typeface="Matura MT Script Capitals" panose="03020802060602070202" pitchFamily="66" charset="0"/>
              </a:rPr>
              <a:t>archēgos)</a:t>
            </a:r>
            <a:endParaRPr lang="en-US" sz="7000" i="1" dirty="0">
              <a:solidFill>
                <a:srgbClr val="FFFFFF"/>
              </a:solidFill>
              <a:latin typeface="Matura MT Script Capitals" panose="03020802060602070202" pitchFamily="66" charset="0"/>
            </a:endParaRPr>
          </a:p>
        </p:txBody>
      </p:sp>
      <p:sp>
        <p:nvSpPr>
          <p:cNvPr id="3" name="Subtitle 2">
            <a:extLst>
              <a:ext uri="{FF2B5EF4-FFF2-40B4-BE49-F238E27FC236}">
                <a16:creationId xmlns:a16="http://schemas.microsoft.com/office/drawing/2014/main" id="{FF18A1C6-7547-4D78-9EA5-3B773047828D}"/>
              </a:ext>
            </a:extLst>
          </p:cNvPr>
          <p:cNvSpPr>
            <a:spLocks noGrp="1"/>
          </p:cNvSpPr>
          <p:nvPr>
            <p:ph type="subTitle" idx="1"/>
          </p:nvPr>
        </p:nvSpPr>
        <p:spPr>
          <a:xfrm>
            <a:off x="637472" y="1200152"/>
            <a:ext cx="2112401" cy="4457696"/>
          </a:xfrm>
        </p:spPr>
        <p:txBody>
          <a:bodyPr anchor="ctr">
            <a:normAutofit/>
          </a:bodyPr>
          <a:lstStyle/>
          <a:p>
            <a:pPr algn="r"/>
            <a:r>
              <a:rPr lang="en-US" sz="3200" i="1" dirty="0">
                <a:solidFill>
                  <a:srgbClr val="FFFFFF"/>
                </a:solidFill>
              </a:rPr>
              <a:t>Acts              3:15; 5:31 </a:t>
            </a:r>
          </a:p>
          <a:p>
            <a:pPr algn="r"/>
            <a:r>
              <a:rPr lang="en-US" sz="3200" i="1" dirty="0">
                <a:solidFill>
                  <a:srgbClr val="FFFFFF"/>
                </a:solidFill>
              </a:rPr>
              <a:t>Hebrews 2:10; 12:2</a:t>
            </a:r>
          </a:p>
        </p:txBody>
      </p:sp>
    </p:spTree>
    <p:extLst>
      <p:ext uri="{BB962C8B-B14F-4D97-AF65-F5344CB8AC3E}">
        <p14:creationId xmlns:p14="http://schemas.microsoft.com/office/powerpoint/2010/main" val="15632514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2162</Words>
  <Application>Microsoft Office PowerPoint</Application>
  <PresentationFormat>On-screen Show (4:3)</PresentationFormat>
  <Paragraphs>142</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Matura MT Script Capitals</vt:lpstr>
      <vt:lpstr>Times New Roman</vt:lpstr>
      <vt:lpstr>Wingdings</vt:lpstr>
      <vt:lpstr>Office Theme</vt:lpstr>
      <vt:lpstr>PowerPoint Presentation</vt:lpstr>
      <vt:lpstr>Jesus –  Prince, Captain, Author (archēgos)</vt:lpstr>
      <vt:lpstr>Archēgos</vt:lpstr>
      <vt:lpstr>Archēgos</vt:lpstr>
      <vt:lpstr>Jesus – Archēgos</vt:lpstr>
      <vt:lpstr>Jesus – Archēgos</vt:lpstr>
      <vt:lpstr>Jesus – Archēgos</vt:lpstr>
      <vt:lpstr>Jesus –  Prince, Captain, Author (archēgos)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10</cp:revision>
  <dcterms:created xsi:type="dcterms:W3CDTF">2017-11-09T19:24:47Z</dcterms:created>
  <dcterms:modified xsi:type="dcterms:W3CDTF">2017-11-12T04:29:26Z</dcterms:modified>
</cp:coreProperties>
</file>