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handoutMasterIdLst>
    <p:handoutMasterId r:id="rId9"/>
  </p:handoutMasterIdLst>
  <p:sldIdLst>
    <p:sldId id="329" r:id="rId2"/>
    <p:sldId id="330" r:id="rId3"/>
    <p:sldId id="331" r:id="rId4"/>
    <p:sldId id="332" r:id="rId5"/>
    <p:sldId id="333" r:id="rId6"/>
    <p:sldId id="334" r:id="rId7"/>
    <p:sldId id="336" r:id="rId8"/>
  </p:sldIdLst>
  <p:sldSz cx="9144000" cy="6858000" type="screen4x3"/>
  <p:notesSz cx="6950075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813F"/>
    <a:srgbClr val="B65A18"/>
    <a:srgbClr val="81542B"/>
    <a:srgbClr val="008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96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5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772525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99DA4EF-813F-407F-B83B-B95B7DC08E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479 w 5184"/>
                  <a:gd name="T3" fmla="*/ 3159 h 3159"/>
                  <a:gd name="T4" fmla="*/ 5479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92 w 556"/>
                  <a:gd name="T5" fmla="*/ 3159 h 3159"/>
                  <a:gd name="T6" fmla="*/ 592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+mn-ea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69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69 w 251"/>
                <a:gd name="T7" fmla="*/ 12 h 12"/>
                <a:gd name="T8" fmla="*/ 269 w 251"/>
                <a:gd name="T9" fmla="*/ 0 h 12"/>
                <a:gd name="T10" fmla="*/ 269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105093 w 251"/>
                <a:gd name="T5" fmla="*/ 12 h 12"/>
                <a:gd name="T6" fmla="*/ 105093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001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001 w 4724"/>
                  <a:gd name="T7" fmla="*/ 12 h 12"/>
                  <a:gd name="T8" fmla="*/ 5001 w 4724"/>
                  <a:gd name="T9" fmla="*/ 0 h 12"/>
                  <a:gd name="T10" fmla="*/ 5001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+mn-ea"/>
                </a:endParaRPr>
              </a:p>
            </p:txBody>
          </p:sp>
        </p:grpSp>
      </p:grpSp>
      <p:sp>
        <p:nvSpPr>
          <p:cNvPr id="6043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043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CFCFD8-15C0-4B5F-A454-F675BF8115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1212963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8C19C-856C-4DBC-B7D3-303CF2B44B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3406297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D634A-4BBF-4C75-B124-FC5295BDE3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3111877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457E0-C60C-453E-AAE9-65B164A8BC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6392722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AED9B-1752-4A66-A196-675047DA9B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255884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75DD5-2BD8-4054-B983-F6EC43DEF1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6224645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1512D-583B-45DD-B45C-DE23E8F2A9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9229548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D2446-CC87-4690-A361-4EFD4D0837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8866190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85934-AF7B-467F-B4CF-D072B559FF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5333604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653C1-1837-477C-BF81-3384B6D614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0961081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2DF13-0C12-408C-B81B-5E61CB872E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0404658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5A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479 w 5184"/>
                <a:gd name="T3" fmla="*/ 3159 h 3159"/>
                <a:gd name="T4" fmla="*/ 5479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92 w 556"/>
                <a:gd name="T5" fmla="*/ 3159 h 3159"/>
                <a:gd name="T6" fmla="*/ 592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001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001 w 4724"/>
                  <a:gd name="T7" fmla="*/ 12 h 12"/>
                  <a:gd name="T8" fmla="*/ 5001 w 4724"/>
                  <a:gd name="T9" fmla="*/ 0 h 12"/>
                  <a:gd name="T10" fmla="*/ 5001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0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+mn-ea"/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105093 w 251"/>
                  <a:gd name="T5" fmla="*/ 12 h 12"/>
                  <a:gd name="T6" fmla="*/ 105093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69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69 w 251"/>
                  <a:gd name="T7" fmla="*/ 12 h 12"/>
                  <a:gd name="T8" fmla="*/ 269 w 251"/>
                  <a:gd name="T9" fmla="*/ 0 h 12"/>
                  <a:gd name="T10" fmla="*/ 269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0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+mn-ea"/>
                </a:endParaRPr>
              </a:p>
            </p:txBody>
          </p:sp>
        </p:grpSp>
      </p:grpSp>
      <p:sp>
        <p:nvSpPr>
          <p:cNvPr id="5940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940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940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41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41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C768F7E-BC88-4731-AD61-AB5E8C3F04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1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ransition spd="slow">
    <p:split orient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543800" cy="1431925"/>
          </a:xfrm>
        </p:spPr>
        <p:txBody>
          <a:bodyPr/>
          <a:lstStyle/>
          <a:p>
            <a:pPr algn="ctr" eaLnBrk="1" hangingPunct="1"/>
            <a:r>
              <a:rPr lang="en-US" altLang="en-US" sz="4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Perspective for</a:t>
            </a:r>
            <a:br>
              <a:rPr lang="en-US" altLang="en-US" sz="4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</a:br>
            <a:r>
              <a:rPr lang="en-US" altLang="en-US" sz="4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the Sower</a:t>
            </a:r>
            <a:r>
              <a:rPr lang="en-US" altLang="en-US" sz="4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 </a:t>
            </a:r>
            <a:endParaRPr lang="en-US" altLang="en-US" sz="48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371600" y="5562600"/>
            <a:ext cx="6400800" cy="52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8" rIns="91437" bIns="45718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800" dirty="0">
                <a:latin typeface="Poor Richard" panose="02080502050505020702" pitchFamily="18" charset="0"/>
              </a:rPr>
              <a:t>Positively Sowing the Word</a:t>
            </a:r>
          </a:p>
        </p:txBody>
      </p:sp>
      <p:pic>
        <p:nvPicPr>
          <p:cNvPr id="410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36725"/>
            <a:ext cx="25146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14400" y="2133600"/>
            <a:ext cx="78486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514350" indent="-5143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685800" indent="-461963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75"/>
              </a:spcBef>
              <a:buClrTx/>
              <a:buSzPct val="100000"/>
              <a:buFont typeface="Tahoma" panose="020B0604030504040204" pitchFamily="34" charset="0"/>
              <a:buAutoNum type="arabicPeriod"/>
            </a:pPr>
            <a:r>
              <a:rPr lang="en-US" altLang="en-US" sz="2800" dirty="0">
                <a:solidFill>
                  <a:srgbClr val="FFC000"/>
                </a:solidFill>
                <a:latin typeface="Poor Richard" panose="02080502050505020702" pitchFamily="18" charset="0"/>
              </a:rPr>
              <a:t>The power is in the Word</a:t>
            </a:r>
          </a:p>
          <a:p>
            <a:pPr lvl="1">
              <a:spcBef>
                <a:spcPts val="1175"/>
              </a:spcBef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rgbClr val="F2F2F2"/>
                </a:solidFill>
                <a:latin typeface="Poor Richard" panose="02080502050505020702" pitchFamily="18" charset="0"/>
              </a:rPr>
              <a:t>God’s Word is powerful  </a:t>
            </a:r>
            <a:r>
              <a:rPr lang="en-US" altLang="en-US" sz="2000" dirty="0">
                <a:solidFill>
                  <a:srgbClr val="FFC000"/>
                </a:solidFill>
                <a:latin typeface="Poor Richard" panose="02080502050505020702" pitchFamily="18" charset="0"/>
              </a:rPr>
              <a:t>Ro 1:16; He 4:12-13</a:t>
            </a:r>
          </a:p>
          <a:p>
            <a:pPr lvl="1">
              <a:spcBef>
                <a:spcPts val="1175"/>
              </a:spcBef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rgbClr val="F2F2F2"/>
                </a:solidFill>
                <a:latin typeface="Poor Richard" panose="02080502050505020702" pitchFamily="18" charset="0"/>
              </a:rPr>
              <a:t>Conversion requires God’s Word  </a:t>
            </a:r>
            <a:r>
              <a:rPr lang="en-US" altLang="en-US" sz="2000" dirty="0">
                <a:solidFill>
                  <a:srgbClr val="FFC000"/>
                </a:solidFill>
                <a:latin typeface="Poor Richard" panose="02080502050505020702" pitchFamily="18" charset="0"/>
              </a:rPr>
              <a:t>1Pe 1:23-25; 2:2-3</a:t>
            </a:r>
          </a:p>
          <a:p>
            <a:pPr lvl="1">
              <a:spcBef>
                <a:spcPts val="1175"/>
              </a:spcBef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rgbClr val="F2F2F2"/>
                </a:solidFill>
                <a:latin typeface="Poor Richard" panose="02080502050505020702" pitchFamily="18" charset="0"/>
              </a:rPr>
              <a:t>We must present the </a:t>
            </a:r>
            <a:r>
              <a:rPr lang="en-US" altLang="en-US" sz="2400">
                <a:solidFill>
                  <a:srgbClr val="F2F2F2"/>
                </a:solidFill>
                <a:latin typeface="Poor Richard" panose="02080502050505020702" pitchFamily="18" charset="0"/>
              </a:rPr>
              <a:t>whole Gospel  </a:t>
            </a:r>
            <a:r>
              <a:rPr lang="en-US" altLang="en-US" sz="2000" dirty="0">
                <a:solidFill>
                  <a:srgbClr val="FFC000"/>
                </a:solidFill>
                <a:latin typeface="Poor Richard" panose="02080502050505020702" pitchFamily="18" charset="0"/>
              </a:rPr>
              <a:t>1Co 15:1-4; Ro 2:4; 11:22</a:t>
            </a:r>
            <a:endParaRPr lang="en-US" altLang="en-US" sz="2400" dirty="0">
              <a:solidFill>
                <a:srgbClr val="FFC000"/>
              </a:solidFill>
              <a:latin typeface="Poor Richard" panose="02080502050505020702" pitchFamily="18" charset="0"/>
            </a:endParaRPr>
          </a:p>
          <a:p>
            <a:pPr>
              <a:spcBef>
                <a:spcPts val="1175"/>
              </a:spcBef>
              <a:buClrTx/>
              <a:buSzPct val="100000"/>
              <a:buFont typeface="Tahoma" panose="020B0604030504040204" pitchFamily="34" charset="0"/>
              <a:buAutoNum type="arabicPeriod"/>
            </a:pPr>
            <a:r>
              <a:rPr lang="en-US" altLang="en-US" sz="2800" dirty="0">
                <a:solidFill>
                  <a:srgbClr val="FFC000"/>
                </a:solidFill>
                <a:latin typeface="Poor Richard" panose="02080502050505020702" pitchFamily="18" charset="0"/>
              </a:rPr>
              <a:t>Results depend on the soil</a:t>
            </a:r>
          </a:p>
          <a:p>
            <a:pPr lvl="1">
              <a:spcBef>
                <a:spcPts val="1175"/>
              </a:spcBef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rgbClr val="F2F2F2"/>
                </a:solidFill>
                <a:latin typeface="Poor Richard" panose="02080502050505020702" pitchFamily="18" charset="0"/>
              </a:rPr>
              <a:t>If rejected, the soil is at fault  </a:t>
            </a:r>
            <a:r>
              <a:rPr lang="en-US" altLang="en-US" sz="2000" dirty="0">
                <a:solidFill>
                  <a:srgbClr val="FFC000"/>
                </a:solidFill>
                <a:latin typeface="Poor Richard" panose="02080502050505020702" pitchFamily="18" charset="0"/>
              </a:rPr>
              <a:t>Mt 10:14; Ac 13:46</a:t>
            </a:r>
            <a:endParaRPr lang="en-US" altLang="en-US" sz="2400" dirty="0">
              <a:solidFill>
                <a:srgbClr val="FFC000"/>
              </a:solidFill>
              <a:latin typeface="Poor Richard" panose="02080502050505020702" pitchFamily="18" charset="0"/>
            </a:endParaRPr>
          </a:p>
          <a:p>
            <a:pPr lvl="1">
              <a:spcBef>
                <a:spcPts val="1175"/>
              </a:spcBef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rgbClr val="F2F2F2"/>
                </a:solidFill>
                <a:latin typeface="Poor Richard" panose="02080502050505020702" pitchFamily="18" charset="0"/>
              </a:rPr>
              <a:t>We succeed every time we sow the seed!</a:t>
            </a:r>
          </a:p>
          <a:p>
            <a:pPr lvl="1">
              <a:spcBef>
                <a:spcPts val="1175"/>
              </a:spcBef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rgbClr val="F2F2F2"/>
                </a:solidFill>
                <a:latin typeface="Poor Richard" panose="02080502050505020702" pitchFamily="18" charset="0"/>
              </a:rPr>
              <a:t>Conversion is an extra joy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221620"/>
            <a:ext cx="7239000" cy="144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eaLnBrk="1" hangingPunct="1"/>
            <a:r>
              <a:rPr lang="en-US" altLang="en-US" sz="4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Perspective for</a:t>
            </a:r>
            <a:br>
              <a:rPr lang="en-US" altLang="en-US" sz="4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</a:br>
            <a:r>
              <a:rPr lang="en-US" altLang="en-US" sz="4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the Sower</a:t>
            </a:r>
            <a:r>
              <a:rPr lang="en-US" altLang="en-US" sz="4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 </a:t>
            </a:r>
            <a:endParaRPr lang="en-US" altLang="en-US" sz="2800" b="0" dirty="0">
              <a:solidFill>
                <a:srgbClr val="FFFF00"/>
              </a:solidFill>
              <a:effectLst/>
            </a:endParaRPr>
          </a:p>
        </p:txBody>
      </p:sp>
      <p:pic>
        <p:nvPicPr>
          <p:cNvPr id="512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4613"/>
            <a:ext cx="1143000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14400" y="2133600"/>
            <a:ext cx="78486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514350" indent="-5143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685800" indent="-461963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75"/>
              </a:spcBef>
              <a:buClrTx/>
              <a:buSzPct val="100000"/>
              <a:buFont typeface="Tahoma" panose="020B0604030504040204" pitchFamily="34" charset="0"/>
              <a:buAutoNum type="arabicPeriod" startAt="3"/>
            </a:pPr>
            <a:r>
              <a:rPr lang="en-US" altLang="en-US" sz="2800" dirty="0">
                <a:solidFill>
                  <a:srgbClr val="FFC000"/>
                </a:solidFill>
                <a:latin typeface="Poor Richard" panose="02080502050505020702" pitchFamily="18" charset="0"/>
              </a:rPr>
              <a:t>We are simply seed throwers</a:t>
            </a:r>
            <a:endParaRPr lang="en-US" altLang="en-US" sz="2400" dirty="0">
              <a:solidFill>
                <a:srgbClr val="FFC000"/>
              </a:solidFill>
              <a:latin typeface="Poor Richard" panose="02080502050505020702" pitchFamily="18" charset="0"/>
            </a:endParaRPr>
          </a:p>
          <a:p>
            <a:pPr lvl="1">
              <a:spcBef>
                <a:spcPts val="1175"/>
              </a:spcBef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rgbClr val="F2F2F2"/>
                </a:solidFill>
                <a:latin typeface="Poor Richard" panose="02080502050505020702" pitchFamily="18" charset="0"/>
              </a:rPr>
              <a:t>We don’t have to prepare the soil  </a:t>
            </a:r>
            <a:r>
              <a:rPr lang="en-US" altLang="en-US" sz="2000" dirty="0">
                <a:solidFill>
                  <a:srgbClr val="FFC000"/>
                </a:solidFill>
                <a:latin typeface="Poor Richard" panose="02080502050505020702" pitchFamily="18" charset="0"/>
              </a:rPr>
              <a:t>Lk 8:5-15</a:t>
            </a:r>
            <a:endParaRPr lang="en-US" altLang="en-US" sz="2400" dirty="0">
              <a:solidFill>
                <a:srgbClr val="FFC000"/>
              </a:solidFill>
              <a:latin typeface="Poor Richard" panose="02080502050505020702" pitchFamily="18" charset="0"/>
            </a:endParaRPr>
          </a:p>
          <a:p>
            <a:pPr lvl="1">
              <a:spcBef>
                <a:spcPts val="1175"/>
              </a:spcBef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rgbClr val="F2F2F2"/>
                </a:solidFill>
                <a:latin typeface="Poor Richard" panose="02080502050505020702" pitchFamily="18" charset="0"/>
              </a:rPr>
              <a:t>God gives the increase  </a:t>
            </a:r>
            <a:r>
              <a:rPr lang="en-US" altLang="en-US" sz="2000" dirty="0">
                <a:solidFill>
                  <a:srgbClr val="FFC000"/>
                </a:solidFill>
                <a:latin typeface="Poor Richard" panose="02080502050505020702" pitchFamily="18" charset="0"/>
              </a:rPr>
              <a:t>1Co 3:5-7</a:t>
            </a:r>
            <a:endParaRPr lang="en-US" altLang="en-US" sz="2400" dirty="0">
              <a:solidFill>
                <a:srgbClr val="FFC000"/>
              </a:solidFill>
              <a:latin typeface="Poor Richard" panose="02080502050505020702" pitchFamily="18" charset="0"/>
            </a:endParaRPr>
          </a:p>
          <a:p>
            <a:pPr lvl="1">
              <a:spcBef>
                <a:spcPts val="1175"/>
              </a:spcBef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rgbClr val="F2F2F2"/>
                </a:solidFill>
                <a:latin typeface="Poor Richard" panose="02080502050505020702" pitchFamily="18" charset="0"/>
              </a:rPr>
              <a:t>He can use defective sowers </a:t>
            </a:r>
            <a:r>
              <a:rPr lang="en-US" altLang="en-US" sz="2400" dirty="0">
                <a:solidFill>
                  <a:srgbClr val="FFC000"/>
                </a:solidFill>
                <a:latin typeface="Poor Richard" panose="02080502050505020702" pitchFamily="18" charset="0"/>
              </a:rPr>
              <a:t>1Co 2:1-5; </a:t>
            </a:r>
            <a:r>
              <a:rPr lang="en-US" altLang="en-US" sz="2000" dirty="0">
                <a:solidFill>
                  <a:srgbClr val="FFC000"/>
                </a:solidFill>
                <a:latin typeface="Poor Richard" panose="02080502050505020702" pitchFamily="18" charset="0"/>
              </a:rPr>
              <a:t>Ph 1:15-18</a:t>
            </a:r>
          </a:p>
          <a:p>
            <a:pPr>
              <a:spcBef>
                <a:spcPts val="1175"/>
              </a:spcBef>
              <a:buClrTx/>
              <a:buSzPct val="100000"/>
              <a:buFont typeface="Tahoma" panose="020B0604030504040204" pitchFamily="34" charset="0"/>
              <a:buAutoNum type="arabicPeriod" startAt="3"/>
            </a:pPr>
            <a:r>
              <a:rPr lang="en-US" altLang="en-US" sz="2800" dirty="0">
                <a:solidFill>
                  <a:srgbClr val="FFC000"/>
                </a:solidFill>
                <a:latin typeface="Poor Richard" panose="02080502050505020702" pitchFamily="18" charset="0"/>
              </a:rPr>
              <a:t>Often, one sows and another reaps</a:t>
            </a:r>
          </a:p>
          <a:p>
            <a:pPr lvl="1">
              <a:spcBef>
                <a:spcPts val="1175"/>
              </a:spcBef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rgbClr val="F2F2F2"/>
                </a:solidFill>
                <a:latin typeface="Poor Richard" panose="02080502050505020702" pitchFamily="18" charset="0"/>
              </a:rPr>
              <a:t>As Jesus taught His disciples  </a:t>
            </a:r>
            <a:r>
              <a:rPr lang="en-US" altLang="en-US" sz="2000" dirty="0" err="1">
                <a:solidFill>
                  <a:srgbClr val="FFC000"/>
                </a:solidFill>
                <a:latin typeface="Poor Richard" panose="02080502050505020702" pitchFamily="18" charset="0"/>
              </a:rPr>
              <a:t>Jn</a:t>
            </a:r>
            <a:r>
              <a:rPr lang="en-US" altLang="en-US" sz="2000" dirty="0">
                <a:solidFill>
                  <a:srgbClr val="FFC000"/>
                </a:solidFill>
                <a:latin typeface="Poor Richard" panose="02080502050505020702" pitchFamily="18" charset="0"/>
              </a:rPr>
              <a:t> 4:35-38</a:t>
            </a:r>
          </a:p>
          <a:p>
            <a:pPr lvl="1">
              <a:spcBef>
                <a:spcPts val="1175"/>
              </a:spcBef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rgbClr val="F2F2F2"/>
                </a:solidFill>
                <a:latin typeface="Poor Richard" panose="02080502050505020702" pitchFamily="18" charset="0"/>
              </a:rPr>
              <a:t>We may never see the fruit of our labors</a:t>
            </a:r>
          </a:p>
          <a:p>
            <a:pPr lvl="1">
              <a:spcBef>
                <a:spcPts val="1175"/>
              </a:spcBef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rgbClr val="F2F2F2"/>
                </a:solidFill>
                <a:latin typeface="Poor Richard" panose="02080502050505020702" pitchFamily="18" charset="0"/>
              </a:rPr>
              <a:t>We may make it easier for others  </a:t>
            </a:r>
            <a:r>
              <a:rPr lang="en-US" altLang="en-US" sz="2000" dirty="0">
                <a:solidFill>
                  <a:srgbClr val="FFC000"/>
                </a:solidFill>
                <a:latin typeface="Poor Richard" panose="02080502050505020702" pitchFamily="18" charset="0"/>
              </a:rPr>
              <a:t>1Co 3:6</a:t>
            </a:r>
            <a:endParaRPr lang="en-US" altLang="en-US" sz="2400" dirty="0">
              <a:solidFill>
                <a:srgbClr val="FFC000"/>
              </a:solidFill>
              <a:latin typeface="Poor Richard" panose="02080502050505020702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7239000" cy="144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eaLnBrk="1" hangingPunct="1"/>
            <a:r>
              <a:rPr lang="en-US" altLang="en-US" sz="4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Perspective for</a:t>
            </a:r>
            <a:br>
              <a:rPr lang="en-US" altLang="en-US" sz="4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</a:br>
            <a:r>
              <a:rPr lang="en-US" altLang="en-US" sz="4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the Sower</a:t>
            </a:r>
            <a:r>
              <a:rPr lang="en-US" altLang="en-US" sz="4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 </a:t>
            </a:r>
            <a:endParaRPr lang="en-US" altLang="en-US" sz="2800" b="0" dirty="0">
              <a:solidFill>
                <a:srgbClr val="FFFF00"/>
              </a:solidFill>
              <a:effectLst/>
            </a:endParaRPr>
          </a:p>
        </p:txBody>
      </p:sp>
      <p:pic>
        <p:nvPicPr>
          <p:cNvPr id="614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0963"/>
            <a:ext cx="11430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14400" y="2133600"/>
            <a:ext cx="78486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514350" indent="-5143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685800" indent="-461963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75"/>
              </a:spcBef>
              <a:buClrTx/>
              <a:buSzPct val="100000"/>
              <a:buFont typeface="Tahoma" panose="020B0604030504040204" pitchFamily="34" charset="0"/>
              <a:buAutoNum type="arabicPeriod" startAt="5"/>
            </a:pPr>
            <a:r>
              <a:rPr lang="en-US" altLang="en-US" sz="2800" dirty="0">
                <a:solidFill>
                  <a:srgbClr val="FFC000"/>
                </a:solidFill>
                <a:latin typeface="Poor Richard" panose="02080502050505020702" pitchFamily="18" charset="0"/>
              </a:rPr>
              <a:t>God’s providence is at work</a:t>
            </a:r>
          </a:p>
          <a:p>
            <a:pPr lvl="1">
              <a:spcBef>
                <a:spcPts val="1175"/>
              </a:spcBef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rgbClr val="F2F2F2"/>
                </a:solidFill>
                <a:latin typeface="Poor Richard" panose="02080502050505020702" pitchFamily="18" charset="0"/>
              </a:rPr>
              <a:t>He knows the searching heart  </a:t>
            </a:r>
            <a:r>
              <a:rPr lang="en-US" altLang="en-US" sz="2000" dirty="0">
                <a:solidFill>
                  <a:srgbClr val="FFC000"/>
                </a:solidFill>
                <a:latin typeface="Poor Richard" panose="02080502050505020702" pitchFamily="18" charset="0"/>
              </a:rPr>
              <a:t>2Chr 16:9; Ac 18:9-11</a:t>
            </a:r>
          </a:p>
          <a:p>
            <a:pPr lvl="1">
              <a:spcBef>
                <a:spcPts val="1175"/>
              </a:spcBef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rgbClr val="F2F2F2"/>
                </a:solidFill>
                <a:latin typeface="Poor Richard" panose="02080502050505020702" pitchFamily="18" charset="0"/>
              </a:rPr>
              <a:t>Those who hunger will be filled  </a:t>
            </a:r>
            <a:r>
              <a:rPr lang="en-US" altLang="en-US" sz="2000" dirty="0">
                <a:solidFill>
                  <a:srgbClr val="FFC000"/>
                </a:solidFill>
                <a:latin typeface="Poor Richard" panose="02080502050505020702" pitchFamily="18" charset="0"/>
              </a:rPr>
              <a:t>Mt 5:6; 7:7-8</a:t>
            </a:r>
          </a:p>
          <a:p>
            <a:pPr lvl="1">
              <a:spcBef>
                <a:spcPts val="1175"/>
              </a:spcBef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rgbClr val="F2F2F2"/>
                </a:solidFill>
                <a:latin typeface="Poor Richard" panose="02080502050505020702" pitchFamily="18" charset="0"/>
              </a:rPr>
              <a:t>We are God’s fellow workers  </a:t>
            </a:r>
            <a:r>
              <a:rPr lang="en-US" altLang="en-US" sz="2000" dirty="0">
                <a:solidFill>
                  <a:srgbClr val="FFC000"/>
                </a:solidFill>
                <a:latin typeface="Poor Richard" panose="02080502050505020702" pitchFamily="18" charset="0"/>
              </a:rPr>
              <a:t>1Co 3:5-9</a:t>
            </a:r>
            <a:endParaRPr lang="en-US" altLang="en-US" sz="2400" dirty="0">
              <a:solidFill>
                <a:srgbClr val="FFC000"/>
              </a:solidFill>
              <a:latin typeface="Poor Richard" panose="02080502050505020702" pitchFamily="18" charset="0"/>
            </a:endParaRPr>
          </a:p>
          <a:p>
            <a:pPr>
              <a:spcBef>
                <a:spcPts val="1175"/>
              </a:spcBef>
              <a:buClrTx/>
              <a:buSzPct val="100000"/>
              <a:buFont typeface="Tahoma" panose="020B0604030504040204" pitchFamily="34" charset="0"/>
              <a:buAutoNum type="arabicPeriod" startAt="5"/>
            </a:pPr>
            <a:r>
              <a:rPr lang="en-US" altLang="en-US" sz="2800" dirty="0">
                <a:solidFill>
                  <a:srgbClr val="FFC000"/>
                </a:solidFill>
                <a:latin typeface="Poor Richard" panose="02080502050505020702" pitchFamily="18" charset="0"/>
              </a:rPr>
              <a:t>God opens doors for prepared workers</a:t>
            </a:r>
          </a:p>
          <a:p>
            <a:pPr lvl="1">
              <a:spcBef>
                <a:spcPts val="1175"/>
              </a:spcBef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rgbClr val="F2F2F2"/>
                </a:solidFill>
                <a:latin typeface="Poor Richard" panose="02080502050505020702" pitchFamily="18" charset="0"/>
              </a:rPr>
              <a:t>Doors of opportunity  </a:t>
            </a:r>
            <a:r>
              <a:rPr lang="en-US" altLang="en-US" sz="2000" dirty="0">
                <a:solidFill>
                  <a:srgbClr val="FFC000"/>
                </a:solidFill>
                <a:latin typeface="Poor Richard" panose="02080502050505020702" pitchFamily="18" charset="0"/>
              </a:rPr>
              <a:t>1Co 16:9; 2Co 2:12</a:t>
            </a:r>
          </a:p>
          <a:p>
            <a:pPr lvl="1">
              <a:spcBef>
                <a:spcPts val="1175"/>
              </a:spcBef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rgbClr val="F2F2F2"/>
                </a:solidFill>
                <a:latin typeface="Poor Richard" panose="02080502050505020702" pitchFamily="18" charset="0"/>
              </a:rPr>
              <a:t>He uses those who are prepared  </a:t>
            </a:r>
            <a:r>
              <a:rPr lang="en-US" altLang="en-US" sz="2000" dirty="0">
                <a:solidFill>
                  <a:srgbClr val="FFC000"/>
                </a:solidFill>
                <a:latin typeface="Poor Richard" panose="02080502050505020702" pitchFamily="18" charset="0"/>
              </a:rPr>
              <a:t>2Ti 2:19-21</a:t>
            </a:r>
            <a:endParaRPr lang="en-US" altLang="en-US" sz="2400" dirty="0">
              <a:solidFill>
                <a:srgbClr val="FFC000"/>
              </a:solidFill>
              <a:latin typeface="Poor Richard" panose="02080502050505020702" pitchFamily="18" charset="0"/>
            </a:endParaRPr>
          </a:p>
          <a:p>
            <a:pPr lvl="1">
              <a:spcBef>
                <a:spcPts val="1175"/>
              </a:spcBef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rgbClr val="F2F2F2"/>
                </a:solidFill>
                <a:latin typeface="Poor Richard" panose="02080502050505020702" pitchFamily="18" charset="0"/>
              </a:rPr>
              <a:t>Both individuals and congregations  </a:t>
            </a:r>
            <a:r>
              <a:rPr lang="en-US" altLang="en-US" sz="2000" dirty="0">
                <a:solidFill>
                  <a:srgbClr val="FFC000"/>
                </a:solidFill>
                <a:latin typeface="Poor Richard" panose="02080502050505020702" pitchFamily="18" charset="0"/>
              </a:rPr>
              <a:t>Re 3:8</a:t>
            </a:r>
            <a:endParaRPr lang="en-US" altLang="en-US" sz="2400" dirty="0">
              <a:solidFill>
                <a:srgbClr val="FFC000"/>
              </a:solidFill>
              <a:latin typeface="Poor Richard" panose="02080502050505020702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7239000" cy="144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eaLnBrk="1" hangingPunct="1"/>
            <a:r>
              <a:rPr lang="en-US" altLang="en-US" sz="4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Perspective for</a:t>
            </a:r>
            <a:br>
              <a:rPr lang="en-US" altLang="en-US" sz="4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</a:br>
            <a:r>
              <a:rPr lang="en-US" altLang="en-US" sz="4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the Sower</a:t>
            </a:r>
            <a:r>
              <a:rPr lang="en-US" altLang="en-US" sz="4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 </a:t>
            </a:r>
            <a:endParaRPr lang="en-US" altLang="en-US" sz="28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anose="03040902040508030806" pitchFamily="66" charset="0"/>
            </a:endParaRPr>
          </a:p>
        </p:txBody>
      </p:sp>
      <p:pic>
        <p:nvPicPr>
          <p:cNvPr id="7172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4613"/>
            <a:ext cx="1143000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14400" y="2133600"/>
            <a:ext cx="78486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514350" indent="-5143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685800" indent="-461963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75"/>
              </a:spcBef>
              <a:buClrTx/>
              <a:buSzPct val="100000"/>
              <a:buFont typeface="Tahoma" panose="020B0604030504040204" pitchFamily="34" charset="0"/>
              <a:buAutoNum type="arabicPeriod" startAt="7"/>
            </a:pPr>
            <a:r>
              <a:rPr lang="en-US" altLang="en-US" sz="2800" dirty="0">
                <a:solidFill>
                  <a:srgbClr val="FFC000"/>
                </a:solidFill>
                <a:latin typeface="Poor Richard" panose="02080502050505020702" pitchFamily="18" charset="0"/>
              </a:rPr>
              <a:t>Prayer </a:t>
            </a:r>
            <a:r>
              <a:rPr lang="en-US" altLang="en-US" sz="2800" dirty="0" err="1">
                <a:solidFill>
                  <a:srgbClr val="FFC000"/>
                </a:solidFill>
                <a:latin typeface="Poor Richard" panose="02080502050505020702" pitchFamily="18" charset="0"/>
              </a:rPr>
              <a:t>availeth</a:t>
            </a:r>
            <a:r>
              <a:rPr lang="en-US" altLang="en-US" sz="2800" dirty="0">
                <a:solidFill>
                  <a:srgbClr val="FFC000"/>
                </a:solidFill>
                <a:latin typeface="Poor Richard" panose="02080502050505020702" pitchFamily="18" charset="0"/>
              </a:rPr>
              <a:t> much</a:t>
            </a:r>
          </a:p>
          <a:p>
            <a:pPr lvl="1">
              <a:spcBef>
                <a:spcPts val="1175"/>
              </a:spcBef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rgbClr val="F2F2F2"/>
                </a:solidFill>
                <a:latin typeface="Poor Richard" panose="02080502050505020702" pitchFamily="18" charset="0"/>
              </a:rPr>
              <a:t>That promotes God’s providence  </a:t>
            </a:r>
            <a:r>
              <a:rPr lang="en-US" altLang="en-US" sz="2000" dirty="0">
                <a:solidFill>
                  <a:srgbClr val="FFC000"/>
                </a:solidFill>
                <a:latin typeface="Poor Richard" panose="02080502050505020702" pitchFamily="18" charset="0"/>
              </a:rPr>
              <a:t>Co 4:3</a:t>
            </a:r>
          </a:p>
          <a:p>
            <a:pPr lvl="1">
              <a:spcBef>
                <a:spcPts val="1175"/>
              </a:spcBef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rgbClr val="F2F2F2"/>
                </a:solidFill>
                <a:latin typeface="Poor Richard" panose="02080502050505020702" pitchFamily="18" charset="0"/>
              </a:rPr>
              <a:t>Between praying searcher and servant  </a:t>
            </a:r>
            <a:r>
              <a:rPr lang="en-US" altLang="en-US" sz="2000" dirty="0">
                <a:solidFill>
                  <a:srgbClr val="FFC000"/>
                </a:solidFill>
                <a:latin typeface="Poor Richard" panose="02080502050505020702" pitchFamily="18" charset="0"/>
              </a:rPr>
              <a:t>Ac 10:1-4,9</a:t>
            </a:r>
          </a:p>
          <a:p>
            <a:pPr lvl="1">
              <a:spcBef>
                <a:spcPts val="1175"/>
              </a:spcBef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rgbClr val="F2F2F2"/>
                </a:solidFill>
                <a:latin typeface="Poor Richard" panose="02080502050505020702" pitchFamily="18" charset="0"/>
              </a:rPr>
              <a:t>Do we pray for opportunity to sow?</a:t>
            </a:r>
            <a:endParaRPr lang="en-US" altLang="en-US" sz="2400" dirty="0">
              <a:solidFill>
                <a:srgbClr val="FFFF00"/>
              </a:solidFill>
              <a:latin typeface="Poor Richard" panose="02080502050505020702" pitchFamily="18" charset="0"/>
            </a:endParaRPr>
          </a:p>
          <a:p>
            <a:pPr>
              <a:spcBef>
                <a:spcPts val="1175"/>
              </a:spcBef>
              <a:buClrTx/>
              <a:buSzPct val="100000"/>
              <a:buFont typeface="Tahoma" panose="020B0604030504040204" pitchFamily="34" charset="0"/>
              <a:buAutoNum type="arabicPeriod" startAt="7"/>
            </a:pPr>
            <a:r>
              <a:rPr lang="en-US" altLang="en-US" sz="2800" dirty="0">
                <a:solidFill>
                  <a:srgbClr val="FFC000"/>
                </a:solidFill>
                <a:latin typeface="Poor Richard" panose="02080502050505020702" pitchFamily="18" charset="0"/>
              </a:rPr>
              <a:t>We reap what we sow</a:t>
            </a:r>
          </a:p>
          <a:p>
            <a:pPr lvl="1">
              <a:spcBef>
                <a:spcPts val="1175"/>
              </a:spcBef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rgbClr val="F2F2F2"/>
                </a:solidFill>
                <a:latin typeface="Poor Richard" panose="02080502050505020702" pitchFamily="18" charset="0"/>
              </a:rPr>
              <a:t>As taught by Paul  </a:t>
            </a:r>
            <a:r>
              <a:rPr lang="en-US" altLang="en-US" sz="2000" dirty="0">
                <a:solidFill>
                  <a:srgbClr val="FFC000"/>
                </a:solidFill>
                <a:latin typeface="Poor Richard" panose="02080502050505020702" pitchFamily="18" charset="0"/>
              </a:rPr>
              <a:t>2Co 9:6</a:t>
            </a:r>
          </a:p>
          <a:p>
            <a:pPr lvl="1">
              <a:spcBef>
                <a:spcPts val="1175"/>
              </a:spcBef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rgbClr val="F2F2F2"/>
                </a:solidFill>
                <a:latin typeface="Poor Richard" panose="02080502050505020702" pitchFamily="18" charset="0"/>
              </a:rPr>
              <a:t>To reap more, we must sow more</a:t>
            </a:r>
            <a:endParaRPr lang="en-US" altLang="en-US" sz="2400" dirty="0">
              <a:solidFill>
                <a:srgbClr val="FFFF00"/>
              </a:solidFill>
              <a:latin typeface="Poor Richard" panose="02080502050505020702" pitchFamily="18" charset="0"/>
            </a:endParaRPr>
          </a:p>
          <a:p>
            <a:pPr lvl="1">
              <a:spcBef>
                <a:spcPts val="1175"/>
              </a:spcBef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rgbClr val="F2F2F2"/>
                </a:solidFill>
                <a:latin typeface="Poor Richard" panose="02080502050505020702" pitchFamily="18" charset="0"/>
              </a:rPr>
              <a:t>Goals should be how many taught, not converted</a:t>
            </a:r>
            <a:endParaRPr lang="en-US" altLang="en-US" sz="2400" dirty="0">
              <a:solidFill>
                <a:srgbClr val="FFFF00"/>
              </a:solidFill>
              <a:latin typeface="Poor Richard" panose="02080502050505020702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7239000" cy="144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eaLnBrk="1" hangingPunct="1"/>
            <a:r>
              <a:rPr lang="en-US" altLang="en-US" sz="4000" b="0" dirty="0">
                <a:solidFill>
                  <a:schemeClr val="tx1"/>
                </a:solidFill>
                <a:effectLst/>
                <a:latin typeface="Old English Text MT" panose="03040902040508030806" pitchFamily="66" charset="0"/>
              </a:rPr>
              <a:t>Perspective for</a:t>
            </a:r>
            <a:br>
              <a:rPr lang="en-US" altLang="en-US" sz="4000" b="0" dirty="0">
                <a:solidFill>
                  <a:schemeClr val="tx1"/>
                </a:solidFill>
                <a:effectLst/>
                <a:latin typeface="Old English Text MT" panose="03040902040508030806" pitchFamily="66" charset="0"/>
              </a:rPr>
            </a:br>
            <a:r>
              <a:rPr lang="en-US" altLang="en-US" sz="4000" b="0" dirty="0">
                <a:solidFill>
                  <a:schemeClr val="tx1"/>
                </a:solidFill>
                <a:effectLst/>
                <a:latin typeface="Old English Text MT" panose="03040902040508030806" pitchFamily="66" charset="0"/>
              </a:rPr>
              <a:t>the Sower</a:t>
            </a:r>
            <a:r>
              <a:rPr lang="en-US" altLang="en-US" sz="4000" b="0" dirty="0">
                <a:effectLst/>
                <a:latin typeface="Old English Text MT" panose="03040902040508030806" pitchFamily="66" charset="0"/>
              </a:rPr>
              <a:t> </a:t>
            </a:r>
            <a:endParaRPr lang="en-US" altLang="en-US" sz="2800" b="0" dirty="0">
              <a:solidFill>
                <a:srgbClr val="FFFF00"/>
              </a:solidFill>
              <a:effectLst/>
              <a:latin typeface="Old English Text MT" panose="03040902040508030806" pitchFamily="66" charset="0"/>
            </a:endParaRPr>
          </a:p>
        </p:txBody>
      </p:sp>
      <p:pic>
        <p:nvPicPr>
          <p:cNvPr id="819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4613"/>
            <a:ext cx="1143000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14400" y="2133600"/>
            <a:ext cx="7848600" cy="396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514350" indent="-5143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575"/>
              </a:spcBef>
              <a:buClrTx/>
              <a:buSzPct val="100000"/>
              <a:buFont typeface="Tahoma" panose="020B0604030504040204" pitchFamily="34" charset="0"/>
              <a:buAutoNum type="arabicPeriod"/>
            </a:pPr>
            <a:r>
              <a:rPr lang="en-US" altLang="en-US" sz="2800" dirty="0">
                <a:solidFill>
                  <a:srgbClr val="F2F2F2"/>
                </a:solidFill>
                <a:latin typeface="Poor Richard" panose="02080502050505020702" pitchFamily="18" charset="0"/>
              </a:rPr>
              <a:t>The power is in the Word</a:t>
            </a:r>
          </a:p>
          <a:p>
            <a:pPr>
              <a:spcBef>
                <a:spcPts val="575"/>
              </a:spcBef>
              <a:buClrTx/>
              <a:buSzPct val="100000"/>
              <a:buFont typeface="Tahoma" panose="020B0604030504040204" pitchFamily="34" charset="0"/>
              <a:buAutoNum type="arabicPeriod"/>
            </a:pPr>
            <a:r>
              <a:rPr lang="en-US" altLang="en-US" sz="2800" dirty="0">
                <a:solidFill>
                  <a:srgbClr val="F2F2F2"/>
                </a:solidFill>
                <a:latin typeface="Poor Richard" panose="02080502050505020702" pitchFamily="18" charset="0"/>
              </a:rPr>
              <a:t>Results depend on the soil</a:t>
            </a:r>
          </a:p>
          <a:p>
            <a:pPr>
              <a:spcBef>
                <a:spcPts val="575"/>
              </a:spcBef>
              <a:buClrTx/>
              <a:buSzPct val="100000"/>
              <a:buFont typeface="Tahoma" panose="020B0604030504040204" pitchFamily="34" charset="0"/>
              <a:buAutoNum type="arabicPeriod"/>
            </a:pPr>
            <a:r>
              <a:rPr lang="en-US" altLang="en-US" sz="2800" dirty="0">
                <a:solidFill>
                  <a:srgbClr val="F2F2F2"/>
                </a:solidFill>
                <a:latin typeface="Poor Richard" panose="02080502050505020702" pitchFamily="18" charset="0"/>
              </a:rPr>
              <a:t>We are simply seed throwers</a:t>
            </a:r>
          </a:p>
          <a:p>
            <a:pPr>
              <a:spcBef>
                <a:spcPts val="575"/>
              </a:spcBef>
              <a:buClrTx/>
              <a:buSzPct val="100000"/>
              <a:buFont typeface="Tahoma" panose="020B0604030504040204" pitchFamily="34" charset="0"/>
              <a:buAutoNum type="arabicPeriod"/>
            </a:pPr>
            <a:r>
              <a:rPr lang="en-US" altLang="en-US" sz="2800" dirty="0">
                <a:solidFill>
                  <a:srgbClr val="F2F2F2"/>
                </a:solidFill>
                <a:latin typeface="Poor Richard" panose="02080502050505020702" pitchFamily="18" charset="0"/>
              </a:rPr>
              <a:t>Often, one sows and another reaps</a:t>
            </a:r>
          </a:p>
          <a:p>
            <a:pPr>
              <a:spcBef>
                <a:spcPts val="575"/>
              </a:spcBef>
              <a:buClrTx/>
              <a:buSzPct val="100000"/>
              <a:buFont typeface="Tahoma" panose="020B0604030504040204" pitchFamily="34" charset="0"/>
              <a:buAutoNum type="arabicPeriod"/>
            </a:pPr>
            <a:r>
              <a:rPr lang="en-US" altLang="en-US" sz="2800" dirty="0">
                <a:solidFill>
                  <a:srgbClr val="F2F2F2"/>
                </a:solidFill>
                <a:latin typeface="Poor Richard" panose="02080502050505020702" pitchFamily="18" charset="0"/>
              </a:rPr>
              <a:t>God’s providence is at work</a:t>
            </a:r>
          </a:p>
          <a:p>
            <a:pPr>
              <a:spcBef>
                <a:spcPts val="575"/>
              </a:spcBef>
              <a:buClrTx/>
              <a:buSzPct val="100000"/>
              <a:buFont typeface="Tahoma" panose="020B0604030504040204" pitchFamily="34" charset="0"/>
              <a:buAutoNum type="arabicPeriod"/>
            </a:pPr>
            <a:r>
              <a:rPr lang="en-US" altLang="en-US" sz="2800" dirty="0">
                <a:solidFill>
                  <a:srgbClr val="F2F2F2"/>
                </a:solidFill>
                <a:latin typeface="Poor Richard" panose="02080502050505020702" pitchFamily="18" charset="0"/>
              </a:rPr>
              <a:t>God opens doors for prepared workers</a:t>
            </a:r>
          </a:p>
          <a:p>
            <a:pPr>
              <a:spcBef>
                <a:spcPts val="575"/>
              </a:spcBef>
              <a:buClrTx/>
              <a:buSzPct val="100000"/>
              <a:buFont typeface="Tahoma" panose="020B0604030504040204" pitchFamily="34" charset="0"/>
              <a:buAutoNum type="arabicPeriod"/>
            </a:pPr>
            <a:r>
              <a:rPr lang="en-US" altLang="en-US" sz="2800" dirty="0">
                <a:solidFill>
                  <a:srgbClr val="F2F2F2"/>
                </a:solidFill>
                <a:latin typeface="Poor Richard" panose="02080502050505020702" pitchFamily="18" charset="0"/>
              </a:rPr>
              <a:t>Prayer </a:t>
            </a:r>
            <a:r>
              <a:rPr lang="en-US" altLang="en-US" sz="2800" dirty="0" err="1">
                <a:solidFill>
                  <a:srgbClr val="F2F2F2"/>
                </a:solidFill>
                <a:latin typeface="Poor Richard" panose="02080502050505020702" pitchFamily="18" charset="0"/>
              </a:rPr>
              <a:t>availeth</a:t>
            </a:r>
            <a:r>
              <a:rPr lang="en-US" altLang="en-US" sz="2800" dirty="0">
                <a:solidFill>
                  <a:srgbClr val="F2F2F2"/>
                </a:solidFill>
                <a:latin typeface="Poor Richard" panose="02080502050505020702" pitchFamily="18" charset="0"/>
              </a:rPr>
              <a:t> much</a:t>
            </a:r>
          </a:p>
          <a:p>
            <a:pPr>
              <a:spcBef>
                <a:spcPts val="575"/>
              </a:spcBef>
              <a:buClrTx/>
              <a:buSzPct val="100000"/>
              <a:buFont typeface="Tahoma" panose="020B0604030504040204" pitchFamily="34" charset="0"/>
              <a:buAutoNum type="arabicPeriod"/>
            </a:pPr>
            <a:r>
              <a:rPr lang="en-US" altLang="en-US" sz="2800" dirty="0">
                <a:solidFill>
                  <a:srgbClr val="F2F2F2"/>
                </a:solidFill>
                <a:latin typeface="Poor Richard" panose="02080502050505020702" pitchFamily="18" charset="0"/>
              </a:rPr>
              <a:t>We reap what we sow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7239000" cy="144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eaLnBrk="1" hangingPunct="1"/>
            <a:r>
              <a:rPr lang="en-US" altLang="en-US" sz="4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Perspective for</a:t>
            </a:r>
            <a:br>
              <a:rPr lang="en-US" altLang="en-US" sz="4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</a:br>
            <a:r>
              <a:rPr lang="en-US" altLang="en-US" sz="4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the Sower</a:t>
            </a:r>
            <a:r>
              <a:rPr lang="en-US" altLang="en-US" sz="4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 </a:t>
            </a:r>
            <a:endParaRPr lang="en-US" altLang="en-US" sz="2800" b="0" dirty="0">
              <a:solidFill>
                <a:srgbClr val="FFFF00"/>
              </a:solidFill>
              <a:effectLst/>
            </a:endParaRPr>
          </a:p>
        </p:txBody>
      </p:sp>
      <p:pic>
        <p:nvPicPr>
          <p:cNvPr id="922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4613"/>
            <a:ext cx="1143000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4572000" y="2286000"/>
            <a:ext cx="3962400" cy="341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8" rIns="91437" bIns="45718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Poor Richard" panose="02080502050505020702" pitchFamily="18" charset="0"/>
              </a:rPr>
              <a:t>“Therefore, my beloved brethren, be ye </a:t>
            </a:r>
            <a:r>
              <a:rPr lang="en-US" altLang="en-US" sz="2800" dirty="0" err="1">
                <a:latin typeface="Poor Richard" panose="02080502050505020702" pitchFamily="18" charset="0"/>
              </a:rPr>
              <a:t>stedfast</a:t>
            </a:r>
            <a:r>
              <a:rPr lang="en-US" altLang="en-US" sz="2800" dirty="0">
                <a:latin typeface="Poor Richard" panose="02080502050505020702" pitchFamily="18" charset="0"/>
              </a:rPr>
              <a:t>, </a:t>
            </a:r>
            <a:r>
              <a:rPr lang="en-US" altLang="en-US" sz="2800" dirty="0" err="1">
                <a:latin typeface="Poor Richard" panose="02080502050505020702" pitchFamily="18" charset="0"/>
              </a:rPr>
              <a:t>unmoveable</a:t>
            </a:r>
            <a:r>
              <a:rPr lang="en-US" altLang="en-US" sz="2800" dirty="0">
                <a:latin typeface="Poor Richard" panose="02080502050505020702" pitchFamily="18" charset="0"/>
              </a:rPr>
              <a:t>, always abounding in the work of the Lord, forasmuch as ye know that your labor is not in vain in the Lord.”  </a:t>
            </a:r>
            <a:r>
              <a:rPr lang="en-US" altLang="en-US" sz="2800" dirty="0">
                <a:solidFill>
                  <a:srgbClr val="FFC000"/>
                </a:solidFill>
                <a:latin typeface="Poor Richard" panose="02080502050505020702" pitchFamily="18" charset="0"/>
              </a:rPr>
              <a:t>~ 1Co 15:58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543800" cy="1431925"/>
          </a:xfrm>
        </p:spPr>
        <p:txBody>
          <a:bodyPr/>
          <a:lstStyle/>
          <a:p>
            <a:pPr algn="ctr" eaLnBrk="1" hangingPunct="1"/>
            <a:r>
              <a:rPr lang="en-US" altLang="en-US" sz="4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Perspective for</a:t>
            </a:r>
            <a:br>
              <a:rPr lang="en-US" altLang="en-US" sz="4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</a:br>
            <a:r>
              <a:rPr lang="en-US" altLang="en-US" sz="4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the Sower</a:t>
            </a:r>
            <a:r>
              <a:rPr lang="en-US" altLang="en-US" sz="4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 </a:t>
            </a:r>
            <a:endParaRPr lang="en-US" altLang="en-US" sz="4800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1024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33575"/>
            <a:ext cx="3124200" cy="474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3082</TotalTime>
  <Words>342</Words>
  <Application>Microsoft Office PowerPoint</Application>
  <PresentationFormat>On-screen Show (4:3)</PresentationFormat>
  <Paragraphs>49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MS PGothic</vt:lpstr>
      <vt:lpstr>MS PGothic</vt:lpstr>
      <vt:lpstr>Arial</vt:lpstr>
      <vt:lpstr>Old English Text MT</vt:lpstr>
      <vt:lpstr>Poor Richard</vt:lpstr>
      <vt:lpstr>Tahoma</vt:lpstr>
      <vt:lpstr>Wingdings</vt:lpstr>
      <vt:lpstr>Shimmer</vt:lpstr>
      <vt:lpstr>Perspective for the Sower </vt:lpstr>
      <vt:lpstr>Perspective for the Sower </vt:lpstr>
      <vt:lpstr>Perspective for the Sower </vt:lpstr>
      <vt:lpstr>Perspective for the Sower </vt:lpstr>
      <vt:lpstr>Perspective for the Sower </vt:lpstr>
      <vt:lpstr>Perspective for the Sower </vt:lpstr>
      <vt:lpstr>Perspective for the Sower </vt:lpstr>
    </vt:vector>
  </TitlesOfParts>
  <Company>ExecutableOutlines.com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Parables Of Jesus</dc:title>
  <dc:creator>Mark A. Copeland</dc:creator>
  <cp:lastModifiedBy>Andrew Lehmann</cp:lastModifiedBy>
  <cp:revision>198</cp:revision>
  <cp:lastPrinted>2016-03-06T23:49:09Z</cp:lastPrinted>
  <dcterms:created xsi:type="dcterms:W3CDTF">2010-10-26T12:04:51Z</dcterms:created>
  <dcterms:modified xsi:type="dcterms:W3CDTF">2017-11-09T22:37:38Z</dcterms:modified>
</cp:coreProperties>
</file>