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-21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DE29C-3CBC-41C8-AE56-5AF09D4DAB71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3149C-F6A7-4614-93D2-A721507FB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56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3149C-F6A7-4614-93D2-A721507FBC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72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Honor Your Father and Mother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6:1-3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6:1-3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considers the relationship of the parents and their child.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are the target audience of these verses. Even they have responsibilities before the Lord.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Obedience to parents, and honoring them is fundamental to pleasing God, and spiritual living.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command has implications for all people, and we would do well to obey it.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Command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3149C-F6A7-4614-93D2-A721507FBC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23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Command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Importance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6:1-2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It is right to do so, and a foremost commandment.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is right to obey, i.e. if it is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 the Lord”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something which is authorized by Christ.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means it is wrong NOT to obey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would be for those children still in the home.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there is a more fundamental command given by God that extends even to adult children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Children must honor their parents.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foremost.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(“This is the first and great commandment” Matthew 22:38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Jesus answering lawyer about the great commandment – Love God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first in chronology, but importance.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definite article in the Greek – better rendering,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“which is A first (foremost) commandment with promise.”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IS STRESSING THE IMPORTANCE OF THE COMMAND.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timao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̄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to prize, i.e. fix a valuation upon; by implication, to revere: — honor, value.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a perpetual commandment for life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even when children grow old, and leave the home.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Matthew 15:1-6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Pharisees nullify God’s command to honor parents with tradition.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element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when parents grow older, and need care from their children.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CHILD WHO HONOR’S, OR PRIZES THEIR PARENTS, WILL SHOW SUCH BY REACHING INTO THEIR OWN POCKET TO HELP.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neglect such duty suggests that your valuation of your parents is low.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Obedience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EVIDENCE of honor for parents from children.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Why? (why commanded, why important):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10 commandments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Exodus 20:1-17 (Deuteronomy 6:6-21).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between vertical (man to God) and horizontal (man to man) commandments.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Usually placed after the 4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1-4, vertical; 5-10, horizontal.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– division after the 5</a:t>
            </a:r>
            <a:r>
              <a:rPr lang="en-US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Honoring parents is more of a vertical command (man to God) than a horizontal (having to do with neighbors – man to man).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Parents – representatives of God to children.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Leviticus 19:1-3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First mentioned after necessity of holiness as God is holy, and placed right before the command to keep the sabbaths.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necessary that we fear God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accomplished by perfecting holiness, and obeying commands such as keeping the sabbath.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has placed parents in a role of authority – obey them, as you would Him.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Malachi 1:6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to Israel.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Hebrews 12:9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Concerning discipline.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Luke 2:49-52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– Did not fulfill His Father’s business without being a child subject to His physical parents.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WHO DOES NOT HONOR THEIR PARENTS WILL NOT BE FOUND HONORING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Thus, the severity of dishonoring parents: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Exodus 21:15, 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Strikes/curses parents put to death.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“curses”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 only in word, but deed/manner of living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Curses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to be light. (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Declare somebody to be of light esteem – i.e. opposite of honor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Leviticus 20:9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His blood is upon him – i.e. it’s his own fault.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30:17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ravens pick out eyes, eagles eat them.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DISHONOR/DISOBEY PARENTS IS TO DISHONOR/DISOBEY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Thus, the blessing of honoring/obeying parents: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1:8-9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Ornament and chains.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6:20-23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will guide you through life.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importance of honoring parents is seen in the blessings bestowed in the promise which accompanies the command </a:t>
            </a:r>
            <a:r>
              <a:rPr lang="en-US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Promise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3149C-F6A7-4614-93D2-A721507FBC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75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Promise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6:3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Honoring/obeying parents leads to wellness, and long life on earth.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RULE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there may be instances where this is not so (obedient children suffer, or disobedient children prosper), but those are exceptions.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RIGHTEOUS OBEDIENCE TO GOD IS CONDUCIVE TO LONGER LIFE (thus, so it is with obedience to parents):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4:8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Godliness profitable for now and to come.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3:13-18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There are great advantages for the one who seeks the wisdom and instruction of his parents.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avoids great trouble by submitting to parents: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1:10-19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Escaping death by listening to the father’s instructions.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6:20-29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 keeping from the evil woman.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Sexual sins lead to STD’s and then death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29b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shall not be innocent) – More importantly, SPIRITUAL WELLNESS.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“having promise of the life that now is and of that which is to come” (1 Timothy 4:8).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command in context of the Old Law (Paul phrased it slightly differently):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Exodus 20:12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That it may be well with you in the Canaan land…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Honoring father and mother was necessary for subsequent generations to go on honoring God, thus, receiving His promises.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Promises of God for Israel in Canaan land conditional: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Leviticus 18:24-30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Keep God’s statutes or else be vomited out. (In the middle of considering sexual purity…)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reason God was driving out the inhabitants of the Canaan land was for their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“abominations.”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law sanctified His people, but if they failed to honor/obey Him, they would be like the nations.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would then cause the land to vomit them out.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Exodus 19:3-6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Conditional from the beginning.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(“IF”)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Israelites did not honor parents, the generations who neglected such would not honor God, and God would repent from His promises concerning the Canaan land…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Judges 2:7-10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Another generation arose, and did not know the Lord.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may have been in part due to negligent parents.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verse 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said they served the Lord.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Perhaps their children did not honor them, thus, grew to neglect honoring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11-15)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Whatever it was, God delivered them to the nations.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“As goes the home, so goes the nation.”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Consider: “AS GOES THE HOME, SO GOES THE CHURCH”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imperative that children honor parents so they will in maturation honor God.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children will one day either assume the roles of leadership in the church, or fall away into the world…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command to honor parents is given to children. However, we would do well to realize there are obvious implications for others in the command…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Responsibilities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3149C-F6A7-4614-93D2-A721507FBC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Responsibilities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6:1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Children must be submissive, obeying their parents without answering back.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6:2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timao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̄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to prize, i.e. fix a valuation upon.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a reluctant obedience, but loving obedience.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Honor is the form of love assumed toward those God has placed above us.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Additionally</a:t>
            </a:r>
            <a:r>
              <a:rPr lang="en-US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we see their value as God has placed them above us, and view their instruction in the same way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Proverbs 1:8-9.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Trust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is something a child must have for his parents as well.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Trust their judgments, and dealings with you as their child.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Genesis 22:6-8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Isaac’s question to Abraham when Abraham obeyed God’s command to offer him up.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Abraham trusted God, and did as He commanded.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Isaac trusted his father, and did as He commanded.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would naturally lead to trust in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are not the only ones with responsibility in this command.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ask something of a child implies the parent gives something worth having.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that the child is to question such in the first place, but answers more toward the responsibility placed upon the parents in the relationship.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6:4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Fathers are to give children spiritual nourishment.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ONLY fathers, but mothers as well.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FATHERS ARE PRIMARY IN THIS ROLE, AND MUST NOT ABDICATE THIS RESPONSIBILITY.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provoke children to wrath: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the dealings a parent has with a child, from instruction to discipline, should be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child’s well-being in mind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Colossians 3:21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Do not discourage your children.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 Corinthians 10:8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EX: Paul to Corinthians – spiritual father with authority from the Lord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THEIR WELL-BEING (BUILDING THEM UP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principle with parents to children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actions taken as a parent toward the child should be to build up, not tear down.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 them up in the training of the Lord: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paideia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tutorage, i.e. education or training; by implication, disciplinary correction: — chastening, chastisement, instruction, nurture.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than teaching to obey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remember, parents are God’s representatives in the home – SPIRITUAL NOURISHMENT IS THE KEY.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Deuteronomy 6:4-9 –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Look for, and take advantage of every opportunity to teach children of the Lord.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will not only lead to knowledge about particulars,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WILL EMPHASIZE TO THE CHILD THAT LIFE IS ABOUT GOD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Every fiber of our being should be dedicated to loving God.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a parent show such in the rearing of their children?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EX: Extracurricular activities and worship service – sports, band, theatre, etc. Is it okay to miss worship service, gospel meetings, bible class for these things? (What about work???)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THE CHILD SEE THE PREEMINENCE OF RELIGION IN THE LIFE OF THE PARENT?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teaching a child, discipline will inevitably become necessary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Hebrews 12:7-11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CHASTENING IS NECESSARY.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5-6)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Chastening is an expression of love. (Your child may not understand initially, but you can explain it to him.)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is not enjoyable for the child or parent, but necessary.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“Foolishness is bound up in the heart of a child; the rod of correction will drive it far from him” (Proverbs 22:15)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Children need guidance, and correction when they in their immaturity are wrong.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Sparing the rod not only spoils the child, but withholds needed love, and direction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“He who spares his rod hates his son, but he who loves him disciplines him promptly” (Proverbs 13:24).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parent who refuses to discipline their kids is complicit in their sins: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Samuel 2:12, 17, 29; 3:13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Hophni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Phinehas died because of their sins.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father did not restrain them, and was said to have honored them above God.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judgment of Eli’s house was due to his failure to restrain his sons.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 them up in the admonition of the Lord: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Admonition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nouthesia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calling attention to.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their attention to their WRONG DOING, and WHAT THEY DO THAT IS RIGHT. (Direction, correction, and encouragement.)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“Train up a child in the way he should go, and when he is old he will not depart from it” (Proverbs 22:6)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should be the parents goal, and where their efforts are placed.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should be raised with the purpose of their existence in mind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Ecclesiastes 12:13-14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 them for righteous living, for they will be judged!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3149C-F6A7-4614-93D2-A721507FBC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32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Honoring parents is a foremost command.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 child views, and treats his parents will translate to how he views and treats God.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Parents must understand the important position they are in, and execute the job God has placed in their trust.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3149C-F6A7-4614-93D2-A721507FBC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42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CCC4-FDBA-4233-ADE4-60BD6074B197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FC96-0070-44E6-829B-24ECDF963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9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CCC4-FDBA-4233-ADE4-60BD6074B197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FC96-0070-44E6-829B-24ECDF963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3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CCC4-FDBA-4233-ADE4-60BD6074B197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FC96-0070-44E6-829B-24ECDF963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3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CCC4-FDBA-4233-ADE4-60BD6074B197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FC96-0070-44E6-829B-24ECDF963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8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CCC4-FDBA-4233-ADE4-60BD6074B197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FC96-0070-44E6-829B-24ECDF963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CCC4-FDBA-4233-ADE4-60BD6074B197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FC96-0070-44E6-829B-24ECDF963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6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CCC4-FDBA-4233-ADE4-60BD6074B197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FC96-0070-44E6-829B-24ECDF963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8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CCC4-FDBA-4233-ADE4-60BD6074B197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FC96-0070-44E6-829B-24ECDF963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CCC4-FDBA-4233-ADE4-60BD6074B197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FC96-0070-44E6-829B-24ECDF963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4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CCC4-FDBA-4233-ADE4-60BD6074B197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FC96-0070-44E6-829B-24ECDF963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4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CCC4-FDBA-4233-ADE4-60BD6074B197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FC96-0070-44E6-829B-24ECDF963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6CCC4-FDBA-4233-ADE4-60BD6074B197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6FC96-0070-44E6-829B-24ECDF963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7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FA016-765D-4C8F-9459-3F46E4347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6D3E1-F3FF-4F94-BF61-654E8CDF0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7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F87E7-FDC9-4644-B3AA-48A8C7FB1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31273"/>
            <a:ext cx="7772400" cy="2387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600" b="1" dirty="0"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gency FB" panose="020B0503020202020204" pitchFamily="34" charset="0"/>
              </a:rPr>
              <a:t>Honor Your                Father and Mother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23023-FE4A-4B7C-AE74-4DFE8A5DA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277899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i="1" dirty="0">
                <a:solidFill>
                  <a:schemeClr val="bg1"/>
                </a:solidFill>
              </a:rPr>
              <a:t>Ephesians 6:1-3</a:t>
            </a:r>
          </a:p>
        </p:txBody>
      </p:sp>
    </p:spTree>
    <p:extLst>
      <p:ext uri="{BB962C8B-B14F-4D97-AF65-F5344CB8AC3E}">
        <p14:creationId xmlns:p14="http://schemas.microsoft.com/office/powerpoint/2010/main" val="30772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8DE25-82F1-4BE2-80C4-7B430DD88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600" b="1" dirty="0"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gency FB" panose="020B0503020202020204" pitchFamily="34" charset="0"/>
              </a:rPr>
              <a:t>The Command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D25E8-F53A-4726-8AC0-34F5C7B8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7740"/>
            <a:ext cx="7886700" cy="5128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The Importance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</a:rPr>
              <a:t>Ephesians 6:1-2 </a:t>
            </a:r>
            <a:r>
              <a:rPr lang="en-US" dirty="0">
                <a:solidFill>
                  <a:schemeClr val="bg1"/>
                </a:solidFill>
              </a:rPr>
              <a:t>– It is right, and a foremost command.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Honor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i="1" dirty="0" err="1">
                <a:solidFill>
                  <a:schemeClr val="bg1"/>
                </a:solidFill>
              </a:rPr>
              <a:t>timao</a:t>
            </a:r>
            <a:r>
              <a:rPr lang="en-US" i="1" dirty="0">
                <a:solidFill>
                  <a:schemeClr val="bg1"/>
                </a:solidFill>
              </a:rPr>
              <a:t>̄</a:t>
            </a:r>
            <a:r>
              <a:rPr lang="en-US" dirty="0">
                <a:solidFill>
                  <a:schemeClr val="bg1"/>
                </a:solidFill>
              </a:rPr>
              <a:t>; to prize, i.e. fix a valuation upon.                </a:t>
            </a:r>
            <a:r>
              <a:rPr lang="en-US" i="1" dirty="0">
                <a:solidFill>
                  <a:schemeClr val="bg1"/>
                </a:solidFill>
              </a:rPr>
              <a:t>(cf. Matthew 15:1-6)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The importance in relation to God – </a:t>
            </a:r>
            <a:r>
              <a:rPr lang="en-US" i="1" dirty="0">
                <a:solidFill>
                  <a:schemeClr val="bg1"/>
                </a:solidFill>
              </a:rPr>
              <a:t>Exodus 20:12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</a:rPr>
              <a:t>Leviticus 19:1-3; Malachi 1:6; Hebrews 12:9;                       Luke 2:49-52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Severity of Dishonoring </a:t>
            </a:r>
            <a:r>
              <a:rPr lang="en-US" dirty="0">
                <a:solidFill>
                  <a:schemeClr val="bg1"/>
                </a:solidFill>
              </a:rPr>
              <a:t>– </a:t>
            </a:r>
            <a:r>
              <a:rPr lang="en-US" i="1" dirty="0">
                <a:solidFill>
                  <a:schemeClr val="bg1"/>
                </a:solidFill>
              </a:rPr>
              <a:t>Exodus 21:15, 17;  Proverbs 30:17                                                                     </a:t>
            </a:r>
            <a:r>
              <a:rPr lang="en-US" b="1" dirty="0">
                <a:solidFill>
                  <a:schemeClr val="bg1"/>
                </a:solidFill>
              </a:rPr>
              <a:t>Blessing of Honoring </a:t>
            </a:r>
            <a:r>
              <a:rPr lang="en-US" dirty="0">
                <a:solidFill>
                  <a:schemeClr val="bg1"/>
                </a:solidFill>
              </a:rPr>
              <a:t>– </a:t>
            </a:r>
            <a:r>
              <a:rPr lang="en-US" i="1" dirty="0">
                <a:solidFill>
                  <a:schemeClr val="bg1"/>
                </a:solidFill>
              </a:rPr>
              <a:t>Proverbs 1:8-9; 6:20-23</a:t>
            </a:r>
          </a:p>
        </p:txBody>
      </p:sp>
    </p:spTree>
    <p:extLst>
      <p:ext uri="{BB962C8B-B14F-4D97-AF65-F5344CB8AC3E}">
        <p14:creationId xmlns:p14="http://schemas.microsoft.com/office/powerpoint/2010/main" val="138665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8DE25-82F1-4BE2-80C4-7B430DD88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600" b="1" dirty="0"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gency FB" panose="020B0503020202020204" pitchFamily="34" charset="0"/>
              </a:rPr>
              <a:t>The Command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D25E8-F53A-4726-8AC0-34F5C7B8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7740"/>
            <a:ext cx="7886700" cy="5128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The Promise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</a:rPr>
              <a:t>Ephesians 6:3 – </a:t>
            </a:r>
            <a:r>
              <a:rPr lang="en-US" dirty="0">
                <a:solidFill>
                  <a:schemeClr val="bg1"/>
                </a:solidFill>
              </a:rPr>
              <a:t>wellness and long life.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Blessings – </a:t>
            </a:r>
            <a:r>
              <a:rPr lang="en-US" i="1" dirty="0">
                <a:solidFill>
                  <a:schemeClr val="bg1"/>
                </a:solidFill>
              </a:rPr>
              <a:t>1 Timothy 4:8; Proverbs 3:13-18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Trouble Avoided – </a:t>
            </a:r>
            <a:r>
              <a:rPr lang="en-US" i="1" dirty="0">
                <a:solidFill>
                  <a:schemeClr val="bg1"/>
                </a:solidFill>
              </a:rPr>
              <a:t>Proverbs 1:10-19; 6:20-29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Context under OT </a:t>
            </a:r>
            <a:r>
              <a:rPr lang="en-US" dirty="0">
                <a:solidFill>
                  <a:schemeClr val="bg1"/>
                </a:solidFill>
              </a:rPr>
              <a:t>– </a:t>
            </a:r>
            <a:r>
              <a:rPr lang="en-US" i="1" dirty="0">
                <a:solidFill>
                  <a:schemeClr val="bg1"/>
                </a:solidFill>
              </a:rPr>
              <a:t>Exodus 20:12</a:t>
            </a:r>
          </a:p>
          <a:p>
            <a:r>
              <a:rPr lang="en-US" dirty="0">
                <a:solidFill>
                  <a:schemeClr val="bg1"/>
                </a:solidFill>
              </a:rPr>
              <a:t>Promises of God conditional – </a:t>
            </a:r>
            <a:r>
              <a:rPr lang="en-US" i="1" dirty="0">
                <a:solidFill>
                  <a:schemeClr val="bg1"/>
                </a:solidFill>
              </a:rPr>
              <a:t>Leviticus 18:24-30; Exodus 19:3-6</a:t>
            </a:r>
          </a:p>
          <a:p>
            <a:r>
              <a:rPr lang="en-US" i="1" dirty="0">
                <a:solidFill>
                  <a:schemeClr val="bg1"/>
                </a:solidFill>
              </a:rPr>
              <a:t>Judges 2:7-10 </a:t>
            </a:r>
            <a:r>
              <a:rPr lang="en-US" dirty="0">
                <a:solidFill>
                  <a:schemeClr val="bg1"/>
                </a:solidFill>
              </a:rPr>
              <a:t>– Following generations… </a:t>
            </a:r>
          </a:p>
        </p:txBody>
      </p:sp>
    </p:spTree>
    <p:extLst>
      <p:ext uri="{BB962C8B-B14F-4D97-AF65-F5344CB8AC3E}">
        <p14:creationId xmlns:p14="http://schemas.microsoft.com/office/powerpoint/2010/main" val="337011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8DE25-82F1-4BE2-80C4-7B430DD88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600" b="1" dirty="0"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gency FB" panose="020B0503020202020204" pitchFamily="34" charset="0"/>
              </a:rPr>
              <a:t>The Responsibilities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D25E8-F53A-4726-8AC0-34F5C7B8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7740"/>
            <a:ext cx="7886700" cy="5128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Children</a:t>
            </a:r>
          </a:p>
          <a:p>
            <a:r>
              <a:rPr lang="en-US" b="1" dirty="0">
                <a:solidFill>
                  <a:schemeClr val="bg1"/>
                </a:solidFill>
              </a:rPr>
              <a:t>Obey</a:t>
            </a:r>
            <a:r>
              <a:rPr lang="en-US" i="1" dirty="0">
                <a:solidFill>
                  <a:schemeClr val="bg1"/>
                </a:solidFill>
              </a:rPr>
              <a:t> – Ephesians 6:1</a:t>
            </a:r>
          </a:p>
          <a:p>
            <a:r>
              <a:rPr lang="en-US" b="1" dirty="0">
                <a:solidFill>
                  <a:schemeClr val="bg1"/>
                </a:solidFill>
              </a:rPr>
              <a:t>Honor</a:t>
            </a:r>
            <a:r>
              <a:rPr lang="en-US" i="1" dirty="0">
                <a:solidFill>
                  <a:schemeClr val="bg1"/>
                </a:solidFill>
              </a:rPr>
              <a:t> – v. 2</a:t>
            </a:r>
          </a:p>
          <a:p>
            <a:r>
              <a:rPr lang="en-US" b="1" dirty="0">
                <a:solidFill>
                  <a:schemeClr val="bg1"/>
                </a:solidFill>
              </a:rPr>
              <a:t>Trust </a:t>
            </a:r>
            <a:r>
              <a:rPr lang="en-US" i="1" dirty="0">
                <a:solidFill>
                  <a:schemeClr val="bg1"/>
                </a:solidFill>
              </a:rPr>
              <a:t>– Genesis 22:6-8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Parents </a:t>
            </a:r>
            <a:r>
              <a:rPr lang="en-US" i="1" dirty="0">
                <a:solidFill>
                  <a:schemeClr val="bg1"/>
                </a:solidFill>
              </a:rPr>
              <a:t>(Ephesians 6:4)</a:t>
            </a:r>
            <a:endParaRPr lang="en-US" sz="3200" i="1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Do not provoke – </a:t>
            </a:r>
            <a:r>
              <a:rPr lang="en-US" i="1" dirty="0">
                <a:solidFill>
                  <a:schemeClr val="bg1"/>
                </a:solidFill>
              </a:rPr>
              <a:t>Colossians 3:21</a:t>
            </a:r>
          </a:p>
          <a:p>
            <a:r>
              <a:rPr lang="en-US" dirty="0">
                <a:solidFill>
                  <a:schemeClr val="bg1"/>
                </a:solidFill>
              </a:rPr>
              <a:t>Train and Admonish – </a:t>
            </a:r>
            <a:r>
              <a:rPr lang="en-US" i="1" dirty="0">
                <a:solidFill>
                  <a:schemeClr val="bg1"/>
                </a:solidFill>
              </a:rPr>
              <a:t>Deuteronomy 6:4-9</a:t>
            </a:r>
            <a:r>
              <a:rPr lang="en-US" i="1">
                <a:solidFill>
                  <a:schemeClr val="bg1"/>
                </a:solidFill>
              </a:rPr>
              <a:t>;  Hebrews </a:t>
            </a:r>
            <a:r>
              <a:rPr lang="en-US" i="1" dirty="0">
                <a:solidFill>
                  <a:schemeClr val="bg1"/>
                </a:solidFill>
              </a:rPr>
              <a:t>12:7-11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</a:rPr>
              <a:t>Proverbs 22:6; Ecclesiastes 12:13-14</a:t>
            </a:r>
          </a:p>
        </p:txBody>
      </p:sp>
    </p:spTree>
    <p:extLst>
      <p:ext uri="{BB962C8B-B14F-4D97-AF65-F5344CB8AC3E}">
        <p14:creationId xmlns:p14="http://schemas.microsoft.com/office/powerpoint/2010/main" val="77311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F87E7-FDC9-4644-B3AA-48A8C7FB1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31273"/>
            <a:ext cx="7772400" cy="2387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600" b="1" dirty="0"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gency FB" panose="020B0503020202020204" pitchFamily="34" charset="0"/>
              </a:rPr>
              <a:t>Honor Your                Father and Mother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23023-FE4A-4B7C-AE74-4DFE8A5DA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277899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i="1" dirty="0">
                <a:solidFill>
                  <a:schemeClr val="bg1"/>
                </a:solidFill>
              </a:rPr>
              <a:t>Ephesians 6:1-3</a:t>
            </a:r>
          </a:p>
        </p:txBody>
      </p:sp>
    </p:spTree>
    <p:extLst>
      <p:ext uri="{BB962C8B-B14F-4D97-AF65-F5344CB8AC3E}">
        <p14:creationId xmlns:p14="http://schemas.microsoft.com/office/powerpoint/2010/main" val="14478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2359</Words>
  <Application>Microsoft Office PowerPoint</Application>
  <PresentationFormat>On-screen Show (4:3)</PresentationFormat>
  <Paragraphs>167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Agency FB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Honor Your                Father and Mother</vt:lpstr>
      <vt:lpstr>The Command</vt:lpstr>
      <vt:lpstr>The Command</vt:lpstr>
      <vt:lpstr>The Responsibilities</vt:lpstr>
      <vt:lpstr>Honor Your                Father and Mother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7</cp:revision>
  <dcterms:created xsi:type="dcterms:W3CDTF">2017-12-03T02:38:21Z</dcterms:created>
  <dcterms:modified xsi:type="dcterms:W3CDTF">2017-12-03T23:38:21Z</dcterms:modified>
</cp:coreProperties>
</file>