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6" r:id="rId2"/>
    <p:sldId id="260" r:id="rId3"/>
    <p:sldId id="256" r:id="rId4"/>
    <p:sldId id="261" r:id="rId5"/>
    <p:sldId id="262" r:id="rId6"/>
    <p:sldId id="263" r:id="rId7"/>
    <p:sldId id="264" r:id="rId8"/>
    <p:sldId id="26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54"/>
      </p:cViewPr>
      <p:guideLst/>
    </p:cSldViewPr>
  </p:slideViewPr>
  <p:notesTextViewPr>
    <p:cViewPr>
      <p:scale>
        <a:sx n="3" d="2"/>
        <a:sy n="3" d="2"/>
      </p:scale>
      <p:origin x="0" y="0"/>
    </p:cViewPr>
  </p:notesTextViewPr>
  <p:notesViewPr>
    <p:cSldViewPr snapToGrid="0">
      <p:cViewPr varScale="1">
        <p:scale>
          <a:sx n="55" d="100"/>
          <a:sy n="55" d="100"/>
        </p:scale>
        <p:origin x="20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1744AD-F137-425D-BF0A-CE5E28123041}" type="datetimeFigureOut">
              <a:rPr lang="en-US" smtClean="0"/>
              <a:t>11/19/2017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1FE122-7974-4B15-B4BC-49470182A9CC}" type="slidenum">
              <a:rPr lang="en-US" smtClean="0"/>
              <a:t>‹#›</a:t>
            </a:fld>
            <a:endParaRPr lang="en-US"/>
          </a:p>
        </p:txBody>
      </p:sp>
    </p:spTree>
    <p:extLst>
      <p:ext uri="{BB962C8B-B14F-4D97-AF65-F5344CB8AC3E}">
        <p14:creationId xmlns:p14="http://schemas.microsoft.com/office/powerpoint/2010/main" val="451329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The Guarantee of Our Inheritance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Ephesians 1:13-14</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Every spiritual blessing from God is found in Christ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1:3).</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Those who are in Christ enjoy the blessings which include: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Being chosen to be holy and without blame before God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4).</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This effects an intimate relationship with Him </a:t>
            </a:r>
            <a:r>
              <a:rPr lang="en-US"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Being predestined as adopted sons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5-6).</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This sonship is made possible through the giving of Jesus’ life </a:t>
            </a:r>
            <a:r>
              <a:rPr lang="en-US"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Being redeemed and forgiven through Jesus’ blood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7).</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This redemptive blood is accessed through revelation of God’s will </a:t>
            </a:r>
            <a:r>
              <a:rPr lang="en-US"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Being given the mystery of God’s will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7b-10).</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Through the knowledge of this will we obtain an ultimate gift </a:t>
            </a:r>
            <a:r>
              <a:rPr lang="en-US"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Being given an inheritance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11-12).</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This inheritance is consummated in the future, and we are blessed with certainty </a:t>
            </a:r>
            <a:r>
              <a:rPr lang="en-US"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Being sealed with the Holy Spirit, who is the guarantee of our inheritance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13-14).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fact that this is “guaranteed” means that we can expect it, but do not yet have it realized.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It will not become reality until the redemption of us, the purchased possession of God.</a:t>
            </a:r>
          </a:p>
          <a:p>
            <a:pPr marL="1143000" marR="0" lvl="2" indent="-228600">
              <a:lnSpc>
                <a:spcPct val="107000"/>
              </a:lnSpc>
              <a:spcBef>
                <a:spcPts val="0"/>
              </a:spcBef>
              <a:spcAft>
                <a:spcPts val="80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8:24-25</a:t>
            </a:r>
            <a:r>
              <a:rPr lang="en-US" dirty="0">
                <a:latin typeface="Calibri" panose="020F0502020204030204" pitchFamily="34" charset="0"/>
                <a:ea typeface="Calibri" panose="020F0502020204030204" pitchFamily="34" charset="0"/>
                <a:cs typeface="Times New Roman" panose="02020603050405020304" pitchFamily="18" charset="0"/>
              </a:rPr>
              <a:t> – We hope for it, because we do not yet have it. </a:t>
            </a:r>
            <a:r>
              <a:rPr lang="en-US" b="1" dirty="0">
                <a:latin typeface="Calibri" panose="020F0502020204030204" pitchFamily="34" charset="0"/>
                <a:ea typeface="Calibri" panose="020F0502020204030204" pitchFamily="34" charset="0"/>
                <a:cs typeface="Times New Roman" panose="02020603050405020304" pitchFamily="18" charset="0"/>
              </a:rPr>
              <a:t>This hope is a confident anticipation.</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D01FE122-7974-4B15-B4BC-49470182A9CC}" type="slidenum">
              <a:rPr lang="en-US" smtClean="0"/>
              <a:t>2</a:t>
            </a:fld>
            <a:endParaRPr lang="en-US"/>
          </a:p>
        </p:txBody>
      </p:sp>
    </p:spTree>
    <p:extLst>
      <p:ext uri="{BB962C8B-B14F-4D97-AF65-F5344CB8AC3E}">
        <p14:creationId xmlns:p14="http://schemas.microsoft.com/office/powerpoint/2010/main" val="485037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The Guarantee of Our Inheritance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Ephesians 1:13-14</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Being sealed with the Holy Spirit, who is the guarantee of our inheritance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13-14).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fact that this is “guaranteed” means that we can expect it, but do not yet have it realized.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It will not become reality until the redemption of us, the purchased possession of God.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8:24-25</a:t>
            </a:r>
            <a:r>
              <a:rPr lang="en-US" dirty="0">
                <a:latin typeface="Calibri" panose="020F0502020204030204" pitchFamily="34" charset="0"/>
                <a:ea typeface="Calibri" panose="020F0502020204030204" pitchFamily="34" charset="0"/>
                <a:cs typeface="Times New Roman" panose="02020603050405020304" pitchFamily="18" charset="0"/>
              </a:rPr>
              <a:t> – We hope for it, because we do not yet have it. </a:t>
            </a:r>
            <a:r>
              <a:rPr lang="en-US" b="1" dirty="0">
                <a:latin typeface="Calibri" panose="020F0502020204030204" pitchFamily="34" charset="0"/>
                <a:ea typeface="Calibri" panose="020F0502020204030204" pitchFamily="34" charset="0"/>
                <a:cs typeface="Times New Roman" panose="02020603050405020304" pitchFamily="18" charset="0"/>
              </a:rPr>
              <a:t>This hope is a confident anticipation.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can, and should have utmost confidence that we will receive our inheritance. This is because God sealed us with the HS who is the guarantee of our inheritance.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What does it mean that God sealed us with the HS? How did this happen?</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What does it mean that the HS is the guarantee? How is He the guarantee?</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Sealed with the Holy Spirit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13)</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D01FE122-7974-4B15-B4BC-49470182A9CC}" type="slidenum">
              <a:rPr lang="en-US" smtClean="0"/>
              <a:t>3</a:t>
            </a:fld>
            <a:endParaRPr lang="en-US"/>
          </a:p>
        </p:txBody>
      </p:sp>
    </p:spTree>
    <p:extLst>
      <p:ext uri="{BB962C8B-B14F-4D97-AF65-F5344CB8AC3E}">
        <p14:creationId xmlns:p14="http://schemas.microsoft.com/office/powerpoint/2010/main" val="1151981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Sealed with the Holy Spirit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Sealed</a:t>
            </a:r>
          </a:p>
          <a:p>
            <a:pPr marL="742950" marR="0" lvl="1" indent="-285750">
              <a:lnSpc>
                <a:spcPct val="107000"/>
              </a:lnSpc>
              <a:spcBef>
                <a:spcPts val="0"/>
              </a:spcBef>
              <a:spcAft>
                <a:spcPts val="0"/>
              </a:spcAft>
              <a:buFont typeface="+mj-lt"/>
              <a:buAutoNum type="alphaLcPeriod"/>
            </a:pPr>
            <a:r>
              <a:rPr lang="en-US" b="1" i="1" dirty="0" err="1">
                <a:latin typeface="Calibri" panose="020F0502020204030204" pitchFamily="34" charset="0"/>
                <a:ea typeface="Calibri" panose="020F0502020204030204" pitchFamily="34" charset="0"/>
                <a:cs typeface="Times New Roman" panose="02020603050405020304" pitchFamily="18" charset="0"/>
              </a:rPr>
              <a:t>sphragizo</a:t>
            </a:r>
            <a:r>
              <a:rPr lang="en-US" b="1"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 to set a seal upon, mark with a seal, to seal. (“with a signet or private mark” – Strong)</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Indicates several things in different contexts. </a:t>
            </a:r>
            <a:r>
              <a:rPr lang="en-US" b="1" i="1" dirty="0">
                <a:latin typeface="Calibri" panose="020F0502020204030204" pitchFamily="34" charset="0"/>
                <a:ea typeface="Calibri" panose="020F0502020204030204" pitchFamily="34" charset="0"/>
                <a:cs typeface="Times New Roman" panose="02020603050405020304" pitchFamily="18" charset="0"/>
              </a:rPr>
              <a:t>HERE – ownership, confirmation that we are His.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“Nevertheless the solid foundation of God stands, having this seal: ‘The Lord knows those who are His’” (2 Timothy 2:19).</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Revelation 7:1-4, 9-12</a:t>
            </a:r>
            <a:r>
              <a:rPr lang="en-US" dirty="0">
                <a:latin typeface="Calibri" panose="020F0502020204030204" pitchFamily="34" charset="0"/>
                <a:ea typeface="Calibri" panose="020F0502020204030204" pitchFamily="34" charset="0"/>
                <a:cs typeface="Times New Roman" panose="02020603050405020304" pitchFamily="18" charset="0"/>
              </a:rPr>
              <a:t> – God protects His servants from His wrath by sealing them – i.e. making the distinction that they are His.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1-4)</a:t>
            </a:r>
            <a:r>
              <a:rPr lang="en-US" dirty="0">
                <a:latin typeface="Calibri" panose="020F0502020204030204" pitchFamily="34" charset="0"/>
                <a:ea typeface="Calibri" panose="020F0502020204030204" pitchFamily="34" charset="0"/>
                <a:cs typeface="Times New Roman" panose="02020603050405020304" pitchFamily="18" charset="0"/>
              </a:rPr>
              <a:t> – Winds to hurt the earth (God’s righteous judgments), but His servants sealed (spared from God’s wrath because they are His).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9-12)</a:t>
            </a:r>
            <a:r>
              <a:rPr lang="en-US" dirty="0">
                <a:latin typeface="Calibri" panose="020F0502020204030204" pitchFamily="34" charset="0"/>
                <a:ea typeface="Calibri" panose="020F0502020204030204" pitchFamily="34" charset="0"/>
                <a:cs typeface="Times New Roman" panose="02020603050405020304" pitchFamily="18" charset="0"/>
              </a:rPr>
              <a:t> – Coming through tribulation, the sealed of God worship Him for eternity in His presence – heaven.</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God knows those who are His. They are sealed, and will not be left out and forgotten!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i="1" dirty="0">
                <a:latin typeface="Calibri" panose="020F0502020204030204" pitchFamily="34" charset="0"/>
                <a:ea typeface="Calibri" panose="020F0502020204030204" pitchFamily="34" charset="0"/>
                <a:cs typeface="Times New Roman" panose="02020603050405020304" pitchFamily="18" charset="0"/>
              </a:rPr>
              <a:t>How does God seal them? </a:t>
            </a:r>
            <a:r>
              <a:rPr lang="en-US"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With the Holy Spirit</a:t>
            </a:r>
          </a:p>
          <a:p>
            <a:endParaRPr lang="en-US" dirty="0"/>
          </a:p>
        </p:txBody>
      </p:sp>
      <p:sp>
        <p:nvSpPr>
          <p:cNvPr id="4" name="Slide Number Placeholder 3"/>
          <p:cNvSpPr>
            <a:spLocks noGrp="1"/>
          </p:cNvSpPr>
          <p:nvPr>
            <p:ph type="sldNum" sz="quarter" idx="10"/>
          </p:nvPr>
        </p:nvSpPr>
        <p:spPr/>
        <p:txBody>
          <a:bodyPr/>
          <a:lstStyle/>
          <a:p>
            <a:fld id="{D01FE122-7974-4B15-B4BC-49470182A9CC}" type="slidenum">
              <a:rPr lang="en-US" smtClean="0"/>
              <a:t>4</a:t>
            </a:fld>
            <a:endParaRPr lang="en-US"/>
          </a:p>
        </p:txBody>
      </p:sp>
    </p:spTree>
    <p:extLst>
      <p:ext uri="{BB962C8B-B14F-4D97-AF65-F5344CB8AC3E}">
        <p14:creationId xmlns:p14="http://schemas.microsoft.com/office/powerpoint/2010/main" val="1485755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With the Holy Spirit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This is spiritual in nature</a:t>
            </a:r>
            <a:r>
              <a:rPr lang="en-US" dirty="0">
                <a:latin typeface="Calibri" panose="020F0502020204030204" pitchFamily="34" charset="0"/>
                <a:ea typeface="Calibri" panose="020F0502020204030204" pitchFamily="34" charset="0"/>
                <a:cs typeface="Times New Roman" panose="02020603050405020304" pitchFamily="18" charset="0"/>
              </a:rPr>
              <a:t> – no literal, tangible and visible seal on those who belong to God.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Lord to Samuel in choosing David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the Lord does not see as man sees; for man looks at the outward appearance, but the Lord looks at the heart” (1 Samuel 16:7b).</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This is done with the “Holy Spirit:”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Not a matter of personal and miraculous indwelling of the Spirit.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1:13</a:t>
            </a:r>
            <a:r>
              <a:rPr lang="en-US" b="1" dirty="0">
                <a:latin typeface="Calibri" panose="020F0502020204030204" pitchFamily="34" charset="0"/>
                <a:ea typeface="Calibri" panose="020F0502020204030204" pitchFamily="34" charset="0"/>
                <a:cs typeface="Times New Roman" panose="02020603050405020304" pitchFamily="18" charset="0"/>
              </a:rPr>
              <a:t> – heard truth/gospel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b="1" dirty="0">
                <a:latin typeface="Calibri" panose="020F0502020204030204" pitchFamily="34" charset="0"/>
                <a:ea typeface="Calibri" panose="020F0502020204030204" pitchFamily="34" charset="0"/>
                <a:cs typeface="Times New Roman" panose="02020603050405020304" pitchFamily="18" charset="0"/>
              </a:rPr>
              <a:t> believed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b="1" dirty="0">
                <a:latin typeface="Calibri" panose="020F0502020204030204" pitchFamily="34" charset="0"/>
                <a:ea typeface="Calibri" panose="020F0502020204030204" pitchFamily="34" charset="0"/>
                <a:cs typeface="Times New Roman" panose="02020603050405020304" pitchFamily="18" charset="0"/>
              </a:rPr>
              <a:t> sealed with HS.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i="1" dirty="0">
                <a:latin typeface="Calibri" panose="020F0502020204030204" pitchFamily="34" charset="0"/>
                <a:ea typeface="Calibri" panose="020F0502020204030204" pitchFamily="34" charset="0"/>
                <a:cs typeface="Times New Roman" panose="02020603050405020304" pitchFamily="18" charset="0"/>
              </a:rPr>
              <a:t>Sealed with the HS – sealed, or marked with His work, the revelation of God’s will. </a:t>
            </a:r>
            <a:r>
              <a:rPr lang="en-US"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Revelation 7:13-17</a:t>
            </a:r>
            <a:r>
              <a:rPr lang="en-US" dirty="0">
                <a:latin typeface="Calibri" panose="020F0502020204030204" pitchFamily="34" charset="0"/>
                <a:ea typeface="Calibri" panose="020F0502020204030204" pitchFamily="34" charset="0"/>
                <a:cs typeface="Times New Roman" panose="02020603050405020304" pitchFamily="18" charset="0"/>
              </a:rPr>
              <a:t> – The elder’s question and response regarding the multitude (144,000).</a:t>
            </a:r>
          </a:p>
          <a:p>
            <a:pPr marL="1143000" marR="0" lvl="2" indent="-228600">
              <a:lnSpc>
                <a:spcPct val="107000"/>
              </a:lnSpc>
              <a:spcBef>
                <a:spcPts val="0"/>
              </a:spcBef>
              <a:spcAft>
                <a:spcPts val="0"/>
              </a:spcAft>
              <a:buFont typeface="+mj-lt"/>
              <a:buAutoNum type="romanLcPeriod"/>
            </a:pPr>
            <a:r>
              <a:rPr lang="en-US" i="1" dirty="0">
                <a:latin typeface="Calibri" panose="020F0502020204030204" pitchFamily="34" charset="0"/>
                <a:ea typeface="Calibri" panose="020F0502020204030204" pitchFamily="34" charset="0"/>
                <a:cs typeface="Times New Roman" panose="02020603050405020304" pitchFamily="18" charset="0"/>
              </a:rPr>
              <a:t>We know they are the sealed of God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14)</a:t>
            </a:r>
            <a:r>
              <a:rPr lang="en-US" dirty="0">
                <a:latin typeface="Calibri" panose="020F0502020204030204" pitchFamily="34" charset="0"/>
                <a:ea typeface="Calibri" panose="020F0502020204030204" pitchFamily="34" charset="0"/>
                <a:cs typeface="Times New Roman" panose="02020603050405020304" pitchFamily="18" charset="0"/>
              </a:rPr>
              <a:t> – Washed in the blood of the lamb.</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15-17)</a:t>
            </a:r>
            <a:r>
              <a:rPr lang="en-US" dirty="0">
                <a:latin typeface="Calibri" panose="020F0502020204030204" pitchFamily="34" charset="0"/>
                <a:ea typeface="Calibri" panose="020F0502020204030204" pitchFamily="34" charset="0"/>
                <a:cs typeface="Times New Roman" panose="02020603050405020304" pitchFamily="18" charset="0"/>
              </a:rPr>
              <a:t> – Therefore, are with God in heaven.</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1:7-10</a:t>
            </a:r>
            <a:r>
              <a:rPr lang="en-US" dirty="0">
                <a:latin typeface="Calibri" panose="020F0502020204030204" pitchFamily="34" charset="0"/>
                <a:ea typeface="Calibri" panose="020F0502020204030204" pitchFamily="34" charset="0"/>
                <a:cs typeface="Times New Roman" panose="02020603050405020304" pitchFamily="18" charset="0"/>
              </a:rPr>
              <a:t> – Redemption through Jesus’ blood.</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8-9)</a:t>
            </a:r>
            <a:r>
              <a:rPr lang="en-US" dirty="0">
                <a:latin typeface="Calibri" panose="020F0502020204030204" pitchFamily="34" charset="0"/>
                <a:ea typeface="Calibri" panose="020F0502020204030204" pitchFamily="34" charset="0"/>
                <a:cs typeface="Times New Roman" panose="02020603050405020304" pitchFamily="18" charset="0"/>
              </a:rPr>
              <a:t> – Such abounded toward us in wisdom and understanding of God’s revealed will.</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Having heard the word, believed the word, thus, obeyed the word – YOU WERE SEALED.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Timothy 2:14-19</a:t>
            </a:r>
            <a:r>
              <a:rPr lang="en-US" dirty="0">
                <a:latin typeface="Calibri" panose="020F0502020204030204" pitchFamily="34" charset="0"/>
                <a:ea typeface="Calibri" panose="020F0502020204030204" pitchFamily="34" charset="0"/>
                <a:cs typeface="Times New Roman" panose="02020603050405020304" pitchFamily="18" charset="0"/>
              </a:rPr>
              <a:t> – False teachers teach error, and lead men astray.</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19)</a:t>
            </a:r>
            <a:r>
              <a:rPr lang="en-US" dirty="0">
                <a:latin typeface="Calibri" panose="020F0502020204030204" pitchFamily="34" charset="0"/>
                <a:ea typeface="Calibri" panose="020F0502020204030204" pitchFamily="34" charset="0"/>
                <a:cs typeface="Times New Roman" panose="02020603050405020304" pitchFamily="18" charset="0"/>
              </a:rPr>
              <a:t> – The Lord knows those who are His – they depart from iniquity.</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15)</a:t>
            </a:r>
            <a:r>
              <a:rPr lang="en-US" dirty="0">
                <a:latin typeface="Calibri" panose="020F0502020204030204" pitchFamily="34" charset="0"/>
                <a:ea typeface="Calibri" panose="020F0502020204030204" pitchFamily="34" charset="0"/>
                <a:cs typeface="Times New Roman" panose="02020603050405020304" pitchFamily="18" charset="0"/>
              </a:rPr>
              <a:t> – They are those who have presented themselves approved to God – not being led away with error, but being faithful to God’s word.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8:14-17</a:t>
            </a:r>
            <a:r>
              <a:rPr lang="en-US" dirty="0">
                <a:latin typeface="Calibri" panose="020F0502020204030204" pitchFamily="34" charset="0"/>
                <a:ea typeface="Calibri" panose="020F0502020204030204" pitchFamily="34" charset="0"/>
                <a:cs typeface="Times New Roman" panose="02020603050405020304" pitchFamily="18" charset="0"/>
              </a:rPr>
              <a:t> – We follow the Spirit’s teaching, and are God’s sons.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16)</a:t>
            </a:r>
            <a:r>
              <a:rPr lang="en-US" dirty="0">
                <a:latin typeface="Calibri" panose="020F0502020204030204" pitchFamily="34" charset="0"/>
                <a:ea typeface="Calibri" panose="020F0502020204030204" pitchFamily="34" charset="0"/>
                <a:cs typeface="Times New Roman" panose="02020603050405020304" pitchFamily="18" charset="0"/>
              </a:rPr>
              <a:t> – “Spirit” – HS; “spirit” – disposition as sons.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teaching of the Spirit, and our disposition as sons to follow His teaching – bears witness that we are children.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God knows those who are His – they are those led by the Spirit of God, thus, sealed with the Spirit.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However, we must be careful to maintain obedience to the word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 cf. Ephesians 4:30-32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i="1" dirty="0">
                <a:latin typeface="Calibri" panose="020F0502020204030204" pitchFamily="34" charset="0"/>
                <a:ea typeface="Calibri" panose="020F0502020204030204" pitchFamily="34" charset="0"/>
                <a:cs typeface="Times New Roman" panose="02020603050405020304" pitchFamily="18" charset="0"/>
              </a:rPr>
              <a:t>Thus, our inheritance is certain, for we are sealed with the HS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“who is the guarantee of our inheritance.”</a:t>
            </a:r>
            <a:r>
              <a:rPr lang="en-US" b="1" i="1"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Who is the Guarantee of Our Inheritance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14)</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D01FE122-7974-4B15-B4BC-49470182A9CC}" type="slidenum">
              <a:rPr lang="en-US" smtClean="0"/>
              <a:t>5</a:t>
            </a:fld>
            <a:endParaRPr lang="en-US"/>
          </a:p>
        </p:txBody>
      </p:sp>
    </p:spTree>
    <p:extLst>
      <p:ext uri="{BB962C8B-B14F-4D97-AF65-F5344CB8AC3E}">
        <p14:creationId xmlns:p14="http://schemas.microsoft.com/office/powerpoint/2010/main" val="2712894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Who is the Guarantee of Our Inheritance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Holy Spirit is Our Guarantee</a:t>
            </a:r>
          </a:p>
          <a:p>
            <a:pPr marL="742950" marR="0" lvl="1" indent="-285750">
              <a:lnSpc>
                <a:spcPct val="107000"/>
              </a:lnSpc>
              <a:spcBef>
                <a:spcPts val="0"/>
              </a:spcBef>
              <a:spcAft>
                <a:spcPts val="0"/>
              </a:spcAft>
              <a:buFont typeface="+mj-lt"/>
              <a:buAutoNum type="alphaLcPeriod"/>
            </a:pPr>
            <a:r>
              <a:rPr lang="en-US" b="1" i="1" dirty="0" err="1">
                <a:latin typeface="Calibri" panose="020F0502020204030204" pitchFamily="34" charset="0"/>
                <a:ea typeface="Calibri" panose="020F0502020204030204" pitchFamily="34" charset="0"/>
                <a:cs typeface="Times New Roman" panose="02020603050405020304" pitchFamily="18" charset="0"/>
              </a:rPr>
              <a:t>arrhabōn</a:t>
            </a:r>
            <a:r>
              <a:rPr lang="en-US" dirty="0">
                <a:latin typeface="Calibri" panose="020F0502020204030204" pitchFamily="34" charset="0"/>
                <a:ea typeface="Calibri" panose="020F0502020204030204" pitchFamily="34" charset="0"/>
                <a:cs typeface="Times New Roman" panose="02020603050405020304" pitchFamily="18" charset="0"/>
              </a:rPr>
              <a:t>; a pledge, i.e. part of the purchase-money or property given in advance as security for the rest. (Strong) (Down payment)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1:13-14</a:t>
            </a:r>
            <a:r>
              <a:rPr lang="en-US" dirty="0">
                <a:latin typeface="Calibri" panose="020F0502020204030204" pitchFamily="34" charset="0"/>
                <a:ea typeface="Calibri" panose="020F0502020204030204" pitchFamily="34" charset="0"/>
                <a:cs typeface="Times New Roman" panose="02020603050405020304" pitchFamily="18" charset="0"/>
              </a:rPr>
              <a:t> – HS OF PROMISE.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Promises of God articulated through the revelation of the HS.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13)</a:t>
            </a:r>
            <a:r>
              <a:rPr lang="en-US" dirty="0">
                <a:latin typeface="Calibri" panose="020F0502020204030204" pitchFamily="34" charset="0"/>
                <a:ea typeface="Calibri" panose="020F0502020204030204" pitchFamily="34" charset="0"/>
                <a:cs typeface="Times New Roman" panose="02020603050405020304" pitchFamily="18" charset="0"/>
              </a:rPr>
              <a:t> – trusted after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dirty="0">
                <a:latin typeface="Calibri" panose="020F0502020204030204" pitchFamily="34" charset="0"/>
                <a:ea typeface="Calibri" panose="020F0502020204030204" pitchFamily="34" charset="0"/>
                <a:cs typeface="Times New Roman" panose="02020603050405020304" pitchFamily="18" charset="0"/>
              </a:rPr>
              <a:t> heard the truth/gospel.</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Faith in the promises of God given through the Spirit: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i="1" dirty="0">
                <a:latin typeface="Calibri" panose="020F0502020204030204" pitchFamily="34" charset="0"/>
                <a:ea typeface="Calibri" panose="020F0502020204030204" pitchFamily="34" charset="0"/>
                <a:cs typeface="Times New Roman" panose="02020603050405020304" pitchFamily="18" charset="0"/>
              </a:rPr>
              <a:t>Such promises are a down payment, making the rest, or fulfillment a certainty.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Requires faith</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11:1</a:t>
            </a:r>
            <a:r>
              <a:rPr lang="en-US" dirty="0">
                <a:latin typeface="Calibri" panose="020F0502020204030204" pitchFamily="34" charset="0"/>
                <a:ea typeface="Calibri" panose="020F0502020204030204" pitchFamily="34" charset="0"/>
                <a:cs typeface="Times New Roman" panose="02020603050405020304" pitchFamily="18" charset="0"/>
              </a:rPr>
              <a:t> – substance and evidence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6</a:t>
            </a:r>
            <a:r>
              <a:rPr lang="en-US" dirty="0">
                <a:latin typeface="Calibri" panose="020F0502020204030204" pitchFamily="34" charset="0"/>
                <a:ea typeface="Calibri" panose="020F0502020204030204" pitchFamily="34" charset="0"/>
                <a:cs typeface="Times New Roman" panose="02020603050405020304" pitchFamily="18" charset="0"/>
              </a:rPr>
              <a:t> – trust God will reward us.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Paul wrote,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all the promises of God in Him are Yes, and in Him Amen, to the glory of God through us” (2 Corinthians 1:20)</a:t>
            </a:r>
            <a:r>
              <a:rPr lang="en-US" dirty="0">
                <a:latin typeface="Calibri" panose="020F0502020204030204" pitchFamily="34" charset="0"/>
                <a:ea typeface="Calibri" panose="020F0502020204030204" pitchFamily="34" charset="0"/>
                <a:cs typeface="Times New Roman" panose="02020603050405020304" pitchFamily="18" charset="0"/>
              </a:rPr>
              <a:t> – i.e. they are certain.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6:13-20</a:t>
            </a:r>
            <a:r>
              <a:rPr lang="en-US" dirty="0">
                <a:latin typeface="Calibri" panose="020F0502020204030204" pitchFamily="34" charset="0"/>
                <a:ea typeface="Calibri" panose="020F0502020204030204" pitchFamily="34" charset="0"/>
                <a:cs typeface="Times New Roman" panose="02020603050405020304" pitchFamily="18" charset="0"/>
              </a:rPr>
              <a:t> – History corroborates the certainty of God’s promises – promise made to Abraham, who in turn had faith. </a:t>
            </a: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Our Inheritance</a:t>
            </a:r>
          </a:p>
          <a:p>
            <a:endParaRPr lang="en-US" dirty="0"/>
          </a:p>
        </p:txBody>
      </p:sp>
      <p:sp>
        <p:nvSpPr>
          <p:cNvPr id="4" name="Slide Number Placeholder 3"/>
          <p:cNvSpPr>
            <a:spLocks noGrp="1"/>
          </p:cNvSpPr>
          <p:nvPr>
            <p:ph type="sldNum" sz="quarter" idx="10"/>
          </p:nvPr>
        </p:nvSpPr>
        <p:spPr/>
        <p:txBody>
          <a:bodyPr/>
          <a:lstStyle/>
          <a:p>
            <a:fld id="{D01FE122-7974-4B15-B4BC-49470182A9CC}" type="slidenum">
              <a:rPr lang="en-US" smtClean="0"/>
              <a:t>6</a:t>
            </a:fld>
            <a:endParaRPr lang="en-US"/>
          </a:p>
        </p:txBody>
      </p:sp>
    </p:spTree>
    <p:extLst>
      <p:ext uri="{BB962C8B-B14F-4D97-AF65-F5344CB8AC3E}">
        <p14:creationId xmlns:p14="http://schemas.microsoft.com/office/powerpoint/2010/main" val="2769002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Our Inheritance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HS is the guarantee until the inheritance is received/realized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1:14</a:t>
            </a:r>
            <a:r>
              <a:rPr lang="en-US" dirty="0">
                <a:latin typeface="Calibri" panose="020F0502020204030204" pitchFamily="34" charset="0"/>
                <a:ea typeface="Calibri" panose="020F0502020204030204" pitchFamily="34" charset="0"/>
                <a:cs typeface="Times New Roman" panose="02020603050405020304" pitchFamily="18" charset="0"/>
              </a:rPr>
              <a:t> – redemption of the purchased possession – we, who are God’s.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6:19-20</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We are God’s, purchased with the blood of Christ.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John 3:2-3</a:t>
            </a:r>
            <a:r>
              <a:rPr lang="en-US" dirty="0">
                <a:latin typeface="Calibri" panose="020F0502020204030204" pitchFamily="34" charset="0"/>
                <a:ea typeface="Calibri" panose="020F0502020204030204" pitchFamily="34" charset="0"/>
                <a:cs typeface="Times New Roman" panose="02020603050405020304" pitchFamily="18" charset="0"/>
              </a:rPr>
              <a:t> – As children of God, it will eventually be revealed what we shall be.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8:18-25</a:t>
            </a:r>
            <a:r>
              <a:rPr lang="en-US" dirty="0">
                <a:latin typeface="Calibri" panose="020F0502020204030204" pitchFamily="34" charset="0"/>
                <a:ea typeface="Calibri" panose="020F0502020204030204" pitchFamily="34" charset="0"/>
                <a:cs typeface="Times New Roman" panose="02020603050405020304" pitchFamily="18" charset="0"/>
              </a:rPr>
              <a:t> – glory revealed in us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dirty="0">
                <a:latin typeface="Calibri" panose="020F0502020204030204" pitchFamily="34" charset="0"/>
                <a:ea typeface="Calibri" panose="020F0502020204030204" pitchFamily="34" charset="0"/>
                <a:cs typeface="Times New Roman" panose="02020603050405020304" pitchFamily="18" charset="0"/>
              </a:rPr>
              <a:t> revealing of sons of God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dirty="0">
                <a:latin typeface="Calibri" panose="020F0502020204030204" pitchFamily="34" charset="0"/>
                <a:ea typeface="Calibri" panose="020F0502020204030204" pitchFamily="34" charset="0"/>
                <a:cs typeface="Times New Roman" panose="02020603050405020304" pitchFamily="18" charset="0"/>
              </a:rPr>
              <a:t> delivered from corruption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dirty="0">
                <a:latin typeface="Calibri" panose="020F0502020204030204" pitchFamily="34" charset="0"/>
                <a:ea typeface="Calibri" panose="020F0502020204030204" pitchFamily="34" charset="0"/>
                <a:cs typeface="Times New Roman" panose="02020603050405020304" pitchFamily="18" charset="0"/>
              </a:rPr>
              <a:t> adoption, redemption of body.</a:t>
            </a:r>
          </a:p>
          <a:p>
            <a:pPr marL="742950" marR="0" lvl="1" indent="-285750">
              <a:lnSpc>
                <a:spcPct val="107000"/>
              </a:lnSpc>
              <a:spcBef>
                <a:spcPts val="0"/>
              </a:spcBef>
              <a:spcAft>
                <a:spcPts val="80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1:3-5</a:t>
            </a:r>
            <a:r>
              <a:rPr lang="en-US" dirty="0">
                <a:latin typeface="Calibri" panose="020F0502020204030204" pitchFamily="34" charset="0"/>
                <a:ea typeface="Calibri" panose="020F0502020204030204" pitchFamily="34" charset="0"/>
                <a:cs typeface="Times New Roman" panose="02020603050405020304" pitchFamily="18" charset="0"/>
              </a:rPr>
              <a:t> – Our hope of the inheritance will be revealed, and realized as God keeps us by through faith.</a:t>
            </a:r>
          </a:p>
          <a:p>
            <a:endParaRPr lang="en-US" dirty="0"/>
          </a:p>
        </p:txBody>
      </p:sp>
      <p:sp>
        <p:nvSpPr>
          <p:cNvPr id="4" name="Slide Number Placeholder 3"/>
          <p:cNvSpPr>
            <a:spLocks noGrp="1"/>
          </p:cNvSpPr>
          <p:nvPr>
            <p:ph type="sldNum" sz="quarter" idx="10"/>
          </p:nvPr>
        </p:nvSpPr>
        <p:spPr/>
        <p:txBody>
          <a:bodyPr/>
          <a:lstStyle/>
          <a:p>
            <a:fld id="{D01FE122-7974-4B15-B4BC-49470182A9CC}" type="slidenum">
              <a:rPr lang="en-US" smtClean="0"/>
              <a:t>7</a:t>
            </a:fld>
            <a:endParaRPr lang="en-US"/>
          </a:p>
        </p:txBody>
      </p:sp>
    </p:spTree>
    <p:extLst>
      <p:ext uri="{BB962C8B-B14F-4D97-AF65-F5344CB8AC3E}">
        <p14:creationId xmlns:p14="http://schemas.microsoft.com/office/powerpoint/2010/main" val="4252228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Our salvation is not in question as long as we are faithful to God.</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When we obeyed the gospel, we were sealed as the children of God, and continue in such as we are faithful.</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promises of God are not empty proclamations, but down payments that point to the unequivocal fulfilment in the end.</a:t>
            </a:r>
          </a:p>
          <a:p>
            <a:pPr marL="342900" marR="0" lvl="0" indent="-3429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Thanks be to God for the certainty He has provided for us!</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D01FE122-7974-4B15-B4BC-49470182A9CC}" type="slidenum">
              <a:rPr lang="en-US" smtClean="0"/>
              <a:t>8</a:t>
            </a:fld>
            <a:endParaRPr lang="en-US"/>
          </a:p>
        </p:txBody>
      </p:sp>
    </p:spTree>
    <p:extLst>
      <p:ext uri="{BB962C8B-B14F-4D97-AF65-F5344CB8AC3E}">
        <p14:creationId xmlns:p14="http://schemas.microsoft.com/office/powerpoint/2010/main" val="1037672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CA3E08-4BF5-4D2C-93FD-4F7BD3F9B582}"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75A7C-8126-4324-8BDC-5D93B368D8FB}" type="slidenum">
              <a:rPr lang="en-US" smtClean="0"/>
              <a:t>‹#›</a:t>
            </a:fld>
            <a:endParaRPr lang="en-US"/>
          </a:p>
        </p:txBody>
      </p:sp>
    </p:spTree>
    <p:extLst>
      <p:ext uri="{BB962C8B-B14F-4D97-AF65-F5344CB8AC3E}">
        <p14:creationId xmlns:p14="http://schemas.microsoft.com/office/powerpoint/2010/main" val="1116213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CA3E08-4BF5-4D2C-93FD-4F7BD3F9B582}"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75A7C-8126-4324-8BDC-5D93B368D8FB}" type="slidenum">
              <a:rPr lang="en-US" smtClean="0"/>
              <a:t>‹#›</a:t>
            </a:fld>
            <a:endParaRPr lang="en-US"/>
          </a:p>
        </p:txBody>
      </p:sp>
    </p:spTree>
    <p:extLst>
      <p:ext uri="{BB962C8B-B14F-4D97-AF65-F5344CB8AC3E}">
        <p14:creationId xmlns:p14="http://schemas.microsoft.com/office/powerpoint/2010/main" val="1364398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CA3E08-4BF5-4D2C-93FD-4F7BD3F9B582}"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75A7C-8126-4324-8BDC-5D93B368D8FB}" type="slidenum">
              <a:rPr lang="en-US" smtClean="0"/>
              <a:t>‹#›</a:t>
            </a:fld>
            <a:endParaRPr lang="en-US"/>
          </a:p>
        </p:txBody>
      </p:sp>
    </p:spTree>
    <p:extLst>
      <p:ext uri="{BB962C8B-B14F-4D97-AF65-F5344CB8AC3E}">
        <p14:creationId xmlns:p14="http://schemas.microsoft.com/office/powerpoint/2010/main" val="2966603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CA3E08-4BF5-4D2C-93FD-4F7BD3F9B582}"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75A7C-8126-4324-8BDC-5D93B368D8FB}" type="slidenum">
              <a:rPr lang="en-US" smtClean="0"/>
              <a:t>‹#›</a:t>
            </a:fld>
            <a:endParaRPr lang="en-US"/>
          </a:p>
        </p:txBody>
      </p:sp>
    </p:spTree>
    <p:extLst>
      <p:ext uri="{BB962C8B-B14F-4D97-AF65-F5344CB8AC3E}">
        <p14:creationId xmlns:p14="http://schemas.microsoft.com/office/powerpoint/2010/main" val="3992545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CA3E08-4BF5-4D2C-93FD-4F7BD3F9B582}"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75A7C-8126-4324-8BDC-5D93B368D8FB}" type="slidenum">
              <a:rPr lang="en-US" smtClean="0"/>
              <a:t>‹#›</a:t>
            </a:fld>
            <a:endParaRPr lang="en-US"/>
          </a:p>
        </p:txBody>
      </p:sp>
    </p:spTree>
    <p:extLst>
      <p:ext uri="{BB962C8B-B14F-4D97-AF65-F5344CB8AC3E}">
        <p14:creationId xmlns:p14="http://schemas.microsoft.com/office/powerpoint/2010/main" val="3525771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CA3E08-4BF5-4D2C-93FD-4F7BD3F9B582}" type="datetimeFigureOut">
              <a:rPr lang="en-US" smtClean="0"/>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875A7C-8126-4324-8BDC-5D93B368D8FB}" type="slidenum">
              <a:rPr lang="en-US" smtClean="0"/>
              <a:t>‹#›</a:t>
            </a:fld>
            <a:endParaRPr lang="en-US"/>
          </a:p>
        </p:txBody>
      </p:sp>
    </p:spTree>
    <p:extLst>
      <p:ext uri="{BB962C8B-B14F-4D97-AF65-F5344CB8AC3E}">
        <p14:creationId xmlns:p14="http://schemas.microsoft.com/office/powerpoint/2010/main" val="2507965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CA3E08-4BF5-4D2C-93FD-4F7BD3F9B582}" type="datetimeFigureOut">
              <a:rPr lang="en-US" smtClean="0"/>
              <a:t>11/19/2017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875A7C-8126-4324-8BDC-5D93B368D8FB}" type="slidenum">
              <a:rPr lang="en-US" smtClean="0"/>
              <a:t>‹#›</a:t>
            </a:fld>
            <a:endParaRPr lang="en-US"/>
          </a:p>
        </p:txBody>
      </p:sp>
    </p:spTree>
    <p:extLst>
      <p:ext uri="{BB962C8B-B14F-4D97-AF65-F5344CB8AC3E}">
        <p14:creationId xmlns:p14="http://schemas.microsoft.com/office/powerpoint/2010/main" val="464616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CA3E08-4BF5-4D2C-93FD-4F7BD3F9B582}" type="datetimeFigureOut">
              <a:rPr lang="en-US" smtClean="0"/>
              <a:t>11/19/2017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875A7C-8126-4324-8BDC-5D93B368D8FB}" type="slidenum">
              <a:rPr lang="en-US" smtClean="0"/>
              <a:t>‹#›</a:t>
            </a:fld>
            <a:endParaRPr lang="en-US"/>
          </a:p>
        </p:txBody>
      </p:sp>
    </p:spTree>
    <p:extLst>
      <p:ext uri="{BB962C8B-B14F-4D97-AF65-F5344CB8AC3E}">
        <p14:creationId xmlns:p14="http://schemas.microsoft.com/office/powerpoint/2010/main" val="1359153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CA3E08-4BF5-4D2C-93FD-4F7BD3F9B582}" type="datetimeFigureOut">
              <a:rPr lang="en-US" smtClean="0"/>
              <a:t>11/19/2017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875A7C-8126-4324-8BDC-5D93B368D8FB}" type="slidenum">
              <a:rPr lang="en-US" smtClean="0"/>
              <a:t>‹#›</a:t>
            </a:fld>
            <a:endParaRPr lang="en-US"/>
          </a:p>
        </p:txBody>
      </p:sp>
    </p:spTree>
    <p:extLst>
      <p:ext uri="{BB962C8B-B14F-4D97-AF65-F5344CB8AC3E}">
        <p14:creationId xmlns:p14="http://schemas.microsoft.com/office/powerpoint/2010/main" val="2523495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CA3E08-4BF5-4D2C-93FD-4F7BD3F9B582}" type="datetimeFigureOut">
              <a:rPr lang="en-US" smtClean="0"/>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875A7C-8126-4324-8BDC-5D93B368D8FB}" type="slidenum">
              <a:rPr lang="en-US" smtClean="0"/>
              <a:t>‹#›</a:t>
            </a:fld>
            <a:endParaRPr lang="en-US"/>
          </a:p>
        </p:txBody>
      </p:sp>
    </p:spTree>
    <p:extLst>
      <p:ext uri="{BB962C8B-B14F-4D97-AF65-F5344CB8AC3E}">
        <p14:creationId xmlns:p14="http://schemas.microsoft.com/office/powerpoint/2010/main" val="4025427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CA3E08-4BF5-4D2C-93FD-4F7BD3F9B582}" type="datetimeFigureOut">
              <a:rPr lang="en-US" smtClean="0"/>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875A7C-8126-4324-8BDC-5D93B368D8FB}" type="slidenum">
              <a:rPr lang="en-US" smtClean="0"/>
              <a:t>‹#›</a:t>
            </a:fld>
            <a:endParaRPr lang="en-US"/>
          </a:p>
        </p:txBody>
      </p:sp>
    </p:spTree>
    <p:extLst>
      <p:ext uri="{BB962C8B-B14F-4D97-AF65-F5344CB8AC3E}">
        <p14:creationId xmlns:p14="http://schemas.microsoft.com/office/powerpoint/2010/main" val="3902401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CA3E08-4BF5-4D2C-93FD-4F7BD3F9B582}" type="datetimeFigureOut">
              <a:rPr lang="en-US" smtClean="0"/>
              <a:t>11/19/2017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75A7C-8126-4324-8BDC-5D93B368D8FB}" type="slidenum">
              <a:rPr lang="en-US" smtClean="0"/>
              <a:t>‹#›</a:t>
            </a:fld>
            <a:endParaRPr lang="en-US"/>
          </a:p>
        </p:txBody>
      </p:sp>
    </p:spTree>
    <p:extLst>
      <p:ext uri="{BB962C8B-B14F-4D97-AF65-F5344CB8AC3E}">
        <p14:creationId xmlns:p14="http://schemas.microsoft.com/office/powerpoint/2010/main" val="6813479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7ACBB-F299-459C-A180-682F633A09D2}"/>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DF4F7C0F-452F-4FC5-8025-9AEC9886FA4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716632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A8CD6-971C-4DBA-92F3-C0DFE56AA1D0}"/>
              </a:ext>
            </a:extLst>
          </p:cNvPr>
          <p:cNvSpPr>
            <a:spLocks noGrp="1"/>
          </p:cNvSpPr>
          <p:nvPr>
            <p:ph type="title"/>
          </p:nvPr>
        </p:nvSpPr>
        <p:spPr>
          <a:xfrm>
            <a:off x="628650" y="5427457"/>
            <a:ext cx="7886700" cy="1325563"/>
          </a:xfrm>
        </p:spPr>
        <p:txBody>
          <a:bodyPr>
            <a:normAutofit fontScale="90000"/>
          </a:bodyPr>
          <a:lstStyle/>
          <a:p>
            <a:pPr algn="ctr"/>
            <a:r>
              <a:rPr lang="en-US" sz="4800" dirty="0">
                <a:solidFill>
                  <a:schemeClr val="bg1"/>
                </a:solidFill>
                <a:latin typeface="Algerian" panose="04020705040A02060702" pitchFamily="82" charset="0"/>
              </a:rPr>
              <a:t>Spiritual Blessings                     in Christ</a:t>
            </a:r>
          </a:p>
        </p:txBody>
      </p:sp>
      <p:sp>
        <p:nvSpPr>
          <p:cNvPr id="3" name="Content Placeholder 2">
            <a:extLst>
              <a:ext uri="{FF2B5EF4-FFF2-40B4-BE49-F238E27FC236}">
                <a16:creationId xmlns:a16="http://schemas.microsoft.com/office/drawing/2014/main" id="{709DE5A7-6E92-43A6-82B7-B52EE40B016D}"/>
              </a:ext>
            </a:extLst>
          </p:cNvPr>
          <p:cNvSpPr>
            <a:spLocks noGrp="1"/>
          </p:cNvSpPr>
          <p:nvPr>
            <p:ph idx="1"/>
          </p:nvPr>
        </p:nvSpPr>
        <p:spPr>
          <a:xfrm>
            <a:off x="628650" y="553415"/>
            <a:ext cx="7886700" cy="4588427"/>
          </a:xfrm>
        </p:spPr>
        <p:txBody>
          <a:bodyPr>
            <a:normAutofit/>
          </a:bodyPr>
          <a:lstStyle/>
          <a:p>
            <a:pPr marL="0" indent="0" algn="ctr">
              <a:buNone/>
            </a:pPr>
            <a:r>
              <a:rPr lang="en-US" sz="3600" b="1" i="1" dirty="0"/>
              <a:t>Ephesians 1</a:t>
            </a:r>
          </a:p>
          <a:p>
            <a:r>
              <a:rPr lang="en-US" dirty="0"/>
              <a:t>Chosen to be holy and without blame before God </a:t>
            </a:r>
            <a:r>
              <a:rPr lang="en-US" b="1" i="1" dirty="0"/>
              <a:t>(v. </a:t>
            </a:r>
            <a:r>
              <a:rPr lang="en-US" b="1" i="1"/>
              <a:t>4).</a:t>
            </a:r>
            <a:endParaRPr lang="en-US" b="1" i="1" dirty="0"/>
          </a:p>
          <a:p>
            <a:r>
              <a:rPr lang="en-US" dirty="0"/>
              <a:t>Predestined to adoption </a:t>
            </a:r>
            <a:r>
              <a:rPr lang="en-US" b="1" i="1" dirty="0"/>
              <a:t>(vv. 5-6).</a:t>
            </a:r>
          </a:p>
          <a:p>
            <a:r>
              <a:rPr lang="en-US" dirty="0"/>
              <a:t>Redeemed and forgiven through Jesus’ blood </a:t>
            </a:r>
            <a:r>
              <a:rPr lang="en-US" b="1" i="1" dirty="0"/>
              <a:t>(v. 7).</a:t>
            </a:r>
          </a:p>
          <a:p>
            <a:r>
              <a:rPr lang="en-US" dirty="0"/>
              <a:t>Given to know the mystery of God’s will </a:t>
            </a:r>
            <a:r>
              <a:rPr lang="en-US" b="1" i="1" dirty="0"/>
              <a:t>(vv. 8-10).</a:t>
            </a:r>
          </a:p>
          <a:p>
            <a:r>
              <a:rPr lang="en-US" dirty="0"/>
              <a:t>Given an inheritance </a:t>
            </a:r>
            <a:r>
              <a:rPr lang="en-US" b="1" i="1" dirty="0"/>
              <a:t>(vv. 11-12).</a:t>
            </a:r>
          </a:p>
          <a:p>
            <a:r>
              <a:rPr lang="en-US" dirty="0"/>
              <a:t>Sealed with the Holy Spirit, the guarantee of our inheritance </a:t>
            </a:r>
            <a:r>
              <a:rPr lang="en-US" b="1" i="1" dirty="0"/>
              <a:t>(vv. 13-14).</a:t>
            </a:r>
          </a:p>
        </p:txBody>
      </p:sp>
    </p:spTree>
    <p:extLst>
      <p:ext uri="{BB962C8B-B14F-4D97-AF65-F5344CB8AC3E}">
        <p14:creationId xmlns:p14="http://schemas.microsoft.com/office/powerpoint/2010/main" val="1001361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BD8C6-BAD7-4D71-98F8-BE678420A13C}"/>
              </a:ext>
            </a:extLst>
          </p:cNvPr>
          <p:cNvSpPr>
            <a:spLocks noGrp="1"/>
          </p:cNvSpPr>
          <p:nvPr>
            <p:ph type="ctrTitle"/>
          </p:nvPr>
        </p:nvSpPr>
        <p:spPr>
          <a:xfrm>
            <a:off x="685800" y="883825"/>
            <a:ext cx="7772400" cy="3568906"/>
          </a:xfrm>
        </p:spPr>
        <p:txBody>
          <a:bodyPr>
            <a:normAutofit/>
          </a:bodyPr>
          <a:lstStyle/>
          <a:p>
            <a:r>
              <a:rPr lang="en-US" sz="4800" dirty="0">
                <a:ln>
                  <a:solidFill>
                    <a:schemeClr val="bg1"/>
                  </a:solidFill>
                </a:ln>
                <a:latin typeface="Algerian" panose="04020705040A02060702" pitchFamily="82" charset="0"/>
              </a:rPr>
              <a:t>The</a:t>
            </a:r>
            <a:br>
              <a:rPr lang="en-US" sz="7200" dirty="0">
                <a:ln>
                  <a:solidFill>
                    <a:schemeClr val="bg1"/>
                  </a:solidFill>
                </a:ln>
                <a:latin typeface="Algerian" panose="04020705040A02060702" pitchFamily="82" charset="0"/>
              </a:rPr>
            </a:br>
            <a:r>
              <a:rPr lang="en-US" sz="7200" dirty="0">
                <a:ln>
                  <a:solidFill>
                    <a:schemeClr val="bg1"/>
                  </a:solidFill>
                </a:ln>
                <a:latin typeface="Algerian" panose="04020705040A02060702" pitchFamily="82" charset="0"/>
              </a:rPr>
              <a:t>Guarantee</a:t>
            </a:r>
            <a:br>
              <a:rPr lang="en-US" sz="7200" dirty="0">
                <a:ln>
                  <a:solidFill>
                    <a:schemeClr val="bg1"/>
                  </a:solidFill>
                </a:ln>
                <a:latin typeface="Algerian" panose="04020705040A02060702" pitchFamily="82" charset="0"/>
              </a:rPr>
            </a:br>
            <a:r>
              <a:rPr lang="en-US" sz="4800" dirty="0">
                <a:ln>
                  <a:solidFill>
                    <a:schemeClr val="bg1"/>
                  </a:solidFill>
                </a:ln>
                <a:latin typeface="Algerian" panose="04020705040A02060702" pitchFamily="82" charset="0"/>
              </a:rPr>
              <a:t>of Our</a:t>
            </a:r>
            <a:br>
              <a:rPr lang="en-US" sz="7200" dirty="0">
                <a:ln>
                  <a:solidFill>
                    <a:schemeClr val="bg1"/>
                  </a:solidFill>
                </a:ln>
                <a:latin typeface="Algerian" panose="04020705040A02060702" pitchFamily="82" charset="0"/>
              </a:rPr>
            </a:br>
            <a:r>
              <a:rPr lang="en-US" sz="7200" dirty="0">
                <a:ln>
                  <a:solidFill>
                    <a:schemeClr val="bg1"/>
                  </a:solidFill>
                </a:ln>
                <a:latin typeface="Algerian" panose="04020705040A02060702" pitchFamily="82" charset="0"/>
              </a:rPr>
              <a:t>Inheritance</a:t>
            </a:r>
          </a:p>
        </p:txBody>
      </p:sp>
      <p:sp>
        <p:nvSpPr>
          <p:cNvPr id="3" name="Subtitle 2">
            <a:extLst>
              <a:ext uri="{FF2B5EF4-FFF2-40B4-BE49-F238E27FC236}">
                <a16:creationId xmlns:a16="http://schemas.microsoft.com/office/drawing/2014/main" id="{81F8936D-57B0-4FAA-8A16-6E907DCBEF9D}"/>
              </a:ext>
            </a:extLst>
          </p:cNvPr>
          <p:cNvSpPr>
            <a:spLocks noGrp="1"/>
          </p:cNvSpPr>
          <p:nvPr>
            <p:ph type="subTitle" idx="1"/>
          </p:nvPr>
        </p:nvSpPr>
        <p:spPr>
          <a:xfrm>
            <a:off x="0" y="5364576"/>
            <a:ext cx="9144000" cy="1655762"/>
          </a:xfrm>
        </p:spPr>
        <p:txBody>
          <a:bodyPr>
            <a:normAutofit/>
          </a:bodyPr>
          <a:lstStyle/>
          <a:p>
            <a:r>
              <a:rPr lang="en-US" i="1" dirty="0">
                <a:solidFill>
                  <a:schemeClr val="bg1"/>
                </a:solidFill>
              </a:rPr>
              <a:t>In Him you also trusted, after you heard the word of truth, the gospel of your salvation; in whom also, having believed, you were sealed with the Holy Spirit of promise, who is the guarantee of our inheritance until the redemption of the purchased possession, to the praise of His glory.</a:t>
            </a:r>
          </a:p>
        </p:txBody>
      </p:sp>
    </p:spTree>
    <p:extLst>
      <p:ext uri="{BB962C8B-B14F-4D97-AF65-F5344CB8AC3E}">
        <p14:creationId xmlns:p14="http://schemas.microsoft.com/office/powerpoint/2010/main" val="24693872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52AEF-5FB7-46C0-845C-00B6E6D7D46E}"/>
              </a:ext>
            </a:extLst>
          </p:cNvPr>
          <p:cNvSpPr>
            <a:spLocks noGrp="1"/>
          </p:cNvSpPr>
          <p:nvPr>
            <p:ph type="title"/>
          </p:nvPr>
        </p:nvSpPr>
        <p:spPr>
          <a:xfrm>
            <a:off x="493229" y="369473"/>
            <a:ext cx="8157541" cy="1325563"/>
          </a:xfrm>
        </p:spPr>
        <p:txBody>
          <a:bodyPr>
            <a:normAutofit fontScale="90000"/>
          </a:bodyPr>
          <a:lstStyle/>
          <a:p>
            <a:pPr algn="ctr"/>
            <a:r>
              <a:rPr lang="en-US" sz="4900" dirty="0">
                <a:ln>
                  <a:solidFill>
                    <a:schemeClr val="bg1"/>
                  </a:solidFill>
                </a:ln>
                <a:latin typeface="Algerian" panose="04020705040A02060702" pitchFamily="82" charset="0"/>
              </a:rPr>
              <a:t>Sealed</a:t>
            </a:r>
            <a:r>
              <a:rPr lang="en-US" sz="4800" dirty="0">
                <a:ln>
                  <a:solidFill>
                    <a:schemeClr val="bg1"/>
                  </a:solidFill>
                </a:ln>
                <a:latin typeface="Algerian" panose="04020705040A02060702" pitchFamily="82" charset="0"/>
              </a:rPr>
              <a:t> </a:t>
            </a:r>
            <a:r>
              <a:rPr lang="en-US" sz="3600" dirty="0">
                <a:ln>
                  <a:solidFill>
                    <a:schemeClr val="bg1"/>
                  </a:solidFill>
                </a:ln>
                <a:latin typeface="Algerian" panose="04020705040A02060702" pitchFamily="82" charset="0"/>
              </a:rPr>
              <a:t>with the </a:t>
            </a:r>
            <a:r>
              <a:rPr lang="en-US" sz="4900" dirty="0">
                <a:ln>
                  <a:solidFill>
                    <a:schemeClr val="bg1"/>
                  </a:solidFill>
                </a:ln>
                <a:latin typeface="Algerian" panose="04020705040A02060702" pitchFamily="82" charset="0"/>
              </a:rPr>
              <a:t>Holy Spirit</a:t>
            </a:r>
            <a:endParaRPr lang="en-US" sz="4800" dirty="0">
              <a:ln>
                <a:solidFill>
                  <a:schemeClr val="bg1"/>
                </a:solidFill>
              </a:ln>
              <a:latin typeface="Algerian" panose="04020705040A02060702" pitchFamily="82" charset="0"/>
            </a:endParaRPr>
          </a:p>
        </p:txBody>
      </p:sp>
      <p:sp>
        <p:nvSpPr>
          <p:cNvPr id="3" name="Content Placeholder 2">
            <a:extLst>
              <a:ext uri="{FF2B5EF4-FFF2-40B4-BE49-F238E27FC236}">
                <a16:creationId xmlns:a16="http://schemas.microsoft.com/office/drawing/2014/main" id="{B17C8BC9-BA22-4510-AD30-EB94E1EEB167}"/>
              </a:ext>
            </a:extLst>
          </p:cNvPr>
          <p:cNvSpPr>
            <a:spLocks noGrp="1"/>
          </p:cNvSpPr>
          <p:nvPr>
            <p:ph idx="1"/>
          </p:nvPr>
        </p:nvSpPr>
        <p:spPr>
          <a:xfrm>
            <a:off x="628650" y="1563757"/>
            <a:ext cx="7886700" cy="3644348"/>
          </a:xfrm>
        </p:spPr>
        <p:txBody>
          <a:bodyPr/>
          <a:lstStyle/>
          <a:p>
            <a:pPr marL="0" indent="0">
              <a:buNone/>
            </a:pPr>
            <a:r>
              <a:rPr lang="en-US" sz="3600" b="1" dirty="0"/>
              <a:t>Sealed</a:t>
            </a:r>
          </a:p>
          <a:p>
            <a:r>
              <a:rPr lang="en-US" i="1" dirty="0"/>
              <a:t>2 Timothy 2:19 </a:t>
            </a:r>
            <a:r>
              <a:rPr lang="en-US" sz="2400" dirty="0"/>
              <a:t>– God knows who are His</a:t>
            </a:r>
          </a:p>
          <a:p>
            <a:r>
              <a:rPr lang="en-US" sz="2800" i="1" dirty="0"/>
              <a:t>Revelation 7:1-12</a:t>
            </a:r>
            <a:r>
              <a:rPr lang="en-US" i="1" dirty="0"/>
              <a:t> </a:t>
            </a:r>
            <a:r>
              <a:rPr lang="en-US" sz="2400" dirty="0"/>
              <a:t>– Sealed 144,000</a:t>
            </a:r>
            <a:endParaRPr lang="en-US" dirty="0"/>
          </a:p>
        </p:txBody>
      </p:sp>
      <p:sp>
        <p:nvSpPr>
          <p:cNvPr id="4" name="Subtitle 2">
            <a:extLst>
              <a:ext uri="{FF2B5EF4-FFF2-40B4-BE49-F238E27FC236}">
                <a16:creationId xmlns:a16="http://schemas.microsoft.com/office/drawing/2014/main" id="{3A96D706-E90A-4735-94E4-79F09B806C3C}"/>
              </a:ext>
            </a:extLst>
          </p:cNvPr>
          <p:cNvSpPr txBox="1">
            <a:spLocks/>
          </p:cNvSpPr>
          <p:nvPr/>
        </p:nvSpPr>
        <p:spPr>
          <a:xfrm>
            <a:off x="-1" y="5536854"/>
            <a:ext cx="9144000" cy="1655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i="1" dirty="0">
                <a:solidFill>
                  <a:schemeClr val="bg1"/>
                </a:solidFill>
              </a:rPr>
              <a:t>In Him you also trusted, after you heard the word of truth, the gospel of your salvation; in whom also, having believed, you were sealed with the Holy Spirit of promise…</a:t>
            </a:r>
          </a:p>
        </p:txBody>
      </p:sp>
    </p:spTree>
    <p:extLst>
      <p:ext uri="{BB962C8B-B14F-4D97-AF65-F5344CB8AC3E}">
        <p14:creationId xmlns:p14="http://schemas.microsoft.com/office/powerpoint/2010/main" val="4070021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52AEF-5FB7-46C0-845C-00B6E6D7D46E}"/>
              </a:ext>
            </a:extLst>
          </p:cNvPr>
          <p:cNvSpPr>
            <a:spLocks noGrp="1"/>
          </p:cNvSpPr>
          <p:nvPr>
            <p:ph type="title"/>
          </p:nvPr>
        </p:nvSpPr>
        <p:spPr>
          <a:xfrm>
            <a:off x="493229" y="369473"/>
            <a:ext cx="8157541" cy="1325563"/>
          </a:xfrm>
        </p:spPr>
        <p:txBody>
          <a:bodyPr>
            <a:normAutofit fontScale="90000"/>
          </a:bodyPr>
          <a:lstStyle/>
          <a:p>
            <a:pPr algn="ctr"/>
            <a:r>
              <a:rPr lang="en-US" sz="4900" dirty="0">
                <a:ln>
                  <a:solidFill>
                    <a:schemeClr val="bg1"/>
                  </a:solidFill>
                </a:ln>
                <a:latin typeface="Algerian" panose="04020705040A02060702" pitchFamily="82" charset="0"/>
              </a:rPr>
              <a:t>Sealed</a:t>
            </a:r>
            <a:r>
              <a:rPr lang="en-US" sz="4800" dirty="0">
                <a:ln>
                  <a:solidFill>
                    <a:schemeClr val="bg1"/>
                  </a:solidFill>
                </a:ln>
                <a:latin typeface="Algerian" panose="04020705040A02060702" pitchFamily="82" charset="0"/>
              </a:rPr>
              <a:t> </a:t>
            </a:r>
            <a:r>
              <a:rPr lang="en-US" sz="3600" dirty="0">
                <a:ln>
                  <a:solidFill>
                    <a:schemeClr val="bg1"/>
                  </a:solidFill>
                </a:ln>
                <a:latin typeface="Algerian" panose="04020705040A02060702" pitchFamily="82" charset="0"/>
              </a:rPr>
              <a:t>with the </a:t>
            </a:r>
            <a:r>
              <a:rPr lang="en-US" sz="4900" dirty="0">
                <a:ln>
                  <a:solidFill>
                    <a:schemeClr val="bg1"/>
                  </a:solidFill>
                </a:ln>
                <a:latin typeface="Algerian" panose="04020705040A02060702" pitchFamily="82" charset="0"/>
              </a:rPr>
              <a:t>Holy Spirit</a:t>
            </a:r>
            <a:endParaRPr lang="en-US" sz="4800" dirty="0">
              <a:ln>
                <a:solidFill>
                  <a:schemeClr val="bg1"/>
                </a:solidFill>
              </a:ln>
              <a:latin typeface="Algerian" panose="04020705040A02060702" pitchFamily="82" charset="0"/>
            </a:endParaRPr>
          </a:p>
        </p:txBody>
      </p:sp>
      <p:sp>
        <p:nvSpPr>
          <p:cNvPr id="3" name="Content Placeholder 2">
            <a:extLst>
              <a:ext uri="{FF2B5EF4-FFF2-40B4-BE49-F238E27FC236}">
                <a16:creationId xmlns:a16="http://schemas.microsoft.com/office/drawing/2014/main" id="{B17C8BC9-BA22-4510-AD30-EB94E1EEB167}"/>
              </a:ext>
            </a:extLst>
          </p:cNvPr>
          <p:cNvSpPr>
            <a:spLocks noGrp="1"/>
          </p:cNvSpPr>
          <p:nvPr>
            <p:ph idx="1"/>
          </p:nvPr>
        </p:nvSpPr>
        <p:spPr>
          <a:xfrm>
            <a:off x="628650" y="1563757"/>
            <a:ext cx="7886700" cy="3644348"/>
          </a:xfrm>
        </p:spPr>
        <p:txBody>
          <a:bodyPr>
            <a:normAutofit fontScale="92500"/>
          </a:bodyPr>
          <a:lstStyle/>
          <a:p>
            <a:pPr marL="0" indent="0">
              <a:buNone/>
            </a:pPr>
            <a:r>
              <a:rPr lang="en-US" sz="3900" b="1" dirty="0"/>
              <a:t>Sealed</a:t>
            </a:r>
          </a:p>
          <a:p>
            <a:pPr marL="0" indent="0">
              <a:buNone/>
            </a:pPr>
            <a:r>
              <a:rPr lang="en-US" sz="3900" b="1" dirty="0"/>
              <a:t>With the Holy Spirit</a:t>
            </a:r>
          </a:p>
          <a:p>
            <a:r>
              <a:rPr lang="en-US" sz="3000" i="1" dirty="0"/>
              <a:t>Ephesians 1:13 </a:t>
            </a:r>
            <a:r>
              <a:rPr lang="en-US" sz="2600" dirty="0"/>
              <a:t>– heard, believed, sealed</a:t>
            </a:r>
            <a:endParaRPr lang="en-US" dirty="0"/>
          </a:p>
          <a:p>
            <a:r>
              <a:rPr lang="en-US" sz="3000" i="1" dirty="0"/>
              <a:t>Revelation 7:13-17</a:t>
            </a:r>
            <a:r>
              <a:rPr lang="en-US" sz="3000" dirty="0"/>
              <a:t> </a:t>
            </a:r>
            <a:r>
              <a:rPr lang="en-US" sz="2600" dirty="0"/>
              <a:t>– washed in blood </a:t>
            </a:r>
            <a:r>
              <a:rPr lang="en-US" sz="2600" i="1" dirty="0"/>
              <a:t>(cf. Eph. 1:7-10)</a:t>
            </a:r>
            <a:endParaRPr lang="en-US" i="1" dirty="0"/>
          </a:p>
          <a:p>
            <a:r>
              <a:rPr lang="en-US" sz="3000" i="1" dirty="0"/>
              <a:t>2 Timothy 2:14-19</a:t>
            </a:r>
            <a:r>
              <a:rPr lang="en-US" sz="3000" dirty="0"/>
              <a:t> </a:t>
            </a:r>
            <a:r>
              <a:rPr lang="en-US" sz="2600" dirty="0"/>
              <a:t>– Lord knows who are His – those who keep His word</a:t>
            </a:r>
          </a:p>
          <a:p>
            <a:r>
              <a:rPr lang="en-US" sz="3000" i="1" dirty="0"/>
              <a:t>Romans 8:14-18 </a:t>
            </a:r>
            <a:r>
              <a:rPr lang="en-US" sz="2600" dirty="0"/>
              <a:t>– witness that we are His</a:t>
            </a:r>
            <a:endParaRPr lang="en-US" dirty="0"/>
          </a:p>
        </p:txBody>
      </p:sp>
      <p:sp>
        <p:nvSpPr>
          <p:cNvPr id="4" name="Subtitle 2">
            <a:extLst>
              <a:ext uri="{FF2B5EF4-FFF2-40B4-BE49-F238E27FC236}">
                <a16:creationId xmlns:a16="http://schemas.microsoft.com/office/drawing/2014/main" id="{3A96D706-E90A-4735-94E4-79F09B806C3C}"/>
              </a:ext>
            </a:extLst>
          </p:cNvPr>
          <p:cNvSpPr txBox="1">
            <a:spLocks/>
          </p:cNvSpPr>
          <p:nvPr/>
        </p:nvSpPr>
        <p:spPr>
          <a:xfrm>
            <a:off x="-1" y="5536854"/>
            <a:ext cx="9144000" cy="1655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i="1" dirty="0">
                <a:solidFill>
                  <a:schemeClr val="bg1"/>
                </a:solidFill>
              </a:rPr>
              <a:t>In Him you also trusted, after you heard the word of truth, the gospel of your salvation; in whom also, having believed, you were sealed with the Holy Spirit of promise…</a:t>
            </a:r>
          </a:p>
        </p:txBody>
      </p:sp>
    </p:spTree>
    <p:extLst>
      <p:ext uri="{BB962C8B-B14F-4D97-AF65-F5344CB8AC3E}">
        <p14:creationId xmlns:p14="http://schemas.microsoft.com/office/powerpoint/2010/main" val="1201226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52AEF-5FB7-46C0-845C-00B6E6D7D46E}"/>
              </a:ext>
            </a:extLst>
          </p:cNvPr>
          <p:cNvSpPr>
            <a:spLocks noGrp="1"/>
          </p:cNvSpPr>
          <p:nvPr>
            <p:ph type="title"/>
          </p:nvPr>
        </p:nvSpPr>
        <p:spPr>
          <a:xfrm>
            <a:off x="-84691" y="369473"/>
            <a:ext cx="9313379" cy="1325563"/>
          </a:xfrm>
        </p:spPr>
        <p:txBody>
          <a:bodyPr>
            <a:normAutofit fontScale="90000"/>
          </a:bodyPr>
          <a:lstStyle/>
          <a:p>
            <a:pPr algn="ctr"/>
            <a:r>
              <a:rPr lang="en-US" sz="4900" dirty="0">
                <a:ln>
                  <a:solidFill>
                    <a:schemeClr val="bg1"/>
                  </a:solidFill>
                </a:ln>
                <a:latin typeface="Algerian" panose="04020705040A02060702" pitchFamily="82" charset="0"/>
              </a:rPr>
              <a:t>Guarantee</a:t>
            </a:r>
            <a:r>
              <a:rPr lang="en-US" sz="4800" dirty="0">
                <a:ln>
                  <a:solidFill>
                    <a:schemeClr val="bg1"/>
                  </a:solidFill>
                </a:ln>
                <a:latin typeface="Algerian" panose="04020705040A02060702" pitchFamily="82" charset="0"/>
              </a:rPr>
              <a:t> </a:t>
            </a:r>
            <a:r>
              <a:rPr lang="en-US" sz="3600" dirty="0">
                <a:ln>
                  <a:solidFill>
                    <a:schemeClr val="bg1"/>
                  </a:solidFill>
                </a:ln>
                <a:latin typeface="Algerian" panose="04020705040A02060702" pitchFamily="82" charset="0"/>
              </a:rPr>
              <a:t>of our </a:t>
            </a:r>
            <a:r>
              <a:rPr lang="en-US" sz="4900" dirty="0">
                <a:ln>
                  <a:solidFill>
                    <a:schemeClr val="bg1"/>
                  </a:solidFill>
                </a:ln>
                <a:latin typeface="Algerian" panose="04020705040A02060702" pitchFamily="82" charset="0"/>
              </a:rPr>
              <a:t>Inheritance</a:t>
            </a:r>
            <a:endParaRPr lang="en-US" sz="4800" dirty="0">
              <a:ln>
                <a:solidFill>
                  <a:schemeClr val="bg1"/>
                </a:solidFill>
              </a:ln>
              <a:latin typeface="Algerian" panose="04020705040A02060702" pitchFamily="82" charset="0"/>
            </a:endParaRPr>
          </a:p>
        </p:txBody>
      </p:sp>
      <p:sp>
        <p:nvSpPr>
          <p:cNvPr id="3" name="Content Placeholder 2">
            <a:extLst>
              <a:ext uri="{FF2B5EF4-FFF2-40B4-BE49-F238E27FC236}">
                <a16:creationId xmlns:a16="http://schemas.microsoft.com/office/drawing/2014/main" id="{B17C8BC9-BA22-4510-AD30-EB94E1EEB167}"/>
              </a:ext>
            </a:extLst>
          </p:cNvPr>
          <p:cNvSpPr>
            <a:spLocks noGrp="1"/>
          </p:cNvSpPr>
          <p:nvPr>
            <p:ph idx="1"/>
          </p:nvPr>
        </p:nvSpPr>
        <p:spPr>
          <a:xfrm>
            <a:off x="628650" y="1563757"/>
            <a:ext cx="7886700" cy="3644348"/>
          </a:xfrm>
        </p:spPr>
        <p:txBody>
          <a:bodyPr>
            <a:normAutofit/>
          </a:bodyPr>
          <a:lstStyle/>
          <a:p>
            <a:pPr marL="0" indent="0">
              <a:buNone/>
            </a:pPr>
            <a:r>
              <a:rPr lang="en-US" sz="3900" b="1" dirty="0"/>
              <a:t>Holy Spirit is Our Guarantee</a:t>
            </a:r>
          </a:p>
          <a:p>
            <a:r>
              <a:rPr lang="en-US" i="1" dirty="0"/>
              <a:t>Ephesians 1:13-14 </a:t>
            </a:r>
            <a:r>
              <a:rPr lang="en-US" sz="2400" dirty="0"/>
              <a:t>– HS of promise</a:t>
            </a:r>
            <a:endParaRPr lang="en-US" dirty="0"/>
          </a:p>
          <a:p>
            <a:r>
              <a:rPr lang="en-US" i="1" dirty="0"/>
              <a:t>2 Corinthians 1:20 </a:t>
            </a:r>
            <a:r>
              <a:rPr lang="en-US" sz="2400" dirty="0"/>
              <a:t>– Promises are Yes and Amen</a:t>
            </a:r>
            <a:endParaRPr lang="en-US" dirty="0"/>
          </a:p>
          <a:p>
            <a:r>
              <a:rPr lang="en-US" i="1" dirty="0"/>
              <a:t>Hebrews 6:13-20 </a:t>
            </a:r>
            <a:r>
              <a:rPr lang="en-US" sz="2400" dirty="0"/>
              <a:t>– Promises are certain (EX: Abraham)</a:t>
            </a:r>
            <a:endParaRPr lang="en-US" dirty="0"/>
          </a:p>
        </p:txBody>
      </p:sp>
      <p:sp>
        <p:nvSpPr>
          <p:cNvPr id="4" name="Subtitle 2">
            <a:extLst>
              <a:ext uri="{FF2B5EF4-FFF2-40B4-BE49-F238E27FC236}">
                <a16:creationId xmlns:a16="http://schemas.microsoft.com/office/drawing/2014/main" id="{3A96D706-E90A-4735-94E4-79F09B806C3C}"/>
              </a:ext>
            </a:extLst>
          </p:cNvPr>
          <p:cNvSpPr txBox="1">
            <a:spLocks/>
          </p:cNvSpPr>
          <p:nvPr/>
        </p:nvSpPr>
        <p:spPr>
          <a:xfrm>
            <a:off x="-1" y="5536854"/>
            <a:ext cx="9144000" cy="1655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i="1" dirty="0">
                <a:solidFill>
                  <a:schemeClr val="bg1"/>
                </a:solidFill>
              </a:rPr>
              <a:t>…the Holy Spirit of promise, who is the guarantee of our inheritance until the redemption of the purchased possession, to the praise of His glory.</a:t>
            </a:r>
          </a:p>
        </p:txBody>
      </p:sp>
    </p:spTree>
    <p:extLst>
      <p:ext uri="{BB962C8B-B14F-4D97-AF65-F5344CB8AC3E}">
        <p14:creationId xmlns:p14="http://schemas.microsoft.com/office/powerpoint/2010/main" val="2152767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52AEF-5FB7-46C0-845C-00B6E6D7D46E}"/>
              </a:ext>
            </a:extLst>
          </p:cNvPr>
          <p:cNvSpPr>
            <a:spLocks noGrp="1"/>
          </p:cNvSpPr>
          <p:nvPr>
            <p:ph type="title"/>
          </p:nvPr>
        </p:nvSpPr>
        <p:spPr>
          <a:xfrm>
            <a:off x="-84691" y="369473"/>
            <a:ext cx="9313379" cy="1325563"/>
          </a:xfrm>
        </p:spPr>
        <p:txBody>
          <a:bodyPr>
            <a:normAutofit fontScale="90000"/>
          </a:bodyPr>
          <a:lstStyle/>
          <a:p>
            <a:pPr algn="ctr"/>
            <a:r>
              <a:rPr lang="en-US" sz="4900" dirty="0">
                <a:ln>
                  <a:solidFill>
                    <a:schemeClr val="bg1"/>
                  </a:solidFill>
                </a:ln>
                <a:latin typeface="Algerian" panose="04020705040A02060702" pitchFamily="82" charset="0"/>
              </a:rPr>
              <a:t>Guarantee</a:t>
            </a:r>
            <a:r>
              <a:rPr lang="en-US" sz="4800" dirty="0">
                <a:ln>
                  <a:solidFill>
                    <a:schemeClr val="bg1"/>
                  </a:solidFill>
                </a:ln>
                <a:latin typeface="Algerian" panose="04020705040A02060702" pitchFamily="82" charset="0"/>
              </a:rPr>
              <a:t> </a:t>
            </a:r>
            <a:r>
              <a:rPr lang="en-US" sz="3600" dirty="0">
                <a:ln>
                  <a:solidFill>
                    <a:schemeClr val="bg1"/>
                  </a:solidFill>
                </a:ln>
                <a:latin typeface="Algerian" panose="04020705040A02060702" pitchFamily="82" charset="0"/>
              </a:rPr>
              <a:t>of our </a:t>
            </a:r>
            <a:r>
              <a:rPr lang="en-US" sz="4900" dirty="0">
                <a:ln>
                  <a:solidFill>
                    <a:schemeClr val="bg1"/>
                  </a:solidFill>
                </a:ln>
                <a:latin typeface="Algerian" panose="04020705040A02060702" pitchFamily="82" charset="0"/>
              </a:rPr>
              <a:t>Inheritance</a:t>
            </a:r>
            <a:endParaRPr lang="en-US" sz="4800" dirty="0">
              <a:ln>
                <a:solidFill>
                  <a:schemeClr val="bg1"/>
                </a:solidFill>
              </a:ln>
              <a:latin typeface="Algerian" panose="04020705040A02060702" pitchFamily="82" charset="0"/>
            </a:endParaRPr>
          </a:p>
        </p:txBody>
      </p:sp>
      <p:sp>
        <p:nvSpPr>
          <p:cNvPr id="3" name="Content Placeholder 2">
            <a:extLst>
              <a:ext uri="{FF2B5EF4-FFF2-40B4-BE49-F238E27FC236}">
                <a16:creationId xmlns:a16="http://schemas.microsoft.com/office/drawing/2014/main" id="{B17C8BC9-BA22-4510-AD30-EB94E1EEB167}"/>
              </a:ext>
            </a:extLst>
          </p:cNvPr>
          <p:cNvSpPr>
            <a:spLocks noGrp="1"/>
          </p:cNvSpPr>
          <p:nvPr>
            <p:ph idx="1"/>
          </p:nvPr>
        </p:nvSpPr>
        <p:spPr>
          <a:xfrm>
            <a:off x="628650" y="1563757"/>
            <a:ext cx="7886700" cy="3644348"/>
          </a:xfrm>
        </p:spPr>
        <p:txBody>
          <a:bodyPr>
            <a:normAutofit lnSpcReduction="10000"/>
          </a:bodyPr>
          <a:lstStyle/>
          <a:p>
            <a:pPr marL="0" indent="0">
              <a:buNone/>
            </a:pPr>
            <a:r>
              <a:rPr lang="en-US" sz="3900" b="1" dirty="0"/>
              <a:t>Holy Spirit is Our Guarantee</a:t>
            </a:r>
          </a:p>
          <a:p>
            <a:pPr marL="0" indent="0">
              <a:buNone/>
            </a:pPr>
            <a:r>
              <a:rPr lang="en-US" sz="3900" b="1" dirty="0"/>
              <a:t>Our Inheritance</a:t>
            </a:r>
          </a:p>
          <a:p>
            <a:r>
              <a:rPr lang="en-US" i="1" dirty="0"/>
              <a:t>Ephesians 1:14 </a:t>
            </a:r>
            <a:r>
              <a:rPr lang="en-US" sz="2400" dirty="0"/>
              <a:t>– Redemption of purchased possession</a:t>
            </a:r>
            <a:endParaRPr lang="en-US" dirty="0"/>
          </a:p>
          <a:p>
            <a:r>
              <a:rPr lang="en-US" i="1" dirty="0"/>
              <a:t>1 Corinthians 6:19-20 </a:t>
            </a:r>
            <a:r>
              <a:rPr lang="en-US" sz="2400" dirty="0"/>
              <a:t>– Belonging to God</a:t>
            </a:r>
            <a:endParaRPr lang="en-US" dirty="0"/>
          </a:p>
          <a:p>
            <a:r>
              <a:rPr lang="en-US" i="1" dirty="0"/>
              <a:t>1 John 3:2-3 </a:t>
            </a:r>
            <a:r>
              <a:rPr lang="en-US" sz="2400" dirty="0"/>
              <a:t>– Children of God</a:t>
            </a:r>
            <a:endParaRPr lang="en-US" dirty="0"/>
          </a:p>
          <a:p>
            <a:r>
              <a:rPr lang="en-US" i="1" dirty="0"/>
              <a:t>Romans 8:18-25 </a:t>
            </a:r>
            <a:r>
              <a:rPr lang="en-US" sz="2400" dirty="0"/>
              <a:t>– Sons of God revealed.</a:t>
            </a:r>
            <a:endParaRPr lang="en-US" dirty="0"/>
          </a:p>
          <a:p>
            <a:r>
              <a:rPr lang="en-US" i="1" dirty="0"/>
              <a:t>1 Peter 1:3-5 </a:t>
            </a:r>
            <a:r>
              <a:rPr lang="en-US" sz="2400" dirty="0"/>
              <a:t>– Kept by faith for salvation</a:t>
            </a:r>
            <a:endParaRPr lang="en-US" dirty="0"/>
          </a:p>
        </p:txBody>
      </p:sp>
      <p:sp>
        <p:nvSpPr>
          <p:cNvPr id="4" name="Subtitle 2">
            <a:extLst>
              <a:ext uri="{FF2B5EF4-FFF2-40B4-BE49-F238E27FC236}">
                <a16:creationId xmlns:a16="http://schemas.microsoft.com/office/drawing/2014/main" id="{3A96D706-E90A-4735-94E4-79F09B806C3C}"/>
              </a:ext>
            </a:extLst>
          </p:cNvPr>
          <p:cNvSpPr txBox="1">
            <a:spLocks/>
          </p:cNvSpPr>
          <p:nvPr/>
        </p:nvSpPr>
        <p:spPr>
          <a:xfrm>
            <a:off x="-1" y="5536854"/>
            <a:ext cx="9144000" cy="1655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i="1" dirty="0">
                <a:solidFill>
                  <a:schemeClr val="bg1"/>
                </a:solidFill>
              </a:rPr>
              <a:t>…the Holy Spirit of promise, who is the guarantee of our inheritance until the redemption of the purchased possession, to the praise of His glory.</a:t>
            </a:r>
          </a:p>
        </p:txBody>
      </p:sp>
    </p:spTree>
    <p:extLst>
      <p:ext uri="{BB962C8B-B14F-4D97-AF65-F5344CB8AC3E}">
        <p14:creationId xmlns:p14="http://schemas.microsoft.com/office/powerpoint/2010/main" val="2727983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BD8C6-BAD7-4D71-98F8-BE678420A13C}"/>
              </a:ext>
            </a:extLst>
          </p:cNvPr>
          <p:cNvSpPr>
            <a:spLocks noGrp="1"/>
          </p:cNvSpPr>
          <p:nvPr>
            <p:ph type="ctrTitle"/>
          </p:nvPr>
        </p:nvSpPr>
        <p:spPr>
          <a:xfrm>
            <a:off x="685800" y="883825"/>
            <a:ext cx="7772400" cy="3568906"/>
          </a:xfrm>
        </p:spPr>
        <p:txBody>
          <a:bodyPr>
            <a:normAutofit/>
          </a:bodyPr>
          <a:lstStyle/>
          <a:p>
            <a:r>
              <a:rPr lang="en-US" sz="4800" dirty="0">
                <a:ln>
                  <a:solidFill>
                    <a:schemeClr val="bg1"/>
                  </a:solidFill>
                </a:ln>
                <a:latin typeface="Algerian" panose="04020705040A02060702" pitchFamily="82" charset="0"/>
              </a:rPr>
              <a:t>The</a:t>
            </a:r>
            <a:br>
              <a:rPr lang="en-US" sz="7200" dirty="0">
                <a:ln>
                  <a:solidFill>
                    <a:schemeClr val="bg1"/>
                  </a:solidFill>
                </a:ln>
                <a:latin typeface="Algerian" panose="04020705040A02060702" pitchFamily="82" charset="0"/>
              </a:rPr>
            </a:br>
            <a:r>
              <a:rPr lang="en-US" sz="7200" dirty="0">
                <a:ln>
                  <a:solidFill>
                    <a:schemeClr val="bg1"/>
                  </a:solidFill>
                </a:ln>
                <a:latin typeface="Algerian" panose="04020705040A02060702" pitchFamily="82" charset="0"/>
              </a:rPr>
              <a:t>Guarantee</a:t>
            </a:r>
            <a:br>
              <a:rPr lang="en-US" sz="7200" dirty="0">
                <a:ln>
                  <a:solidFill>
                    <a:schemeClr val="bg1"/>
                  </a:solidFill>
                </a:ln>
                <a:latin typeface="Algerian" panose="04020705040A02060702" pitchFamily="82" charset="0"/>
              </a:rPr>
            </a:br>
            <a:r>
              <a:rPr lang="en-US" sz="4800" dirty="0">
                <a:ln>
                  <a:solidFill>
                    <a:schemeClr val="bg1"/>
                  </a:solidFill>
                </a:ln>
                <a:latin typeface="Algerian" panose="04020705040A02060702" pitchFamily="82" charset="0"/>
              </a:rPr>
              <a:t>of Our</a:t>
            </a:r>
            <a:br>
              <a:rPr lang="en-US" sz="7200" dirty="0">
                <a:ln>
                  <a:solidFill>
                    <a:schemeClr val="bg1"/>
                  </a:solidFill>
                </a:ln>
                <a:latin typeface="Algerian" panose="04020705040A02060702" pitchFamily="82" charset="0"/>
              </a:rPr>
            </a:br>
            <a:r>
              <a:rPr lang="en-US" sz="7200" dirty="0">
                <a:ln>
                  <a:solidFill>
                    <a:schemeClr val="bg1"/>
                  </a:solidFill>
                </a:ln>
                <a:latin typeface="Algerian" panose="04020705040A02060702" pitchFamily="82" charset="0"/>
              </a:rPr>
              <a:t>Inheritance</a:t>
            </a:r>
          </a:p>
        </p:txBody>
      </p:sp>
      <p:sp>
        <p:nvSpPr>
          <p:cNvPr id="3" name="Subtitle 2">
            <a:extLst>
              <a:ext uri="{FF2B5EF4-FFF2-40B4-BE49-F238E27FC236}">
                <a16:creationId xmlns:a16="http://schemas.microsoft.com/office/drawing/2014/main" id="{81F8936D-57B0-4FAA-8A16-6E907DCBEF9D}"/>
              </a:ext>
            </a:extLst>
          </p:cNvPr>
          <p:cNvSpPr>
            <a:spLocks noGrp="1"/>
          </p:cNvSpPr>
          <p:nvPr>
            <p:ph type="subTitle" idx="1"/>
          </p:nvPr>
        </p:nvSpPr>
        <p:spPr>
          <a:xfrm>
            <a:off x="0" y="5364576"/>
            <a:ext cx="9144000" cy="1655762"/>
          </a:xfrm>
        </p:spPr>
        <p:txBody>
          <a:bodyPr>
            <a:normAutofit/>
          </a:bodyPr>
          <a:lstStyle/>
          <a:p>
            <a:r>
              <a:rPr lang="en-US" i="1" dirty="0">
                <a:solidFill>
                  <a:schemeClr val="bg1"/>
                </a:solidFill>
              </a:rPr>
              <a:t>In Him you also trusted, after you heard the word of truth, the gospel of your salvation; in whom also, having believed, you were sealed with the Holy Spirit of promise, who is the guarantee of our inheritance until the redemption of the purchased possession, to the praise of His glory.</a:t>
            </a:r>
          </a:p>
        </p:txBody>
      </p:sp>
    </p:spTree>
    <p:extLst>
      <p:ext uri="{BB962C8B-B14F-4D97-AF65-F5344CB8AC3E}">
        <p14:creationId xmlns:p14="http://schemas.microsoft.com/office/powerpoint/2010/main" val="1415820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TotalTime>
  <Words>1893</Words>
  <Application>Microsoft Office PowerPoint</Application>
  <PresentationFormat>On-screen Show (4:3)</PresentationFormat>
  <Paragraphs>130</Paragraphs>
  <Slides>8</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Algerian</vt:lpstr>
      <vt:lpstr>Arial</vt:lpstr>
      <vt:lpstr>Calibri</vt:lpstr>
      <vt:lpstr>Calibri Light</vt:lpstr>
      <vt:lpstr>Times New Roman</vt:lpstr>
      <vt:lpstr>Wingdings</vt:lpstr>
      <vt:lpstr>Office Theme</vt:lpstr>
      <vt:lpstr> </vt:lpstr>
      <vt:lpstr>Spiritual Blessings                     in Christ</vt:lpstr>
      <vt:lpstr>The Guarantee of Our Inheritance</vt:lpstr>
      <vt:lpstr>Sealed with the Holy Spirit</vt:lpstr>
      <vt:lpstr>Sealed with the Holy Spirit</vt:lpstr>
      <vt:lpstr>Guarantee of our Inheritance</vt:lpstr>
      <vt:lpstr>Guarantee of our Inheritance</vt:lpstr>
      <vt:lpstr>The Guarantee of Our Inheritance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 Blessings                     in Christ</dc:title>
  <dc:creator>Stan Cox</dc:creator>
  <cp:lastModifiedBy>Stan Cox</cp:lastModifiedBy>
  <cp:revision>7</cp:revision>
  <dcterms:created xsi:type="dcterms:W3CDTF">2017-11-18T23:58:41Z</dcterms:created>
  <dcterms:modified xsi:type="dcterms:W3CDTF">2017-11-19T23:39:06Z</dcterms:modified>
</cp:coreProperties>
</file>