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3" d="2"/>
        <a:sy n="3" d="2"/>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8C701-DD49-44B9-942F-601517FD5885}" type="datetimeFigureOut">
              <a:rPr lang="en-US" smtClean="0"/>
              <a:t>11/26/2017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C3E66-E4A6-49F1-947D-0E1DACC6AA17}" type="slidenum">
              <a:rPr lang="en-US" smtClean="0"/>
              <a:t>‹#›</a:t>
            </a:fld>
            <a:endParaRPr lang="en-US"/>
          </a:p>
        </p:txBody>
      </p:sp>
    </p:spTree>
    <p:extLst>
      <p:ext uri="{BB962C8B-B14F-4D97-AF65-F5344CB8AC3E}">
        <p14:creationId xmlns:p14="http://schemas.microsoft.com/office/powerpoint/2010/main" val="19342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Sovereignty of God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1 Timothy 6:15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6:15</a:t>
            </a:r>
            <a:r>
              <a:rPr lang="en-US" dirty="0">
                <a:latin typeface="Calibri" panose="020F0502020204030204" pitchFamily="34" charset="0"/>
                <a:ea typeface="Calibri" panose="020F0502020204030204" pitchFamily="34" charset="0"/>
                <a:cs typeface="Times New Roman" panose="02020603050405020304" pitchFamily="18" charset="0"/>
              </a:rPr>
              <a:t> – In his doxology at the end of his letter to Timothy, Paul gives notice to the sovereignty of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Potentate</a:t>
            </a:r>
            <a:r>
              <a:rPr lang="en-US" dirty="0">
                <a:latin typeface="Calibri" panose="020F0502020204030204" pitchFamily="34" charset="0"/>
                <a:ea typeface="Calibri" panose="020F0502020204030204" pitchFamily="34" charset="0"/>
                <a:cs typeface="Times New Roman" panose="02020603050405020304" pitchFamily="18" charset="0"/>
              </a:rPr>
              <a:t> – sovereign, supreme ruler.</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King of those who are called king, and Lord over those who exercise lordship.</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is no authority or power higher than God – </a:t>
            </a:r>
            <a:r>
              <a:rPr lang="en-US" b="1" u="sng" dirty="0">
                <a:latin typeface="Calibri" panose="020F0502020204030204" pitchFamily="34" charset="0"/>
                <a:ea typeface="Calibri" panose="020F0502020204030204" pitchFamily="34" charset="0"/>
                <a:cs typeface="Times New Roman" panose="02020603050405020304" pitchFamily="18" charset="0"/>
              </a:rPr>
              <a:t>ALL THINGS are in His control.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Sovereignty</a:t>
            </a:r>
            <a:r>
              <a:rPr lang="en-US" dirty="0">
                <a:latin typeface="Calibri" panose="020F0502020204030204" pitchFamily="34" charset="0"/>
                <a:ea typeface="Calibri" panose="020F0502020204030204" pitchFamily="34" charset="0"/>
                <a:cs typeface="Times New Roman" panose="02020603050405020304" pitchFamily="18" charset="0"/>
              </a:rPr>
              <a:t> – having supreme power and authority. (TOTAL with God)</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sovereignty of God is a fundamental biblical principle on which we base all of our confidence and assurance as Christians.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If God is not all powerful, then all of our trust cannot be expected to be placed in Him.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this is sorely misunderstood by many in the world today.</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Sovereignty of God</a:t>
            </a:r>
          </a:p>
          <a:p>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2</a:t>
            </a:fld>
            <a:endParaRPr lang="en-US"/>
          </a:p>
        </p:txBody>
      </p:sp>
    </p:spTree>
    <p:extLst>
      <p:ext uri="{BB962C8B-B14F-4D97-AF65-F5344CB8AC3E}">
        <p14:creationId xmlns:p14="http://schemas.microsoft.com/office/powerpoint/2010/main" val="222447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Sovereignty of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 is Sovereign: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 Creator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Why is it God’s right to be ruler over the world? Because He created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17:24-25</a:t>
            </a:r>
            <a:r>
              <a:rPr lang="en-US" dirty="0">
                <a:latin typeface="Calibri" panose="020F0502020204030204" pitchFamily="34" charset="0"/>
                <a:ea typeface="Calibri" panose="020F0502020204030204" pitchFamily="34" charset="0"/>
                <a:cs typeface="Times New Roman" panose="02020603050405020304" pitchFamily="18" charset="0"/>
              </a:rPr>
              <a:t> – Paul in discussing why it is folly to pair the “Unknown God” with idols.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is Creator, not created.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For this reason, He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“Lord of heaven and earth.”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1:15-17</a:t>
            </a:r>
            <a:r>
              <a:rPr lang="en-US" dirty="0">
                <a:latin typeface="Calibri" panose="020F0502020204030204" pitchFamily="34" charset="0"/>
                <a:ea typeface="Calibri" panose="020F0502020204030204" pitchFamily="34" charset="0"/>
                <a:cs typeface="Times New Roman" panose="02020603050405020304" pitchFamily="18" charset="0"/>
              </a:rPr>
              <a:t> – Of Jesus who is the image of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Created through Him, and for Him.</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He has preeminence – thus, the right to dictate all things!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24:1-2</a:t>
            </a:r>
            <a:r>
              <a:rPr lang="en-US" dirty="0">
                <a:latin typeface="Calibri" panose="020F0502020204030204" pitchFamily="34" charset="0"/>
                <a:ea typeface="Calibri" panose="020F0502020204030204" pitchFamily="34" charset="0"/>
                <a:cs typeface="Times New Roman" panose="02020603050405020304" pitchFamily="18" charset="0"/>
              </a:rPr>
              <a:t> – The creation is the Lord’s, for He created it – In all ways, both possessive, and then the right to dictate.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 King of kings Lord of lords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is in control of all governing authorities. Not only to the degree that they must submit to Him, but even those who do not acknowledge Him are controlled by Him.</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king’s heart is in the hand of the Lord, like the rivers of water; He turns it wherever He wishes” (Proverbs 21:1).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Daniel 5:18-21</a:t>
            </a:r>
            <a:r>
              <a:rPr lang="en-US" dirty="0">
                <a:latin typeface="Calibri" panose="020F0502020204030204" pitchFamily="34" charset="0"/>
                <a:ea typeface="Calibri" panose="020F0502020204030204" pitchFamily="34" charset="0"/>
                <a:cs typeface="Times New Roman" panose="02020603050405020304" pitchFamily="18" charset="0"/>
              </a:rPr>
              <a:t> – Daniel right before giving Belshazzar the interpretation of the writing on the wall – reminding of his father Nebuchadnezzar.</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Nebuchadnezzar was arrogant, and forgot that it was God who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“gave Jehoiakim king of Judah into his hand” (Daniel 1:2)</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r>
              <a:rPr lang="en-US" dirty="0">
                <a:latin typeface="Calibri" panose="020F0502020204030204" pitchFamily="34" charset="0"/>
                <a:ea typeface="Calibri" panose="020F0502020204030204" pitchFamily="34" charset="0"/>
                <a:cs typeface="Times New Roman" panose="02020603050405020304" pitchFamily="18" charset="0"/>
              </a:rPr>
              <a:t> – Nebuchadnezzar’s punishment showed him that God was in control.</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So it is today. God is in control, and kingdoms rise and fall according to His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Sovereignty Displayed</a:t>
            </a:r>
          </a:p>
          <a:p>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3</a:t>
            </a:fld>
            <a:endParaRPr lang="en-US"/>
          </a:p>
        </p:txBody>
      </p:sp>
    </p:spTree>
    <p:extLst>
      <p:ext uri="{BB962C8B-B14F-4D97-AF65-F5344CB8AC3E}">
        <p14:creationId xmlns:p14="http://schemas.microsoft.com/office/powerpoint/2010/main" val="161728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Sovereignty Displayed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God’s sovereignty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know that You can do everything, and that no purpose of Yours can be withheld from You” (Job 42:2).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Such is displayed with: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Israel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12:1-2</a:t>
            </a:r>
            <a:r>
              <a:rPr lang="en-US" dirty="0">
                <a:latin typeface="Calibri" panose="020F0502020204030204" pitchFamily="34" charset="0"/>
                <a:ea typeface="Calibri" panose="020F0502020204030204" pitchFamily="34" charset="0"/>
                <a:cs typeface="Times New Roman" panose="02020603050405020304" pitchFamily="18" charset="0"/>
              </a:rPr>
              <a:t> – The land and nation promise to Abraham.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a:t>
            </a:r>
            <a:r>
              <a:rPr lang="en-US" dirty="0">
                <a:latin typeface="Calibri" panose="020F0502020204030204" pitchFamily="34" charset="0"/>
                <a:ea typeface="Calibri" panose="020F0502020204030204" pitchFamily="34" charset="0"/>
                <a:cs typeface="Times New Roman" panose="02020603050405020304" pitchFamily="18" charset="0"/>
              </a:rPr>
              <a:t> – The Canaan land.</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50:24</a:t>
            </a:r>
            <a:r>
              <a:rPr lang="en-US" dirty="0">
                <a:latin typeface="Calibri" panose="020F0502020204030204" pitchFamily="34" charset="0"/>
                <a:ea typeface="Calibri" panose="020F0502020204030204" pitchFamily="34" charset="0"/>
                <a:cs typeface="Times New Roman" panose="02020603050405020304" pitchFamily="18" charset="0"/>
              </a:rPr>
              <a:t> – Joseph before dying.</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Such was accomplished when God, after Israel doubted and were punished, brought them into the Canaan land.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The nation, Israel.</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15:2-6</a:t>
            </a:r>
            <a:r>
              <a:rPr lang="en-US" dirty="0">
                <a:latin typeface="Calibri" panose="020F0502020204030204" pitchFamily="34" charset="0"/>
                <a:ea typeface="Calibri" panose="020F0502020204030204" pitchFamily="34" charset="0"/>
                <a:cs typeface="Times New Roman" panose="02020603050405020304" pitchFamily="18" charset="0"/>
              </a:rPr>
              <a:t> – Abraham in a time of uncertainty is promised the fulfillment of God’s original promise.</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Exodus 1:1-7</a:t>
            </a:r>
            <a:r>
              <a:rPr lang="en-US" dirty="0">
                <a:latin typeface="Calibri" panose="020F0502020204030204" pitchFamily="34" charset="0"/>
                <a:ea typeface="Calibri" panose="020F0502020204030204" pitchFamily="34" charset="0"/>
                <a:cs typeface="Times New Roman" panose="02020603050405020304" pitchFamily="18" charset="0"/>
              </a:rPr>
              <a:t> – Abraham had Isaac, Isaac Jacob, and Jacob 12 sons which grew into a great nation while in Egypt.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fulfilled His promises to Abraham concerning Israel. Despite all the enemies, and attempts of Satan, God’s purposes were not thwarted.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Redemption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3:15</a:t>
            </a:r>
            <a:r>
              <a:rPr lang="en-US" dirty="0">
                <a:latin typeface="Calibri" panose="020F0502020204030204" pitchFamily="34" charset="0"/>
                <a:ea typeface="Calibri" panose="020F0502020204030204" pitchFamily="34" charset="0"/>
                <a:cs typeface="Times New Roman" panose="02020603050405020304" pitchFamily="18" charset="0"/>
              </a:rPr>
              <a:t> – Prophecy spoken by God to the serpent after causing Adam and Eve to sin.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will come through the seed of the woman, and will defeat the Devil.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would come in God’s time.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12:3</a:t>
            </a:r>
            <a:r>
              <a:rPr lang="en-US" dirty="0">
                <a:latin typeface="Calibri" panose="020F0502020204030204" pitchFamily="34" charset="0"/>
                <a:ea typeface="Calibri" panose="020F0502020204030204" pitchFamily="34" charset="0"/>
                <a:cs typeface="Times New Roman" panose="02020603050405020304" pitchFamily="18" charset="0"/>
              </a:rPr>
              <a:t> – God determined to do such through the seed of Abraham.</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1:17</a:t>
            </a:r>
            <a:r>
              <a:rPr lang="en-US" dirty="0">
                <a:latin typeface="Calibri" panose="020F0502020204030204" pitchFamily="34" charset="0"/>
                <a:ea typeface="Calibri" panose="020F0502020204030204" pitchFamily="34" charset="0"/>
                <a:cs typeface="Times New Roman" panose="02020603050405020304" pitchFamily="18" charset="0"/>
              </a:rPr>
              <a:t> – The genealogy of Christ starting with Abraham shows this was accomplished.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a:t>
            </a:r>
            <a:r>
              <a:rPr lang="en-US" dirty="0">
                <a:latin typeface="Calibri" panose="020F0502020204030204" pitchFamily="34" charset="0"/>
                <a:ea typeface="Calibri" panose="020F0502020204030204" pitchFamily="34" charset="0"/>
                <a:cs typeface="Times New Roman" panose="02020603050405020304" pitchFamily="18" charset="0"/>
              </a:rPr>
              <a:t> – No attempt to overthrow God’s plan worked. God laughs at those who stand against Him.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God said He would bless the world through the seed of Abraham, and He did by sending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Judgment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17:30-31</a:t>
            </a:r>
            <a:r>
              <a:rPr lang="en-US" dirty="0">
                <a:latin typeface="Calibri" panose="020F0502020204030204" pitchFamily="34" charset="0"/>
                <a:ea typeface="Calibri" panose="020F0502020204030204" pitchFamily="34" charset="0"/>
                <a:cs typeface="Times New Roman" panose="02020603050405020304" pitchFamily="18" charset="0"/>
              </a:rPr>
              <a:t> – God commands repentance because He will judge the world. We have assurance by Jesus’ resurrection.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Judgment is coming and will not fail. God’s sovereignty has proved true thus far, and will not fail.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Sovereignty of God is NOT…</a:t>
            </a:r>
          </a:p>
          <a:p>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4</a:t>
            </a:fld>
            <a:endParaRPr lang="en-US"/>
          </a:p>
        </p:txBody>
      </p:sp>
    </p:spTree>
    <p:extLst>
      <p:ext uri="{BB962C8B-B14F-4D97-AF65-F5344CB8AC3E}">
        <p14:creationId xmlns:p14="http://schemas.microsoft.com/office/powerpoint/2010/main" val="58550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Sovereignty of God is NOT…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Calvinism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False doctrine born from an exaggerated view of God’s sovereignty.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“Calvinism…is a biblically centered theological perspective focusing on the sovereignty of Scripture, the sovereignty of God, His election, redemption, and our securing in Christ's work.” (carm.org – Christian Apologetics and Research Ministry)</a:t>
            </a: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Tenets of Calvinism that grow from the false view of God’s sovereignty (TULIP):</a:t>
            </a:r>
          </a:p>
          <a:p>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5</a:t>
            </a:fld>
            <a:endParaRPr lang="en-US"/>
          </a:p>
        </p:txBody>
      </p:sp>
    </p:spTree>
    <p:extLst>
      <p:ext uri="{BB962C8B-B14F-4D97-AF65-F5344CB8AC3E}">
        <p14:creationId xmlns:p14="http://schemas.microsoft.com/office/powerpoint/2010/main" val="212483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Tenets of Calvinism that grow from the false view of God’s sovereignty (TULIP):</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Total Depravity</a:t>
            </a:r>
            <a:r>
              <a:rPr lang="en-US" dirty="0">
                <a:latin typeface="Calibri" panose="020F0502020204030204" pitchFamily="34" charset="0"/>
                <a:ea typeface="Calibri" panose="020F0502020204030204" pitchFamily="34" charset="0"/>
                <a:cs typeface="Times New Roman" panose="02020603050405020304" pitchFamily="18" charset="0"/>
              </a:rPr>
              <a:t> – Inability to submit to God apart from a direct operation of grace on His part.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Ezekiel 18:20</a:t>
            </a:r>
            <a:r>
              <a:rPr lang="en-US" dirty="0">
                <a:latin typeface="Calibri" panose="020F0502020204030204" pitchFamily="34" charset="0"/>
                <a:ea typeface="Calibri" panose="020F0502020204030204" pitchFamily="34" charset="0"/>
                <a:cs typeface="Times New Roman" panose="02020603050405020304" pitchFamily="18" charset="0"/>
              </a:rPr>
              <a:t> – Wickedness or righteousness is upon the individual.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In other words, IT IS HIS CHOICE.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Unconditional Election</a:t>
            </a:r>
            <a:r>
              <a:rPr lang="en-US" dirty="0">
                <a:latin typeface="Calibri" panose="020F0502020204030204" pitchFamily="34" charset="0"/>
                <a:ea typeface="Calibri" panose="020F0502020204030204" pitchFamily="34" charset="0"/>
                <a:cs typeface="Times New Roman" panose="02020603050405020304" pitchFamily="18" charset="0"/>
              </a:rPr>
              <a:t> – Without any foresight of faith or good works, God has chosen select individuals for salvation.</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1:4-6</a:t>
            </a:r>
            <a:r>
              <a:rPr lang="en-US" dirty="0">
                <a:latin typeface="Calibri" panose="020F0502020204030204" pitchFamily="34" charset="0"/>
                <a:ea typeface="Calibri" panose="020F0502020204030204" pitchFamily="34" charset="0"/>
                <a:cs typeface="Times New Roman" panose="02020603050405020304" pitchFamily="18" charset="0"/>
              </a:rPr>
              <a:t> – Chose us IN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selection is one of group, not individual.</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I.e. ALL WHO ARE </a:t>
            </a:r>
            <a:r>
              <a:rPr lang="en-US" i="1" u="sng" dirty="0">
                <a:latin typeface="Calibri" panose="020F0502020204030204" pitchFamily="34" charset="0"/>
                <a:ea typeface="Calibri" panose="020F0502020204030204" pitchFamily="34" charset="0"/>
                <a:cs typeface="Times New Roman" panose="02020603050405020304" pitchFamily="18" charset="0"/>
              </a:rPr>
              <a:t>IN CHRIST</a:t>
            </a:r>
            <a:r>
              <a:rPr lang="en-US" i="1" dirty="0">
                <a:latin typeface="Calibri" panose="020F0502020204030204" pitchFamily="34" charset="0"/>
                <a:ea typeface="Calibri" panose="020F0502020204030204" pitchFamily="34" charset="0"/>
                <a:cs typeface="Times New Roman" panose="02020603050405020304" pitchFamily="18" charset="0"/>
              </a:rPr>
              <a:t> ARE CHOSEN/PREDETERMINED for salvation – anyone can be in Christ – baptized into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 truth I perceive that God shows no partiality. But in every nation whoever fears Him and works righteousness is accepted by Him” (Acts 10:34-35</a:t>
            </a:r>
            <a:r>
              <a:rPr lang="en-US" dirty="0">
                <a:latin typeface="Calibri" panose="020F0502020204030204" pitchFamily="34" charset="0"/>
                <a:ea typeface="Calibri" panose="020F0502020204030204" pitchFamily="34" charset="0"/>
                <a:cs typeface="Times New Roman" panose="02020603050405020304" pitchFamily="18" charset="0"/>
              </a:rPr>
              <a:t> – Peter to Cornelius’ household).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Limited Atonement</a:t>
            </a:r>
            <a:r>
              <a:rPr lang="en-US" dirty="0">
                <a:latin typeface="Calibri" panose="020F0502020204030204" pitchFamily="34" charset="0"/>
                <a:ea typeface="Calibri" panose="020F0502020204030204" pitchFamily="34" charset="0"/>
                <a:cs typeface="Times New Roman" panose="02020603050405020304" pitchFamily="18" charset="0"/>
              </a:rPr>
              <a:t> – Because of God’s predestining certain individuals, the atonement in Christ’s blood is limited to those chosen few.</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2:1-2</a:t>
            </a:r>
            <a:r>
              <a:rPr lang="en-US" dirty="0">
                <a:latin typeface="Calibri" panose="020F0502020204030204" pitchFamily="34" charset="0"/>
                <a:ea typeface="Calibri" panose="020F0502020204030204" pitchFamily="34" charset="0"/>
                <a:cs typeface="Times New Roman" panose="02020603050405020304" pitchFamily="18" charset="0"/>
              </a:rPr>
              <a:t> – He is the propitiation for the WHOLE WORLD.</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Any who meet His conditions receive remission of sins through His atoning blood.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Irresistible Grace</a:t>
            </a:r>
            <a:r>
              <a:rPr lang="en-US" dirty="0">
                <a:latin typeface="Calibri" panose="020F0502020204030204" pitchFamily="34" charset="0"/>
                <a:ea typeface="Calibri" panose="020F0502020204030204" pitchFamily="34" charset="0"/>
                <a:cs typeface="Times New Roman" panose="02020603050405020304" pitchFamily="18" charset="0"/>
              </a:rPr>
              <a:t> – Those elected, for whom the atonement is limited, cannot resist such a free gift.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6:46</a:t>
            </a:r>
            <a:r>
              <a:rPr lang="en-US" dirty="0">
                <a:latin typeface="Calibri" panose="020F0502020204030204" pitchFamily="34" charset="0"/>
                <a:ea typeface="Calibri" panose="020F0502020204030204" pitchFamily="34" charset="0"/>
                <a:cs typeface="Times New Roman" panose="02020603050405020304" pitchFamily="18" charset="0"/>
              </a:rPr>
              <a:t> – Those who do not obey resist the grace of God.</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God reaches out to the world, and many refuse by not believing and obeying.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Perseverance of the Saints</a:t>
            </a:r>
            <a:r>
              <a:rPr lang="en-US" dirty="0">
                <a:latin typeface="Calibri" panose="020F0502020204030204" pitchFamily="34" charset="0"/>
                <a:ea typeface="Calibri" panose="020F0502020204030204" pitchFamily="34" charset="0"/>
                <a:cs typeface="Times New Roman" panose="02020603050405020304" pitchFamily="18" charset="0"/>
              </a:rPr>
              <a:t> (the most emphasized today) – Those who are elected, for whom atonement is made, and are given irresistible grace will not, and cannot fall from grace – will be saved no matter what they do.</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12:15</a:t>
            </a:r>
            <a:r>
              <a:rPr lang="en-US" dirty="0">
                <a:latin typeface="Calibri" panose="020F0502020204030204" pitchFamily="34" charset="0"/>
                <a:ea typeface="Calibri" panose="020F0502020204030204" pitchFamily="34" charset="0"/>
                <a:cs typeface="Times New Roman" panose="02020603050405020304" pitchFamily="18" charset="0"/>
              </a:rPr>
              <a:t> – It is possible to fall short of the grace of God.</a:t>
            </a: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If we turn back to the world with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 evil heart of unbelief in departing from the living God” (Hebrews 3:12)</a:t>
            </a:r>
            <a:r>
              <a:rPr lang="en-US" i="1" dirty="0">
                <a:latin typeface="Calibri" panose="020F0502020204030204" pitchFamily="34" charset="0"/>
                <a:ea typeface="Calibri" panose="020F0502020204030204" pitchFamily="34" charset="0"/>
                <a:cs typeface="Times New Roman" panose="02020603050405020304" pitchFamily="18" charset="0"/>
              </a:rPr>
              <a:t> we will be lost.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Essentially, the idea is that everything that happens is by the volition of God, and that we have no part to play. Nothing that happens is by chance, but is preordained by God to happen.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Idea – any concept of free-will limits God’s sovereignty, for it is something not in His control, but ours.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to suggest God CANNOT allow free will because His sovereignty REQUIRES Him to decide EVERYTHING robs Him of His right to grant man to have FREE-WILL. (God is then limited.)</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DO NOT BE DECEIVED – God plays a part in your salvation, BUT SO DO YOU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Philippians 2:12-13</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Work out YOUR OWN SALVATION – God works in you through His word which we have the obligation to obey).</a:t>
            </a:r>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6</a:t>
            </a:fld>
            <a:endParaRPr lang="en-US"/>
          </a:p>
        </p:txBody>
      </p:sp>
    </p:spTree>
    <p:extLst>
      <p:ext uri="{BB962C8B-B14F-4D97-AF65-F5344CB8AC3E}">
        <p14:creationId xmlns:p14="http://schemas.microsoft.com/office/powerpoint/2010/main" val="280490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sovereignty of God is a fundamental, and important biblical principle.</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God is the Most High, with ALL authority – Therefore, He MUST be obeyed.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we have the choice to obey Him, or not to obey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has given us the assurance of the result of both choices. Neither will fail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2:6-11</a:t>
            </a:r>
            <a:r>
              <a:rPr lang="en-US"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EE1C3E66-E4A6-49F1-947D-0E1DACC6AA17}" type="slidenum">
              <a:rPr lang="en-US" smtClean="0"/>
              <a:t>7</a:t>
            </a:fld>
            <a:endParaRPr lang="en-US"/>
          </a:p>
        </p:txBody>
      </p:sp>
    </p:spTree>
    <p:extLst>
      <p:ext uri="{BB962C8B-B14F-4D97-AF65-F5344CB8AC3E}">
        <p14:creationId xmlns:p14="http://schemas.microsoft.com/office/powerpoint/2010/main" val="392095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C4EEC-40FA-43F4-9467-1C6D2BFE933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243189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C4EEC-40FA-43F4-9467-1C6D2BFE933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396631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C4EEC-40FA-43F4-9467-1C6D2BFE933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20683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C4EEC-40FA-43F4-9467-1C6D2BFE933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179162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C4EEC-40FA-43F4-9467-1C6D2BFE933D}"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103247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C4EEC-40FA-43F4-9467-1C6D2BFE933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369756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C4EEC-40FA-43F4-9467-1C6D2BFE933D}"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418927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C4EEC-40FA-43F4-9467-1C6D2BFE933D}" type="datetimeFigureOut">
              <a:rPr lang="en-US" smtClean="0"/>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146019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C4EEC-40FA-43F4-9467-1C6D2BFE933D}" type="datetimeFigureOut">
              <a:rPr lang="en-US" smtClean="0"/>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392270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C4EEC-40FA-43F4-9467-1C6D2BFE933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27699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C4EEC-40FA-43F4-9467-1C6D2BFE933D}"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01AAD-1BA5-4F79-B219-C1224FFBF728}" type="slidenum">
              <a:rPr lang="en-US" smtClean="0"/>
              <a:t>‹#›</a:t>
            </a:fld>
            <a:endParaRPr lang="en-US"/>
          </a:p>
        </p:txBody>
      </p:sp>
    </p:spTree>
    <p:extLst>
      <p:ext uri="{BB962C8B-B14F-4D97-AF65-F5344CB8AC3E}">
        <p14:creationId xmlns:p14="http://schemas.microsoft.com/office/powerpoint/2010/main" val="13417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C4EEC-40FA-43F4-9467-1C6D2BFE933D}" type="datetimeFigureOut">
              <a:rPr lang="en-US" smtClean="0"/>
              <a:t>11/26/2017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1AAD-1BA5-4F79-B219-C1224FFBF728}" type="slidenum">
              <a:rPr lang="en-US" smtClean="0"/>
              <a:t>‹#›</a:t>
            </a:fld>
            <a:endParaRPr lang="en-US"/>
          </a:p>
        </p:txBody>
      </p:sp>
    </p:spTree>
    <p:extLst>
      <p:ext uri="{BB962C8B-B14F-4D97-AF65-F5344CB8AC3E}">
        <p14:creationId xmlns:p14="http://schemas.microsoft.com/office/powerpoint/2010/main" val="174162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A888-B840-40A1-B9D5-285AE585C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554B95-E09E-4BF5-BEB4-6F5891455D9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908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BDE84-1378-4EC3-87B5-391B9CD2AD55}"/>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11739"/>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0496ACED-9F6B-4CC5-A927-FB932E0FA2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764612"/>
            <a:ext cx="408171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83643-ED8B-4287-8909-6C2319EDE599}"/>
              </a:ext>
            </a:extLst>
          </p:cNvPr>
          <p:cNvSpPr>
            <a:spLocks noGrp="1"/>
          </p:cNvSpPr>
          <p:nvPr>
            <p:ph type="ctrTitle"/>
          </p:nvPr>
        </p:nvSpPr>
        <p:spPr>
          <a:xfrm>
            <a:off x="480059" y="4025589"/>
            <a:ext cx="3458199" cy="1415839"/>
          </a:xfrm>
        </p:spPr>
        <p:txBody>
          <a:bodyPr>
            <a:normAutofit/>
          </a:bodyPr>
          <a:lstStyle/>
          <a:p>
            <a:r>
              <a:rPr lang="en-US" sz="4400" b="1" dirty="0">
                <a:latin typeface="Agency FB" panose="020B0503020202020204" pitchFamily="34" charset="0"/>
              </a:rPr>
              <a:t>The Sovereignty          of God</a:t>
            </a:r>
          </a:p>
        </p:txBody>
      </p:sp>
      <p:sp>
        <p:nvSpPr>
          <p:cNvPr id="3" name="Subtitle 2">
            <a:extLst>
              <a:ext uri="{FF2B5EF4-FFF2-40B4-BE49-F238E27FC236}">
                <a16:creationId xmlns:a16="http://schemas.microsoft.com/office/drawing/2014/main" id="{7774339C-0C0E-42DE-85E6-79852B2CAF45}"/>
              </a:ext>
            </a:extLst>
          </p:cNvPr>
          <p:cNvSpPr>
            <a:spLocks noGrp="1"/>
          </p:cNvSpPr>
          <p:nvPr>
            <p:ph type="subTitle" idx="1"/>
          </p:nvPr>
        </p:nvSpPr>
        <p:spPr>
          <a:xfrm>
            <a:off x="480058" y="5441429"/>
            <a:ext cx="3458200" cy="379507"/>
          </a:xfrm>
        </p:spPr>
        <p:txBody>
          <a:bodyPr>
            <a:normAutofit fontScale="92500" lnSpcReduction="10000"/>
          </a:bodyPr>
          <a:lstStyle/>
          <a:p>
            <a:r>
              <a:rPr lang="en-US" b="1" i="1" dirty="0"/>
              <a:t>1 Timothy 6:15</a:t>
            </a:r>
          </a:p>
        </p:txBody>
      </p:sp>
    </p:spTree>
    <p:extLst>
      <p:ext uri="{BB962C8B-B14F-4D97-AF65-F5344CB8AC3E}">
        <p14:creationId xmlns:p14="http://schemas.microsoft.com/office/powerpoint/2010/main" val="84253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405FBF-97FF-457E-91E2-0DA6701A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82" y="0"/>
            <a:ext cx="3523278" cy="2721429"/>
          </a:xfrm>
          <a:prstGeom prst="rect">
            <a:avLst/>
          </a:prstGeom>
        </p:spPr>
      </p:pic>
      <p:sp>
        <p:nvSpPr>
          <p:cNvPr id="2" name="Title 1">
            <a:extLst>
              <a:ext uri="{FF2B5EF4-FFF2-40B4-BE49-F238E27FC236}">
                <a16:creationId xmlns:a16="http://schemas.microsoft.com/office/drawing/2014/main" id="{FE662AC0-3954-4F27-A6D9-6DF1F8393185}"/>
              </a:ext>
            </a:extLst>
          </p:cNvPr>
          <p:cNvSpPr>
            <a:spLocks noGrp="1"/>
          </p:cNvSpPr>
          <p:nvPr>
            <p:ph type="title"/>
          </p:nvPr>
        </p:nvSpPr>
        <p:spPr/>
        <p:txBody>
          <a:bodyPr>
            <a:normAutofit/>
          </a:bodyPr>
          <a:lstStyle/>
          <a:p>
            <a:r>
              <a:rPr lang="en-US" sz="5400" b="1" dirty="0">
                <a:solidFill>
                  <a:schemeClr val="bg1"/>
                </a:solidFill>
                <a:latin typeface="Agency FB" panose="020B0503020202020204" pitchFamily="34" charset="0"/>
              </a:rPr>
              <a:t>The Sovereignty of God</a:t>
            </a:r>
          </a:p>
        </p:txBody>
      </p:sp>
      <p:sp>
        <p:nvSpPr>
          <p:cNvPr id="3" name="Content Placeholder 2">
            <a:extLst>
              <a:ext uri="{FF2B5EF4-FFF2-40B4-BE49-F238E27FC236}">
                <a16:creationId xmlns:a16="http://schemas.microsoft.com/office/drawing/2014/main" id="{B6C13F12-6D75-47AD-BD62-BFACD6E713A1}"/>
              </a:ext>
            </a:extLst>
          </p:cNvPr>
          <p:cNvSpPr>
            <a:spLocks noGrp="1"/>
          </p:cNvSpPr>
          <p:nvPr>
            <p:ph idx="1"/>
          </p:nvPr>
        </p:nvSpPr>
        <p:spPr/>
        <p:txBody>
          <a:bodyPr/>
          <a:lstStyle/>
          <a:p>
            <a:pPr marL="0" indent="0">
              <a:buNone/>
            </a:pPr>
            <a:r>
              <a:rPr lang="en-US" sz="3600" b="1" dirty="0">
                <a:solidFill>
                  <a:schemeClr val="bg1"/>
                </a:solidFill>
              </a:rPr>
              <a:t>God is Sovereign</a:t>
            </a:r>
          </a:p>
          <a:p>
            <a:r>
              <a:rPr lang="en-US" sz="3200" dirty="0">
                <a:solidFill>
                  <a:schemeClr val="bg1"/>
                </a:solidFill>
              </a:rPr>
              <a:t>As Creator </a:t>
            </a:r>
            <a:r>
              <a:rPr lang="en-US" dirty="0">
                <a:solidFill>
                  <a:schemeClr val="bg1"/>
                </a:solidFill>
              </a:rPr>
              <a:t>– </a:t>
            </a:r>
            <a:r>
              <a:rPr lang="en-US" i="1" dirty="0">
                <a:solidFill>
                  <a:schemeClr val="bg1"/>
                </a:solidFill>
              </a:rPr>
              <a:t>Acts 17:24-25; Colossians 1:15-17; Psalm 24:1-2</a:t>
            </a:r>
          </a:p>
          <a:p>
            <a:r>
              <a:rPr lang="en-US" sz="3200" dirty="0">
                <a:solidFill>
                  <a:schemeClr val="bg1"/>
                </a:solidFill>
              </a:rPr>
              <a:t>As King of kings and Lord of lords (in government)</a:t>
            </a:r>
            <a:r>
              <a:rPr lang="en-US" dirty="0">
                <a:solidFill>
                  <a:schemeClr val="bg1"/>
                </a:solidFill>
              </a:rPr>
              <a:t> – </a:t>
            </a:r>
            <a:r>
              <a:rPr lang="en-US" i="1" dirty="0">
                <a:solidFill>
                  <a:schemeClr val="bg1"/>
                </a:solidFill>
              </a:rPr>
              <a:t>Proverbs 21:1; Daniel 5:18-21</a:t>
            </a:r>
          </a:p>
        </p:txBody>
      </p:sp>
    </p:spTree>
    <p:extLst>
      <p:ext uri="{BB962C8B-B14F-4D97-AF65-F5344CB8AC3E}">
        <p14:creationId xmlns:p14="http://schemas.microsoft.com/office/powerpoint/2010/main" val="717209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405FBF-97FF-457E-91E2-0DA6701A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82" y="0"/>
            <a:ext cx="3523278" cy="2721429"/>
          </a:xfrm>
          <a:prstGeom prst="rect">
            <a:avLst/>
          </a:prstGeom>
        </p:spPr>
      </p:pic>
      <p:sp>
        <p:nvSpPr>
          <p:cNvPr id="2" name="Title 1">
            <a:extLst>
              <a:ext uri="{FF2B5EF4-FFF2-40B4-BE49-F238E27FC236}">
                <a16:creationId xmlns:a16="http://schemas.microsoft.com/office/drawing/2014/main" id="{FE662AC0-3954-4F27-A6D9-6DF1F8393185}"/>
              </a:ext>
            </a:extLst>
          </p:cNvPr>
          <p:cNvSpPr>
            <a:spLocks noGrp="1"/>
          </p:cNvSpPr>
          <p:nvPr>
            <p:ph type="title"/>
          </p:nvPr>
        </p:nvSpPr>
        <p:spPr/>
        <p:txBody>
          <a:bodyPr>
            <a:normAutofit/>
          </a:bodyPr>
          <a:lstStyle/>
          <a:p>
            <a:r>
              <a:rPr lang="en-US" sz="5400" b="1" dirty="0">
                <a:solidFill>
                  <a:schemeClr val="bg1"/>
                </a:solidFill>
                <a:latin typeface="Agency FB" panose="020B0503020202020204" pitchFamily="34" charset="0"/>
              </a:rPr>
              <a:t>The Sovereignty of God</a:t>
            </a:r>
          </a:p>
        </p:txBody>
      </p:sp>
      <p:sp>
        <p:nvSpPr>
          <p:cNvPr id="3" name="Content Placeholder 2">
            <a:extLst>
              <a:ext uri="{FF2B5EF4-FFF2-40B4-BE49-F238E27FC236}">
                <a16:creationId xmlns:a16="http://schemas.microsoft.com/office/drawing/2014/main" id="{B6C13F12-6D75-47AD-BD62-BFACD6E713A1}"/>
              </a:ext>
            </a:extLst>
          </p:cNvPr>
          <p:cNvSpPr>
            <a:spLocks noGrp="1"/>
          </p:cNvSpPr>
          <p:nvPr>
            <p:ph idx="1"/>
          </p:nvPr>
        </p:nvSpPr>
        <p:spPr/>
        <p:txBody>
          <a:bodyPr/>
          <a:lstStyle/>
          <a:p>
            <a:pPr marL="0" indent="0">
              <a:buNone/>
            </a:pPr>
            <a:r>
              <a:rPr lang="en-US" sz="3600" b="1" dirty="0">
                <a:solidFill>
                  <a:schemeClr val="bg1"/>
                </a:solidFill>
              </a:rPr>
              <a:t>God is Sovereign</a:t>
            </a:r>
            <a:endParaRPr lang="en-US" sz="3600" b="1" i="1" dirty="0">
              <a:solidFill>
                <a:schemeClr val="bg1"/>
              </a:solidFill>
            </a:endParaRPr>
          </a:p>
          <a:p>
            <a:pPr marL="0" indent="0">
              <a:buNone/>
            </a:pPr>
            <a:r>
              <a:rPr lang="en-US" sz="3600" b="1" dirty="0">
                <a:solidFill>
                  <a:schemeClr val="bg1"/>
                </a:solidFill>
              </a:rPr>
              <a:t>God’s Sovereignty Displayed </a:t>
            </a:r>
            <a:r>
              <a:rPr lang="en-US" sz="3200" i="1" dirty="0">
                <a:solidFill>
                  <a:schemeClr val="bg1"/>
                </a:solidFill>
              </a:rPr>
              <a:t>(cf. Job 42:2)</a:t>
            </a:r>
            <a:endParaRPr lang="en-US" sz="3600" i="1" dirty="0">
              <a:solidFill>
                <a:schemeClr val="bg1"/>
              </a:solidFill>
            </a:endParaRPr>
          </a:p>
          <a:p>
            <a:r>
              <a:rPr lang="en-US" sz="3200" dirty="0">
                <a:solidFill>
                  <a:schemeClr val="bg1"/>
                </a:solidFill>
              </a:rPr>
              <a:t>Israel – </a:t>
            </a:r>
            <a:r>
              <a:rPr lang="en-US" i="1" dirty="0">
                <a:solidFill>
                  <a:schemeClr val="bg1"/>
                </a:solidFill>
              </a:rPr>
              <a:t>Genesis 12:1-2 </a:t>
            </a:r>
            <a:r>
              <a:rPr lang="en-US" dirty="0">
                <a:solidFill>
                  <a:schemeClr val="bg1"/>
                </a:solidFill>
              </a:rPr>
              <a:t>(Land and Nation)</a:t>
            </a:r>
          </a:p>
          <a:p>
            <a:r>
              <a:rPr lang="en-US" sz="3200" dirty="0">
                <a:solidFill>
                  <a:schemeClr val="bg1"/>
                </a:solidFill>
              </a:rPr>
              <a:t>Redemption – </a:t>
            </a:r>
            <a:r>
              <a:rPr lang="en-US" i="1" dirty="0">
                <a:solidFill>
                  <a:schemeClr val="bg1"/>
                </a:solidFill>
              </a:rPr>
              <a:t>Genesis 3:15; 12:3 </a:t>
            </a:r>
            <a:r>
              <a:rPr lang="en-US" dirty="0">
                <a:solidFill>
                  <a:schemeClr val="bg1"/>
                </a:solidFill>
              </a:rPr>
              <a:t>(Seed); </a:t>
            </a:r>
            <a:r>
              <a:rPr lang="en-US" i="1" dirty="0">
                <a:solidFill>
                  <a:schemeClr val="bg1"/>
                </a:solidFill>
              </a:rPr>
              <a:t>Psalm 2</a:t>
            </a:r>
            <a:endParaRPr lang="en-US" sz="3200" i="1" dirty="0">
              <a:solidFill>
                <a:schemeClr val="bg1"/>
              </a:solidFill>
            </a:endParaRPr>
          </a:p>
          <a:p>
            <a:r>
              <a:rPr lang="en-US" sz="3200" dirty="0">
                <a:solidFill>
                  <a:schemeClr val="bg1"/>
                </a:solidFill>
              </a:rPr>
              <a:t>Judgment – </a:t>
            </a:r>
            <a:r>
              <a:rPr lang="en-US" i="1" dirty="0">
                <a:solidFill>
                  <a:schemeClr val="bg1"/>
                </a:solidFill>
              </a:rPr>
              <a:t>Acts 17:30-31</a:t>
            </a:r>
            <a:endParaRPr lang="en-US" sz="3200" i="1" dirty="0">
              <a:solidFill>
                <a:schemeClr val="bg1"/>
              </a:solidFill>
            </a:endParaRPr>
          </a:p>
        </p:txBody>
      </p:sp>
    </p:spTree>
    <p:extLst>
      <p:ext uri="{BB962C8B-B14F-4D97-AF65-F5344CB8AC3E}">
        <p14:creationId xmlns:p14="http://schemas.microsoft.com/office/powerpoint/2010/main" val="599906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405FBF-97FF-457E-91E2-0DA6701A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82" y="0"/>
            <a:ext cx="3523278" cy="2721429"/>
          </a:xfrm>
          <a:prstGeom prst="rect">
            <a:avLst/>
          </a:prstGeom>
        </p:spPr>
      </p:pic>
      <p:sp>
        <p:nvSpPr>
          <p:cNvPr id="2" name="Title 1">
            <a:extLst>
              <a:ext uri="{FF2B5EF4-FFF2-40B4-BE49-F238E27FC236}">
                <a16:creationId xmlns:a16="http://schemas.microsoft.com/office/drawing/2014/main" id="{FE662AC0-3954-4F27-A6D9-6DF1F8393185}"/>
              </a:ext>
            </a:extLst>
          </p:cNvPr>
          <p:cNvSpPr>
            <a:spLocks noGrp="1"/>
          </p:cNvSpPr>
          <p:nvPr>
            <p:ph type="title"/>
          </p:nvPr>
        </p:nvSpPr>
        <p:spPr/>
        <p:txBody>
          <a:bodyPr>
            <a:normAutofit fontScale="90000"/>
          </a:bodyPr>
          <a:lstStyle/>
          <a:p>
            <a:r>
              <a:rPr lang="en-US" sz="6000" b="1" dirty="0">
                <a:solidFill>
                  <a:schemeClr val="bg1"/>
                </a:solidFill>
                <a:latin typeface="Agency FB" panose="020B0503020202020204" pitchFamily="34" charset="0"/>
              </a:rPr>
              <a:t>The Sovereignty of God</a:t>
            </a:r>
            <a:br>
              <a:rPr lang="en-US" sz="5400" b="1" dirty="0">
                <a:solidFill>
                  <a:schemeClr val="bg1"/>
                </a:solidFill>
                <a:latin typeface="Agency FB" panose="020B0503020202020204" pitchFamily="34" charset="0"/>
              </a:rPr>
            </a:br>
            <a:r>
              <a:rPr lang="en-US" i="1" dirty="0">
                <a:solidFill>
                  <a:schemeClr val="bg1"/>
                </a:solidFill>
                <a:latin typeface="Agency FB" panose="020B0503020202020204" pitchFamily="34" charset="0"/>
              </a:rPr>
              <a:t>is not…</a:t>
            </a:r>
            <a:endParaRPr lang="en-US" sz="5400" i="1" dirty="0">
              <a:solidFill>
                <a:schemeClr val="bg1"/>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B6C13F12-6D75-47AD-BD62-BFACD6E713A1}"/>
              </a:ext>
            </a:extLst>
          </p:cNvPr>
          <p:cNvSpPr>
            <a:spLocks noGrp="1"/>
          </p:cNvSpPr>
          <p:nvPr>
            <p:ph idx="1"/>
          </p:nvPr>
        </p:nvSpPr>
        <p:spPr/>
        <p:txBody>
          <a:bodyPr/>
          <a:lstStyle/>
          <a:p>
            <a:pPr marL="0" indent="0">
              <a:buNone/>
            </a:pPr>
            <a:r>
              <a:rPr lang="en-US" sz="3600" b="1" dirty="0">
                <a:solidFill>
                  <a:schemeClr val="bg1"/>
                </a:solidFill>
              </a:rPr>
              <a:t>Calvinism</a:t>
            </a:r>
          </a:p>
          <a:p>
            <a:r>
              <a:rPr lang="en-US" dirty="0">
                <a:solidFill>
                  <a:schemeClr val="bg1"/>
                </a:solidFill>
              </a:rPr>
              <a:t>“Calvinism…is a biblically centered theological perspective focusing on the sovereignty of Scripture, the sovereignty of God, His election, redemption, and our securing in Christ's work.” (carm.org – Christian Apologetics and Research Ministry)</a:t>
            </a:r>
          </a:p>
        </p:txBody>
      </p:sp>
    </p:spTree>
    <p:extLst>
      <p:ext uri="{BB962C8B-B14F-4D97-AF65-F5344CB8AC3E}">
        <p14:creationId xmlns:p14="http://schemas.microsoft.com/office/powerpoint/2010/main" val="1584533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405FBF-97FF-457E-91E2-0DA6701A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82" y="0"/>
            <a:ext cx="3523278" cy="2721429"/>
          </a:xfrm>
          <a:prstGeom prst="rect">
            <a:avLst/>
          </a:prstGeom>
        </p:spPr>
      </p:pic>
      <p:sp>
        <p:nvSpPr>
          <p:cNvPr id="2" name="Title 1">
            <a:extLst>
              <a:ext uri="{FF2B5EF4-FFF2-40B4-BE49-F238E27FC236}">
                <a16:creationId xmlns:a16="http://schemas.microsoft.com/office/drawing/2014/main" id="{FE662AC0-3954-4F27-A6D9-6DF1F8393185}"/>
              </a:ext>
            </a:extLst>
          </p:cNvPr>
          <p:cNvSpPr>
            <a:spLocks noGrp="1"/>
          </p:cNvSpPr>
          <p:nvPr>
            <p:ph type="title"/>
          </p:nvPr>
        </p:nvSpPr>
        <p:spPr/>
        <p:txBody>
          <a:bodyPr>
            <a:normAutofit fontScale="90000"/>
          </a:bodyPr>
          <a:lstStyle/>
          <a:p>
            <a:r>
              <a:rPr lang="en-US" sz="6000" b="1" dirty="0">
                <a:solidFill>
                  <a:schemeClr val="bg1"/>
                </a:solidFill>
                <a:latin typeface="Agency FB" panose="020B0503020202020204" pitchFamily="34" charset="0"/>
              </a:rPr>
              <a:t>The Sovereignty of God</a:t>
            </a:r>
            <a:br>
              <a:rPr lang="en-US" sz="5400" b="1" dirty="0">
                <a:solidFill>
                  <a:schemeClr val="bg1"/>
                </a:solidFill>
                <a:latin typeface="Agency FB" panose="020B0503020202020204" pitchFamily="34" charset="0"/>
              </a:rPr>
            </a:br>
            <a:r>
              <a:rPr lang="en-US" i="1" dirty="0">
                <a:solidFill>
                  <a:schemeClr val="bg1"/>
                </a:solidFill>
                <a:latin typeface="Agency FB" panose="020B0503020202020204" pitchFamily="34" charset="0"/>
              </a:rPr>
              <a:t>is not…</a:t>
            </a:r>
            <a:endParaRPr lang="en-US" sz="5400" i="1" dirty="0">
              <a:solidFill>
                <a:schemeClr val="bg1"/>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B6C13F12-6D75-47AD-BD62-BFACD6E713A1}"/>
              </a:ext>
            </a:extLst>
          </p:cNvPr>
          <p:cNvSpPr>
            <a:spLocks noGrp="1"/>
          </p:cNvSpPr>
          <p:nvPr>
            <p:ph idx="1"/>
          </p:nvPr>
        </p:nvSpPr>
        <p:spPr>
          <a:xfrm>
            <a:off x="628650" y="1825625"/>
            <a:ext cx="7886700" cy="4813714"/>
          </a:xfrm>
        </p:spPr>
        <p:txBody>
          <a:bodyPr>
            <a:normAutofit fontScale="62500" lnSpcReduction="20000"/>
          </a:bodyPr>
          <a:lstStyle/>
          <a:p>
            <a:pPr marL="0" indent="0">
              <a:buNone/>
            </a:pPr>
            <a:r>
              <a:rPr lang="en-US" sz="5800" b="1" dirty="0">
                <a:solidFill>
                  <a:schemeClr val="bg1"/>
                </a:solidFill>
              </a:rPr>
              <a:t>Calvinism</a:t>
            </a:r>
          </a:p>
          <a:p>
            <a:pPr marL="0" indent="0">
              <a:buNone/>
            </a:pPr>
            <a:r>
              <a:rPr lang="en-US" sz="5800" b="1" dirty="0">
                <a:solidFill>
                  <a:schemeClr val="bg1"/>
                </a:solidFill>
              </a:rPr>
              <a:t>Tenets of Calvinism (T.U.L.I.P.):</a:t>
            </a:r>
          </a:p>
          <a:p>
            <a:r>
              <a:rPr lang="en-US" sz="3400" b="1" dirty="0">
                <a:solidFill>
                  <a:schemeClr val="bg1"/>
                </a:solidFill>
              </a:rPr>
              <a:t>Total Depravity </a:t>
            </a:r>
            <a:r>
              <a:rPr lang="en-US" sz="3400" dirty="0">
                <a:solidFill>
                  <a:schemeClr val="bg1"/>
                </a:solidFill>
              </a:rPr>
              <a:t>– Inability to submit to God apart from a direct operation of grace on His part. </a:t>
            </a:r>
            <a:r>
              <a:rPr lang="en-US" sz="3400" b="1" i="1" dirty="0">
                <a:solidFill>
                  <a:schemeClr val="bg1"/>
                </a:solidFill>
              </a:rPr>
              <a:t>(cf. Ezekiel 18:20)</a:t>
            </a:r>
          </a:p>
          <a:p>
            <a:r>
              <a:rPr lang="en-US" sz="3400" b="1" dirty="0">
                <a:solidFill>
                  <a:schemeClr val="bg1"/>
                </a:solidFill>
              </a:rPr>
              <a:t>Unconditional Election </a:t>
            </a:r>
            <a:r>
              <a:rPr lang="en-US" sz="3400" dirty="0">
                <a:solidFill>
                  <a:schemeClr val="bg1"/>
                </a:solidFill>
              </a:rPr>
              <a:t>– Without any foresight of faith or good works, God has chosen select individuals for salvation.                                 </a:t>
            </a:r>
            <a:r>
              <a:rPr lang="en-US" sz="3400" b="1" i="1" dirty="0">
                <a:solidFill>
                  <a:schemeClr val="bg1"/>
                </a:solidFill>
              </a:rPr>
              <a:t>(cf. Ephesians 1:4-6)</a:t>
            </a:r>
          </a:p>
          <a:p>
            <a:r>
              <a:rPr lang="en-US" sz="3400" b="1" dirty="0">
                <a:solidFill>
                  <a:schemeClr val="bg1"/>
                </a:solidFill>
              </a:rPr>
              <a:t>Limited Atonement </a:t>
            </a:r>
            <a:r>
              <a:rPr lang="en-US" sz="3400" dirty="0">
                <a:solidFill>
                  <a:schemeClr val="bg1"/>
                </a:solidFill>
              </a:rPr>
              <a:t>– Because of God’s predestining certain individuals, the atonement in Christ’s blood is limited to those chosen few. </a:t>
            </a:r>
            <a:r>
              <a:rPr lang="en-US" sz="3400" b="1" i="1" dirty="0">
                <a:solidFill>
                  <a:schemeClr val="bg1"/>
                </a:solidFill>
              </a:rPr>
              <a:t>(cf. 1 John 2:1-2)</a:t>
            </a:r>
          </a:p>
          <a:p>
            <a:r>
              <a:rPr lang="en-US" sz="3400" b="1" dirty="0">
                <a:solidFill>
                  <a:schemeClr val="bg1"/>
                </a:solidFill>
              </a:rPr>
              <a:t>Irresistible Grace </a:t>
            </a:r>
            <a:r>
              <a:rPr lang="en-US" sz="3400" dirty="0">
                <a:solidFill>
                  <a:schemeClr val="bg1"/>
                </a:solidFill>
              </a:rPr>
              <a:t>– Those elected, for whom the atonement is limited, cannot resist such a free gift. </a:t>
            </a:r>
            <a:r>
              <a:rPr lang="en-US" sz="3400" b="1" i="1" dirty="0">
                <a:solidFill>
                  <a:schemeClr val="bg1"/>
                </a:solidFill>
              </a:rPr>
              <a:t>(cf. Luke 6:46)</a:t>
            </a:r>
          </a:p>
          <a:p>
            <a:r>
              <a:rPr lang="en-US" sz="3400" b="1" dirty="0">
                <a:solidFill>
                  <a:schemeClr val="bg1"/>
                </a:solidFill>
              </a:rPr>
              <a:t>Perseverance of the Saints</a:t>
            </a:r>
            <a:r>
              <a:rPr lang="en-US" sz="3400" dirty="0">
                <a:solidFill>
                  <a:schemeClr val="bg1"/>
                </a:solidFill>
              </a:rPr>
              <a:t> – Those who are elected, for whom atonement is made, and are given irresistible grace will not, and cannot fall from grace – will be saved no matter what they do.                 </a:t>
            </a:r>
            <a:r>
              <a:rPr lang="en-US" sz="3400" b="1" i="1" dirty="0">
                <a:solidFill>
                  <a:schemeClr val="bg1"/>
                </a:solidFill>
              </a:rPr>
              <a:t>(cf. Hebrews 12:15)</a:t>
            </a:r>
          </a:p>
        </p:txBody>
      </p:sp>
    </p:spTree>
    <p:extLst>
      <p:ext uri="{BB962C8B-B14F-4D97-AF65-F5344CB8AC3E}">
        <p14:creationId xmlns:p14="http://schemas.microsoft.com/office/powerpoint/2010/main" val="1403718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BDE84-1378-4EC3-87B5-391B9CD2AD55}"/>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11739"/>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0496ACED-9F6B-4CC5-A927-FB932E0FA2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764612"/>
            <a:ext cx="4081710"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783643-ED8B-4287-8909-6C2319EDE599}"/>
              </a:ext>
            </a:extLst>
          </p:cNvPr>
          <p:cNvSpPr>
            <a:spLocks noGrp="1"/>
          </p:cNvSpPr>
          <p:nvPr>
            <p:ph type="ctrTitle"/>
          </p:nvPr>
        </p:nvSpPr>
        <p:spPr>
          <a:xfrm>
            <a:off x="480059" y="4025589"/>
            <a:ext cx="3458199" cy="1415839"/>
          </a:xfrm>
        </p:spPr>
        <p:txBody>
          <a:bodyPr>
            <a:normAutofit/>
          </a:bodyPr>
          <a:lstStyle/>
          <a:p>
            <a:r>
              <a:rPr lang="en-US" sz="4400" b="1" dirty="0">
                <a:latin typeface="Agency FB" panose="020B0503020202020204" pitchFamily="34" charset="0"/>
              </a:rPr>
              <a:t>The Sovereignty          of God</a:t>
            </a:r>
          </a:p>
        </p:txBody>
      </p:sp>
      <p:sp>
        <p:nvSpPr>
          <p:cNvPr id="3" name="Subtitle 2">
            <a:extLst>
              <a:ext uri="{FF2B5EF4-FFF2-40B4-BE49-F238E27FC236}">
                <a16:creationId xmlns:a16="http://schemas.microsoft.com/office/drawing/2014/main" id="{7774339C-0C0E-42DE-85E6-79852B2CAF45}"/>
              </a:ext>
            </a:extLst>
          </p:cNvPr>
          <p:cNvSpPr>
            <a:spLocks noGrp="1"/>
          </p:cNvSpPr>
          <p:nvPr>
            <p:ph type="subTitle" idx="1"/>
          </p:nvPr>
        </p:nvSpPr>
        <p:spPr>
          <a:xfrm>
            <a:off x="480058" y="5441429"/>
            <a:ext cx="3458200" cy="379507"/>
          </a:xfrm>
        </p:spPr>
        <p:txBody>
          <a:bodyPr>
            <a:normAutofit fontScale="92500" lnSpcReduction="10000"/>
          </a:bodyPr>
          <a:lstStyle/>
          <a:p>
            <a:r>
              <a:rPr lang="en-US" b="1" i="1" dirty="0"/>
              <a:t>1 Timothy 6:15</a:t>
            </a:r>
          </a:p>
        </p:txBody>
      </p:sp>
    </p:spTree>
    <p:extLst>
      <p:ext uri="{BB962C8B-B14F-4D97-AF65-F5344CB8AC3E}">
        <p14:creationId xmlns:p14="http://schemas.microsoft.com/office/powerpoint/2010/main" val="37698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1665</Words>
  <Application>Microsoft Office PowerPoint</Application>
  <PresentationFormat>On-screen Show (4:3)</PresentationFormat>
  <Paragraphs>116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Agency FB</vt:lpstr>
      <vt:lpstr>Arial</vt:lpstr>
      <vt:lpstr>Calibri</vt:lpstr>
      <vt:lpstr>Calibri Light</vt:lpstr>
      <vt:lpstr>Times New Roman</vt:lpstr>
      <vt:lpstr>Office Theme</vt:lpstr>
      <vt:lpstr>PowerPoint Presentation</vt:lpstr>
      <vt:lpstr>The Sovereignty          of God</vt:lpstr>
      <vt:lpstr>The Sovereignty of God</vt:lpstr>
      <vt:lpstr>The Sovereignty of God</vt:lpstr>
      <vt:lpstr>The Sovereignty of God is not…</vt:lpstr>
      <vt:lpstr>The Sovereignty of God is not…</vt:lpstr>
      <vt:lpstr>The Sovereignty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4</cp:revision>
  <dcterms:created xsi:type="dcterms:W3CDTF">2017-11-26T19:40:16Z</dcterms:created>
  <dcterms:modified xsi:type="dcterms:W3CDTF">2017-11-26T21:57:18Z</dcterms:modified>
</cp:coreProperties>
</file>