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6"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4C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48096D-6036-4AE8-9CBF-F6C287979B9F}" type="datetimeFigureOut">
              <a:rPr lang="en-US" smtClean="0"/>
              <a:t>1/28/2018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76BC99-2F8E-4E13-95E6-4AF53E5E08D7}" type="slidenum">
              <a:rPr lang="en-US" smtClean="0"/>
              <a:t>‹#›</a:t>
            </a:fld>
            <a:endParaRPr lang="en-US"/>
          </a:p>
        </p:txBody>
      </p:sp>
    </p:spTree>
    <p:extLst>
      <p:ext uri="{BB962C8B-B14F-4D97-AF65-F5344CB8AC3E}">
        <p14:creationId xmlns:p14="http://schemas.microsoft.com/office/powerpoint/2010/main" val="2761129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Attitudes and Responsibilities Toward the Apostate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3:12-15</a:t>
            </a:r>
            <a:r>
              <a:rPr lang="en-US" dirty="0">
                <a:latin typeface="Calibri" panose="020F0502020204030204" pitchFamily="34" charset="0"/>
                <a:ea typeface="Calibri" panose="020F0502020204030204" pitchFamily="34" charset="0"/>
                <a:cs typeface="Times New Roman" panose="02020603050405020304" pitchFamily="18" charset="0"/>
              </a:rPr>
              <a:t> – We are to exhort one another daily lest any depart from God.</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What about when one departs anyway? What is our attitude supposed to be toward the apostate? What about our responsibilities toward them?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Not a consideration of one overtaken in a trespass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Galatians 6:1-2)</a:t>
            </a:r>
            <a:r>
              <a:rPr lang="en-US" dirty="0">
                <a:latin typeface="Calibri" panose="020F0502020204030204" pitchFamily="34" charset="0"/>
                <a:ea typeface="Calibri" panose="020F0502020204030204" pitchFamily="34" charset="0"/>
                <a:cs typeface="Times New Roman" panose="02020603050405020304" pitchFamily="18" charset="0"/>
              </a:rPr>
              <a:t>, or one who has sinned against you initially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Matthew 18:15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Consideration – Our attitudes and responsibilities toward those who have been disciplined, or have left on their own accord. </a:t>
            </a:r>
            <a:r>
              <a:rPr lang="en-US" b="1" dirty="0">
                <a:latin typeface="Calibri" panose="020F0502020204030204" pitchFamily="34" charset="0"/>
                <a:ea typeface="Calibri" panose="020F0502020204030204" pitchFamily="34" charset="0"/>
                <a:cs typeface="Times New Roman" panose="02020603050405020304" pitchFamily="18" charset="0"/>
              </a:rPr>
              <a:t>I.e. apostates – those who have departed from God – not in fellowship with God, nor His children.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Church discipline – both preventative (churches sake) and corrective (individual being disciplined). </a:t>
            </a:r>
            <a:r>
              <a:rPr lang="en-US" i="1" dirty="0">
                <a:latin typeface="Calibri" panose="020F0502020204030204" pitchFamily="34" charset="0"/>
                <a:ea typeface="Calibri" panose="020F0502020204030204" pitchFamily="34" charset="0"/>
                <a:cs typeface="Times New Roman" panose="02020603050405020304" pitchFamily="18" charset="0"/>
              </a:rPr>
              <a:t>(This lesson is to consider the sake of the individual, and our part in correcting them to save their soul.)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God has given us guidelines to follow in such situations. Are we acting accordingly?</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Attitudes Toward the Apostate</a:t>
            </a:r>
          </a:p>
          <a:p>
            <a:endParaRPr lang="en-US" dirty="0"/>
          </a:p>
        </p:txBody>
      </p:sp>
      <p:sp>
        <p:nvSpPr>
          <p:cNvPr id="4" name="Slide Number Placeholder 3"/>
          <p:cNvSpPr>
            <a:spLocks noGrp="1"/>
          </p:cNvSpPr>
          <p:nvPr>
            <p:ph type="sldNum" sz="quarter" idx="10"/>
          </p:nvPr>
        </p:nvSpPr>
        <p:spPr/>
        <p:txBody>
          <a:bodyPr/>
          <a:lstStyle/>
          <a:p>
            <a:fld id="{C376BC99-2F8E-4E13-95E6-4AF53E5E08D7}" type="slidenum">
              <a:rPr lang="en-US" smtClean="0"/>
              <a:t>2</a:t>
            </a:fld>
            <a:endParaRPr lang="en-US"/>
          </a:p>
        </p:txBody>
      </p:sp>
    </p:spTree>
    <p:extLst>
      <p:ext uri="{BB962C8B-B14F-4D97-AF65-F5344CB8AC3E}">
        <p14:creationId xmlns:p14="http://schemas.microsoft.com/office/powerpoint/2010/main" val="3416128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Attitudes Toward the Apostate</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“Admonish him as a brother”</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Thessalonians 3:14-15</a:t>
            </a:r>
            <a:r>
              <a:rPr lang="en-US" dirty="0">
                <a:latin typeface="Calibri" panose="020F0502020204030204" pitchFamily="34" charset="0"/>
                <a:ea typeface="Calibri" panose="020F0502020204030204" pitchFamily="34" charset="0"/>
                <a:cs typeface="Times New Roman" panose="02020603050405020304" pitchFamily="18" charset="0"/>
              </a:rPr>
              <a:t> – Even though one is withdrawn from, we still consider them as brethren, because they are. (</a:t>
            </a:r>
            <a:r>
              <a:rPr lang="en-US" b="1" dirty="0">
                <a:latin typeface="Calibri" panose="020F0502020204030204" pitchFamily="34" charset="0"/>
                <a:ea typeface="Calibri" panose="020F0502020204030204" pitchFamily="34" charset="0"/>
                <a:cs typeface="Times New Roman" panose="02020603050405020304" pitchFamily="18" charset="0"/>
              </a:rPr>
              <a:t>NOTE: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“admonish him”</a:t>
            </a:r>
            <a:r>
              <a:rPr lang="en-US" b="1" dirty="0">
                <a:latin typeface="Calibri" panose="020F0502020204030204" pitchFamily="34" charset="0"/>
                <a:ea typeface="Calibri" panose="020F0502020204030204" pitchFamily="34" charset="0"/>
                <a:cs typeface="Times New Roman" panose="02020603050405020304" pitchFamily="18" charset="0"/>
              </a:rPr>
              <a:t> – There is still a problem which calls for this action. All is not well.</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we must remember, not because we should ignore their sin because they are brethren, but because we have responsibilities toward them.</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“Am I my brother’s keeper?” (Genesis 4:9</a:t>
            </a:r>
            <a:r>
              <a:rPr lang="en-US" b="1" i="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Cain. Yes! We are!)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5:9-11</a:t>
            </a:r>
            <a:r>
              <a:rPr lang="en-US" dirty="0">
                <a:latin typeface="Calibri" panose="020F0502020204030204" pitchFamily="34" charset="0"/>
                <a:ea typeface="Calibri" panose="020F0502020204030204" pitchFamily="34" charset="0"/>
                <a:cs typeface="Times New Roman" panose="02020603050405020304" pitchFamily="18" charset="0"/>
              </a:rPr>
              <a:t> – anyone named a brother.</a:t>
            </a:r>
          </a:p>
          <a:p>
            <a:pPr marL="742950" marR="0" lvl="1" indent="-28575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What should our attitude be toward our brethren? </a:t>
            </a:r>
            <a:r>
              <a:rPr lang="en-US"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Love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When considering this topic, some mistake these actions to be products of something other than love. This is due to ignorance about the topic.</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Our attitude toward the brethren should always be that of love: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John 4:7-11</a:t>
            </a:r>
            <a:r>
              <a:rPr lang="en-US" dirty="0">
                <a:latin typeface="Calibri" panose="020F0502020204030204" pitchFamily="34" charset="0"/>
                <a:ea typeface="Calibri" panose="020F0502020204030204" pitchFamily="34" charset="0"/>
                <a:cs typeface="Times New Roman" panose="02020603050405020304" pitchFamily="18" charset="0"/>
              </a:rPr>
              <a:t> – We love each other because God loved us.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20-21)</a:t>
            </a:r>
            <a:r>
              <a:rPr lang="en-US" dirty="0">
                <a:latin typeface="Calibri" panose="020F0502020204030204" pitchFamily="34" charset="0"/>
                <a:ea typeface="Calibri" panose="020F0502020204030204" pitchFamily="34" charset="0"/>
                <a:cs typeface="Times New Roman" panose="02020603050405020304" pitchFamily="18" charset="0"/>
              </a:rPr>
              <a:t> – At NO point in time is it acceptable to hate our brethren. (</a:t>
            </a:r>
            <a:r>
              <a:rPr lang="en-US" b="1" dirty="0">
                <a:latin typeface="Calibri" panose="020F0502020204030204" pitchFamily="34" charset="0"/>
                <a:ea typeface="Calibri" panose="020F0502020204030204" pitchFamily="34" charset="0"/>
                <a:cs typeface="Times New Roman" panose="02020603050405020304" pitchFamily="18" charset="0"/>
              </a:rPr>
              <a:t>NOTE: God would not command us to do something which contradicts this principle.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Those who suggest practiced discipline expresses hatred, not love, toward a brother are sorely mistaken, </a:t>
            </a:r>
            <a:r>
              <a:rPr lang="en-US" b="1" u="sng" dirty="0">
                <a:latin typeface="Calibri" panose="020F0502020204030204" pitchFamily="34" charset="0"/>
                <a:ea typeface="Calibri" panose="020F0502020204030204" pitchFamily="34" charset="0"/>
                <a:cs typeface="Times New Roman" panose="02020603050405020304" pitchFamily="18" charset="0"/>
              </a:rPr>
              <a:t>and should examine themselves to find whether they are truly loving the apostatized brother.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What constitutes such love?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John 4:9; 3:16</a:t>
            </a:r>
            <a:r>
              <a:rPr lang="en-US" dirty="0">
                <a:latin typeface="Calibri" panose="020F0502020204030204" pitchFamily="34" charset="0"/>
                <a:ea typeface="Calibri" panose="020F0502020204030204" pitchFamily="34" charset="0"/>
                <a:cs typeface="Times New Roman" panose="02020603050405020304" pitchFamily="18" charset="0"/>
              </a:rPr>
              <a:t> – Sacrificial for the benefit of the object of love.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It did not benefit God to send Jesus, and it did not benefit Jesus to come – </a:t>
            </a:r>
            <a:r>
              <a:rPr lang="en-US" b="1" dirty="0">
                <a:latin typeface="Calibri" panose="020F0502020204030204" pitchFamily="34" charset="0"/>
                <a:ea typeface="Calibri" panose="020F0502020204030204" pitchFamily="34" charset="0"/>
                <a:cs typeface="Times New Roman" panose="02020603050405020304" pitchFamily="18" charset="0"/>
              </a:rPr>
              <a:t>it was a SACRIFICE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reason such was done was for OUR BENEFIT – the object of the Father and the Son’s love.</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Philippians 2:3-4</a:t>
            </a:r>
            <a:r>
              <a:rPr lang="en-US" dirty="0">
                <a:latin typeface="Calibri" panose="020F0502020204030204" pitchFamily="34" charset="0"/>
                <a:ea typeface="Calibri" panose="020F0502020204030204" pitchFamily="34" charset="0"/>
                <a:cs typeface="Times New Roman" panose="02020603050405020304" pitchFamily="18" charset="0"/>
              </a:rPr>
              <a:t> – Esteem them better – Manifest when THEIR NEEDS/INTERESTS are considered greater, more important than our own. (Spiritual interests/needs – apostate is in great need!)</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What do they need? Love, but what ultimately constitutes such love?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22:36-40</a:t>
            </a:r>
            <a:r>
              <a:rPr lang="en-US" dirty="0">
                <a:latin typeface="Calibri" panose="020F0502020204030204" pitchFamily="34" charset="0"/>
                <a:ea typeface="Calibri" panose="020F0502020204030204" pitchFamily="34" charset="0"/>
                <a:cs typeface="Times New Roman" panose="02020603050405020304" pitchFamily="18" charset="0"/>
              </a:rPr>
              <a:t> – Love God, love your neighbor – why two greatest commandments?</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40)</a:t>
            </a:r>
            <a:r>
              <a:rPr lang="en-US" dirty="0">
                <a:latin typeface="Calibri" panose="020F0502020204030204" pitchFamily="34" charset="0"/>
                <a:ea typeface="Calibri" panose="020F0502020204030204" pitchFamily="34" charset="0"/>
                <a:cs typeface="Times New Roman" panose="02020603050405020304" pitchFamily="18" charset="0"/>
              </a:rPr>
              <a:t> – All that God commands is wrapped up in these two.</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Application in specific study:</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u="sng" dirty="0">
                <a:latin typeface="Calibri" panose="020F0502020204030204" pitchFamily="34" charset="0"/>
                <a:ea typeface="Calibri" panose="020F0502020204030204" pitchFamily="34" charset="0"/>
                <a:cs typeface="Times New Roman" panose="02020603050405020304" pitchFamily="18" charset="0"/>
              </a:rPr>
              <a:t>To love the apostate, whatever God commands to be done about them and to them MUST BE DONE!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Do you think you know how to love your brother a better way than that which God commands?</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Isaiah 55:8-9</a:t>
            </a:r>
            <a:r>
              <a:rPr lang="en-US" dirty="0">
                <a:latin typeface="Calibri" panose="020F0502020204030204" pitchFamily="34" charset="0"/>
                <a:ea typeface="Calibri" panose="020F0502020204030204" pitchFamily="34" charset="0"/>
                <a:cs typeface="Times New Roman" panose="02020603050405020304" pitchFamily="18" charset="0"/>
              </a:rPr>
              <a:t> (God’s ways are higher);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3:18-20</a:t>
            </a:r>
            <a:r>
              <a:rPr lang="en-US" dirty="0">
                <a:latin typeface="Calibri" panose="020F0502020204030204" pitchFamily="34" charset="0"/>
                <a:ea typeface="Calibri" panose="020F0502020204030204" pitchFamily="34" charset="0"/>
                <a:cs typeface="Times New Roman" panose="02020603050405020304" pitchFamily="18" charset="0"/>
              </a:rPr>
              <a:t> (Become a fool to become wise – God’s wisdom).</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So, what responsibilities do we have toward the apostate?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Responsibilities Toward the Apostate</a:t>
            </a:r>
          </a:p>
          <a:p>
            <a:endParaRPr lang="en-US" dirty="0"/>
          </a:p>
        </p:txBody>
      </p:sp>
      <p:sp>
        <p:nvSpPr>
          <p:cNvPr id="4" name="Slide Number Placeholder 3"/>
          <p:cNvSpPr>
            <a:spLocks noGrp="1"/>
          </p:cNvSpPr>
          <p:nvPr>
            <p:ph type="sldNum" sz="quarter" idx="10"/>
          </p:nvPr>
        </p:nvSpPr>
        <p:spPr/>
        <p:txBody>
          <a:bodyPr/>
          <a:lstStyle/>
          <a:p>
            <a:fld id="{C376BC99-2F8E-4E13-95E6-4AF53E5E08D7}" type="slidenum">
              <a:rPr lang="en-US" smtClean="0"/>
              <a:t>3</a:t>
            </a:fld>
            <a:endParaRPr lang="en-US"/>
          </a:p>
        </p:txBody>
      </p:sp>
    </p:spTree>
    <p:extLst>
      <p:ext uri="{BB962C8B-B14F-4D97-AF65-F5344CB8AC3E}">
        <p14:creationId xmlns:p14="http://schemas.microsoft.com/office/powerpoint/2010/main" val="1881517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Responsibilities Toward the Apostate</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“Deliver such a one to Satan”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5:4-5</a:t>
            </a:r>
            <a:r>
              <a:rPr lang="en-US" dirty="0">
                <a:latin typeface="Calibri" panose="020F0502020204030204" pitchFamily="34" charset="0"/>
                <a:ea typeface="Calibri" panose="020F0502020204030204" pitchFamily="34" charset="0"/>
                <a:cs typeface="Times New Roman" panose="02020603050405020304" pitchFamily="18" charset="0"/>
              </a:rPr>
              <a:t> – Of the sexually immoral man. (</a:t>
            </a:r>
            <a:r>
              <a:rPr lang="en-US" i="1" dirty="0">
                <a:latin typeface="Calibri" panose="020F0502020204030204" pitchFamily="34" charset="0"/>
                <a:ea typeface="Calibri" panose="020F0502020204030204" pitchFamily="34" charset="0"/>
                <a:cs typeface="Times New Roman" panose="02020603050405020304" pitchFamily="18" charset="0"/>
              </a:rPr>
              <a:t>to save his spirit</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Timothy 1:18-20</a:t>
            </a:r>
            <a:r>
              <a:rPr lang="en-US" dirty="0">
                <a:latin typeface="Calibri" panose="020F0502020204030204" pitchFamily="34" charset="0"/>
                <a:ea typeface="Calibri" panose="020F0502020204030204" pitchFamily="34" charset="0"/>
                <a:cs typeface="Times New Roman" panose="02020603050405020304" pitchFamily="18" charset="0"/>
              </a:rPr>
              <a:t> – Of </a:t>
            </a:r>
            <a:r>
              <a:rPr lang="en-US" dirty="0" err="1">
                <a:latin typeface="Calibri" panose="020F0502020204030204" pitchFamily="34" charset="0"/>
                <a:ea typeface="Calibri" panose="020F0502020204030204" pitchFamily="34" charset="0"/>
                <a:cs typeface="Times New Roman" panose="02020603050405020304" pitchFamily="18" charset="0"/>
              </a:rPr>
              <a:t>Hymenaeus</a:t>
            </a:r>
            <a:r>
              <a:rPr lang="en-US" dirty="0">
                <a:latin typeface="Calibri" panose="020F0502020204030204" pitchFamily="34" charset="0"/>
                <a:ea typeface="Calibri" panose="020F0502020204030204" pitchFamily="34" charset="0"/>
                <a:cs typeface="Times New Roman" panose="02020603050405020304" pitchFamily="18" charset="0"/>
              </a:rPr>
              <a:t> and Alexander – rejected the faith/suffered shipwreck. (</a:t>
            </a:r>
            <a:r>
              <a:rPr lang="en-US" i="1" dirty="0">
                <a:latin typeface="Calibri" panose="020F0502020204030204" pitchFamily="34" charset="0"/>
                <a:ea typeface="Calibri" panose="020F0502020204030204" pitchFamily="34" charset="0"/>
                <a:cs typeface="Times New Roman" panose="02020603050405020304" pitchFamily="18" charset="0"/>
              </a:rPr>
              <a:t>that they learn not to blaspheme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Thessalonians 3:6</a:t>
            </a:r>
            <a:r>
              <a:rPr lang="en-US" dirty="0">
                <a:latin typeface="Calibri" panose="020F0502020204030204" pitchFamily="34" charset="0"/>
                <a:ea typeface="Calibri" panose="020F0502020204030204" pitchFamily="34" charset="0"/>
                <a:cs typeface="Times New Roman" panose="02020603050405020304" pitchFamily="18" charset="0"/>
              </a:rPr>
              <a:t> – Of the disorderly brother – Does not use the exact phrase, but it is the same concept. (</a:t>
            </a:r>
            <a:r>
              <a:rPr lang="en-US" i="1" dirty="0">
                <a:latin typeface="Calibri" panose="020F0502020204030204" pitchFamily="34" charset="0"/>
                <a:ea typeface="Calibri" panose="020F0502020204030204" pitchFamily="34" charset="0"/>
                <a:cs typeface="Times New Roman" panose="02020603050405020304" pitchFamily="18" charset="0"/>
              </a:rPr>
              <a:t>same reasons</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Deliver to Satan?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is done as a positive action toward those who are still assembling with the saints (</a:t>
            </a:r>
            <a:r>
              <a:rPr lang="en-US" i="1" dirty="0">
                <a:latin typeface="Calibri" panose="020F0502020204030204" pitchFamily="34" charset="0"/>
                <a:ea typeface="Calibri" panose="020F0502020204030204" pitchFamily="34" charset="0"/>
                <a:cs typeface="Times New Roman" panose="02020603050405020304" pitchFamily="18" charset="0"/>
              </a:rPr>
              <a:t>deliver – something you do – they have not completely left</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Corinthians 5:1-2</a:t>
            </a:r>
            <a:r>
              <a:rPr lang="en-US" dirty="0">
                <a:latin typeface="Calibri" panose="020F0502020204030204" pitchFamily="34" charset="0"/>
                <a:ea typeface="Calibri" panose="020F0502020204030204" pitchFamily="34" charset="0"/>
                <a:cs typeface="Times New Roman" panose="02020603050405020304" pitchFamily="18" charset="0"/>
              </a:rPr>
              <a:t> – It is among you! How? The man guilty of it is still among you!</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What is the state of an impenitent person in sin?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16:17-18</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“do not serve our Lord Jesus Christ”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i="1" dirty="0">
                <a:latin typeface="Calibri" panose="020F0502020204030204" pitchFamily="34" charset="0"/>
                <a:ea typeface="Calibri" panose="020F0502020204030204" pitchFamily="34" charset="0"/>
                <a:cs typeface="Times New Roman" panose="02020603050405020304" pitchFamily="18" charset="0"/>
              </a:rPr>
              <a:t>Who do they serve in their sin?</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2:2-3</a:t>
            </a:r>
            <a:r>
              <a:rPr lang="en-US" dirty="0">
                <a:latin typeface="Calibri" panose="020F0502020204030204" pitchFamily="34" charset="0"/>
                <a:ea typeface="Calibri" panose="020F0502020204030204" pitchFamily="34" charset="0"/>
                <a:cs typeface="Times New Roman" panose="02020603050405020304" pitchFamily="18" charset="0"/>
              </a:rPr>
              <a:t> – They have reverted to their old ways – the have become a slave of sin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6:16)</a:t>
            </a:r>
            <a:r>
              <a:rPr lang="en-US" dirty="0">
                <a:latin typeface="Calibri" panose="020F0502020204030204" pitchFamily="34" charset="0"/>
                <a:ea typeface="Calibri" panose="020F0502020204030204" pitchFamily="34" charset="0"/>
                <a:cs typeface="Times New Roman" panose="02020603050405020304" pitchFamily="18" charset="0"/>
              </a:rPr>
              <a:t>.</a:t>
            </a: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“prince of the power of the air”</a:t>
            </a:r>
            <a:r>
              <a:rPr lang="en-US" dirty="0">
                <a:latin typeface="Calibri" panose="020F0502020204030204" pitchFamily="34" charset="0"/>
                <a:ea typeface="Calibri" panose="020F0502020204030204" pitchFamily="34" charset="0"/>
                <a:cs typeface="Times New Roman" panose="02020603050405020304" pitchFamily="18" charset="0"/>
              </a:rPr>
              <a:t> – Satan.</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Submitting to Satan, not God.</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Colossians 1:13</a:t>
            </a:r>
            <a:r>
              <a:rPr lang="en-US" dirty="0">
                <a:latin typeface="Calibri" panose="020F0502020204030204" pitchFamily="34" charset="0"/>
                <a:ea typeface="Calibri" panose="020F0502020204030204" pitchFamily="34" charset="0"/>
                <a:cs typeface="Times New Roman" panose="02020603050405020304" pitchFamily="18" charset="0"/>
              </a:rPr>
              <a:t> – When obedient to the gospel – taken out of Satan’s abode, and placed into kingdom of God.</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One who is living in sin, and will not repent is back in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power of darkness.”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Their assembling with the congregation does not change that truth.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Delivering to Satan is an outward display toward them, and before the congregation that they NO LONGER HAVE FELLOWSHIP WITH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i="1" dirty="0">
                <a:latin typeface="Calibri" panose="020F0502020204030204" pitchFamily="34" charset="0"/>
                <a:ea typeface="Calibri" panose="020F0502020204030204" pitchFamily="34" charset="0"/>
                <a:cs typeface="Times New Roman" panose="02020603050405020304" pitchFamily="18" charset="0"/>
              </a:rPr>
              <a:t>NOTE: No amount of social involvement can change that truth.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To carry on as if they were not in sin, and allow them among the brethren is to DECEIVE ONESELF, AND THEM.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Application of such?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5:9-13</a:t>
            </a:r>
            <a:r>
              <a:rPr lang="en-US" dirty="0">
                <a:latin typeface="Calibri" panose="020F0502020204030204" pitchFamily="34" charset="0"/>
                <a:ea typeface="Calibri" panose="020F0502020204030204" pitchFamily="34" charset="0"/>
                <a:cs typeface="Times New Roman" panose="02020603050405020304" pitchFamily="18" charset="0"/>
              </a:rPr>
              <a:t> – not to keep company!</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“not even to eat with such a person”</a:t>
            </a:r>
            <a:r>
              <a:rPr lang="en-US" dirty="0">
                <a:latin typeface="Calibri" panose="020F0502020204030204" pitchFamily="34" charset="0"/>
                <a:ea typeface="Calibri" panose="020F0502020204030204" pitchFamily="34" charset="0"/>
                <a:cs typeface="Times New Roman" panose="02020603050405020304" pitchFamily="18" charset="0"/>
              </a:rPr>
              <a:t> – is it the congregation that is NO LONGER eating with him? Not according to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chapter 11</a:t>
            </a:r>
            <a:r>
              <a:rPr lang="en-US" dirty="0">
                <a:latin typeface="Calibri" panose="020F0502020204030204" pitchFamily="34" charset="0"/>
                <a:ea typeface="Calibri" panose="020F0502020204030204" pitchFamily="34" charset="0"/>
                <a:cs typeface="Times New Roman" panose="02020603050405020304" pitchFamily="18" charset="0"/>
              </a:rPr>
              <a:t> – no eating and drinking.</a:t>
            </a:r>
          </a:p>
          <a:p>
            <a:pPr marL="1143000" marR="0" lvl="2" indent="-228600">
              <a:lnSpc>
                <a:spcPct val="107000"/>
              </a:lnSpc>
              <a:spcBef>
                <a:spcPts val="0"/>
              </a:spcBef>
              <a:spcAft>
                <a:spcPts val="0"/>
              </a:spcAft>
              <a:buFont typeface="+mj-lt"/>
              <a:buAutoNum type="romanLcPeriod"/>
            </a:pPr>
            <a:r>
              <a:rPr lang="en-US" b="1" u="sng" dirty="0">
                <a:latin typeface="Calibri" panose="020F0502020204030204" pitchFamily="34" charset="0"/>
                <a:ea typeface="Calibri" panose="020F0502020204030204" pitchFamily="34" charset="0"/>
                <a:cs typeface="Times New Roman" panose="02020603050405020304" pitchFamily="18" charset="0"/>
              </a:rPr>
              <a:t>This is on an individual basis as well</a:t>
            </a:r>
            <a:r>
              <a:rPr lang="en-US" b="1" dirty="0">
                <a:latin typeface="Calibri" panose="020F0502020204030204" pitchFamily="34" charset="0"/>
                <a:ea typeface="Calibri" panose="020F0502020204030204" pitchFamily="34" charset="0"/>
                <a:cs typeface="Times New Roman" panose="02020603050405020304" pitchFamily="18" charset="0"/>
              </a:rPr>
              <a:t> – when away from the assembly, each member must practice this – IT IS IMPERITIVE FOR THE SUCCESS OF THE DISCIPLINE.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u="sng" dirty="0">
                <a:latin typeface="Calibri" panose="020F0502020204030204" pitchFamily="34" charset="0"/>
                <a:ea typeface="Calibri" panose="020F0502020204030204" pitchFamily="34" charset="0"/>
                <a:cs typeface="Times New Roman" panose="02020603050405020304" pitchFamily="18" charset="0"/>
              </a:rPr>
              <a:t>What about one who has left on their own accord?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They no longer wanted to be with the Lord and the brethren, and departed themselves to be with the world. (Not withdrawn from, but withdrew themselves.)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What is the state of their soul?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Fellowship with God? – NO.</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Serving sin and Satan? – YES.</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Can we have fellowship with them? – NO.</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What happens when you socialize with the apostate contrary to the commands of Christ?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You communicate to them (with your actions) the lie that their soul is safe. IT IS NOT – they have no fellowship with God.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(“you are puffed up, and have not rather mourned”)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John 9-11</a:t>
            </a:r>
            <a:r>
              <a:rPr lang="en-US" dirty="0">
                <a:latin typeface="Calibri" panose="020F0502020204030204" pitchFamily="34" charset="0"/>
                <a:ea typeface="Calibri" panose="020F0502020204030204" pitchFamily="34" charset="0"/>
                <a:cs typeface="Times New Roman" panose="02020603050405020304" pitchFamily="18" charset="0"/>
              </a:rPr>
              <a:t> – You share in their evil, thus, sever your own fellowship with God.</a:t>
            </a: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Reprove/Rebuke</a:t>
            </a:r>
          </a:p>
          <a:p>
            <a:endParaRPr lang="en-US" dirty="0"/>
          </a:p>
        </p:txBody>
      </p:sp>
      <p:sp>
        <p:nvSpPr>
          <p:cNvPr id="4" name="Slide Number Placeholder 3"/>
          <p:cNvSpPr>
            <a:spLocks noGrp="1"/>
          </p:cNvSpPr>
          <p:nvPr>
            <p:ph type="sldNum" sz="quarter" idx="10"/>
          </p:nvPr>
        </p:nvSpPr>
        <p:spPr/>
        <p:txBody>
          <a:bodyPr/>
          <a:lstStyle/>
          <a:p>
            <a:fld id="{C376BC99-2F8E-4E13-95E6-4AF53E5E08D7}" type="slidenum">
              <a:rPr lang="en-US" smtClean="0"/>
              <a:t>4</a:t>
            </a:fld>
            <a:endParaRPr lang="en-US"/>
          </a:p>
        </p:txBody>
      </p:sp>
    </p:spTree>
    <p:extLst>
      <p:ext uri="{BB962C8B-B14F-4D97-AF65-F5344CB8AC3E}">
        <p14:creationId xmlns:p14="http://schemas.microsoft.com/office/powerpoint/2010/main" val="1143446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Reprove/Rebuke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Thessalonians 3:13-15</a:t>
            </a:r>
            <a:r>
              <a:rPr lang="en-US" dirty="0">
                <a:latin typeface="Calibri" panose="020F0502020204030204" pitchFamily="34" charset="0"/>
                <a:ea typeface="Calibri" panose="020F0502020204030204" pitchFamily="34" charset="0"/>
                <a:cs typeface="Times New Roman" panose="02020603050405020304" pitchFamily="18" charset="0"/>
              </a:rPr>
              <a:t> – Do not keep company with him, but admonish him?</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There are times when one may still see the apostate. What then? (EX: Work, school, time and chance.)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Admonish him – to caution or reprove; warn.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Any communication should be based on this principle – admonish him.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u="sng" dirty="0">
                <a:latin typeface="Calibri" panose="020F0502020204030204" pitchFamily="34" charset="0"/>
                <a:ea typeface="Calibri" panose="020F0502020204030204" pitchFamily="34" charset="0"/>
                <a:cs typeface="Times New Roman" panose="02020603050405020304" pitchFamily="18" charset="0"/>
              </a:rPr>
              <a:t>NOTE: Communication should still be present, but it is to the end of CORRECTING THE FALLEN BROTHER, not social.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EX: Peter to Simon the sorcerer – He had not been withdrawn from, but was in sin – take the same approach.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8:18-24</a:t>
            </a:r>
            <a:r>
              <a:rPr lang="en-US" dirty="0">
                <a:latin typeface="Calibri" panose="020F0502020204030204" pitchFamily="34" charset="0"/>
                <a:ea typeface="Calibri" panose="020F0502020204030204" pitchFamily="34" charset="0"/>
                <a:cs typeface="Times New Roman" panose="02020603050405020304" pitchFamily="18" charset="0"/>
              </a:rPr>
              <a:t> – Peter did not beat around the bush. He was bold, and straightforward.</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20)</a:t>
            </a:r>
            <a:r>
              <a:rPr lang="en-US" dirty="0">
                <a:latin typeface="Calibri" panose="020F0502020204030204" pitchFamily="34" charset="0"/>
                <a:ea typeface="Calibri" panose="020F0502020204030204" pitchFamily="34" charset="0"/>
                <a:cs typeface="Times New Roman" panose="02020603050405020304" pitchFamily="18" charset="0"/>
              </a:rPr>
              <a:t> – The heinous nature of the sin.</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21, 23)</a:t>
            </a:r>
            <a:r>
              <a:rPr lang="en-US" dirty="0">
                <a:latin typeface="Calibri" panose="020F0502020204030204" pitchFamily="34" charset="0"/>
                <a:ea typeface="Calibri" panose="020F0502020204030204" pitchFamily="34" charset="0"/>
                <a:cs typeface="Times New Roman" panose="02020603050405020304" pitchFamily="18" charset="0"/>
              </a:rPr>
              <a:t> – The result of the sin. </a:t>
            </a:r>
            <a:r>
              <a:rPr lang="en-US" i="1" dirty="0">
                <a:latin typeface="Calibri" panose="020F0502020204030204" pitchFamily="34" charset="0"/>
                <a:ea typeface="Calibri" panose="020F0502020204030204" pitchFamily="34" charset="0"/>
                <a:cs typeface="Times New Roman" panose="02020603050405020304" pitchFamily="18" charset="0"/>
              </a:rPr>
              <a:t>(In what matter? – Ministry of the Spirit – not simply being able to impart the Spirit, but the whole purpose of such.</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22)</a:t>
            </a:r>
            <a:r>
              <a:rPr lang="en-US" dirty="0">
                <a:latin typeface="Calibri" panose="020F0502020204030204" pitchFamily="34" charset="0"/>
                <a:ea typeface="Calibri" panose="020F0502020204030204" pitchFamily="34" charset="0"/>
                <a:cs typeface="Times New Roman" panose="02020603050405020304" pitchFamily="18" charset="0"/>
              </a:rPr>
              <a:t> – The solution to the sin problem.</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24)</a:t>
            </a:r>
            <a:r>
              <a:rPr lang="en-US" dirty="0">
                <a:latin typeface="Calibri" panose="020F0502020204030204" pitchFamily="34" charset="0"/>
                <a:ea typeface="Calibri" panose="020F0502020204030204" pitchFamily="34" charset="0"/>
                <a:cs typeface="Times New Roman" panose="02020603050405020304" pitchFamily="18" charset="0"/>
              </a:rPr>
              <a:t> – The desired reaction to such admonition.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THEY NEED TO KNOW – we need to tell them.</a:t>
            </a: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Pray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the destruction of the flesh, that his spirit may be saved”</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C376BC99-2F8E-4E13-95E6-4AF53E5E08D7}" type="slidenum">
              <a:rPr lang="en-US" smtClean="0"/>
              <a:t>5</a:t>
            </a:fld>
            <a:endParaRPr lang="en-US"/>
          </a:p>
        </p:txBody>
      </p:sp>
    </p:spTree>
    <p:extLst>
      <p:ext uri="{BB962C8B-B14F-4D97-AF65-F5344CB8AC3E}">
        <p14:creationId xmlns:p14="http://schemas.microsoft.com/office/powerpoint/2010/main" val="2746343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Pray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the destruction of the flesh, that his spirit may be saved”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It is right, and efficacious to pray for the apostate. But pray for what?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John 5:14-17</a:t>
            </a:r>
            <a:r>
              <a:rPr lang="en-US" dirty="0">
                <a:latin typeface="Calibri" panose="020F0502020204030204" pitchFamily="34" charset="0"/>
                <a:ea typeface="Calibri" panose="020F0502020204030204" pitchFamily="34" charset="0"/>
                <a:cs typeface="Times New Roman" panose="02020603050405020304" pitchFamily="18" charset="0"/>
              </a:rPr>
              <a:t> – Not for their forgiveness in their current state.</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14-15)</a:t>
            </a:r>
            <a:r>
              <a:rPr lang="en-US" dirty="0">
                <a:latin typeface="Calibri" panose="020F0502020204030204" pitchFamily="34" charset="0"/>
                <a:ea typeface="Calibri" panose="020F0502020204030204" pitchFamily="34" charset="0"/>
                <a:cs typeface="Times New Roman" panose="02020603050405020304" pitchFamily="18" charset="0"/>
              </a:rPr>
              <a:t> – God hears our prayers.</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16-17)</a:t>
            </a:r>
            <a:r>
              <a:rPr lang="en-US" dirty="0">
                <a:latin typeface="Calibri" panose="020F0502020204030204" pitchFamily="34" charset="0"/>
                <a:ea typeface="Calibri" panose="020F0502020204030204" pitchFamily="34" charset="0"/>
                <a:cs typeface="Times New Roman" panose="02020603050405020304" pitchFamily="18" charset="0"/>
              </a:rPr>
              <a:t> – Sin NOT to death should be prayed about, and will be forgiven, but not sin TO death.</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Sin NOT to death?</a:t>
            </a:r>
            <a:r>
              <a:rPr lang="en-US" dirty="0">
                <a:latin typeface="Calibri" panose="020F0502020204030204" pitchFamily="34" charset="0"/>
                <a:ea typeface="Calibri" panose="020F0502020204030204" pitchFamily="34" charset="0"/>
                <a:cs typeface="Times New Roman" panose="02020603050405020304" pitchFamily="18" charset="0"/>
              </a:rPr>
              <a:t> – Sin that is repented of.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John 1:9</a:t>
            </a:r>
            <a:r>
              <a:rPr lang="en-US" dirty="0">
                <a:latin typeface="Calibri" panose="020F0502020204030204" pitchFamily="34" charset="0"/>
                <a:ea typeface="Calibri" panose="020F0502020204030204" pitchFamily="34" charset="0"/>
                <a:cs typeface="Times New Roman" panose="02020603050405020304" pitchFamily="18" charset="0"/>
              </a:rPr>
              <a:t> – confess – repentance implied.)</a:t>
            </a:r>
          </a:p>
          <a:p>
            <a:pPr marL="1143000" marR="0" lvl="2" indent="-228600">
              <a:lnSpc>
                <a:spcPct val="107000"/>
              </a:lnSpc>
              <a:spcBef>
                <a:spcPts val="0"/>
              </a:spcBef>
              <a:spcAft>
                <a:spcPts val="0"/>
              </a:spcAft>
              <a:buFont typeface="+mj-lt"/>
              <a:buAutoNum type="romanLcPeriod"/>
            </a:pPr>
            <a:r>
              <a:rPr lang="en-US" i="1" dirty="0">
                <a:latin typeface="Calibri" panose="020F0502020204030204" pitchFamily="34" charset="0"/>
                <a:ea typeface="Calibri" panose="020F0502020204030204" pitchFamily="34" charset="0"/>
                <a:cs typeface="Times New Roman" panose="02020603050405020304" pitchFamily="18" charset="0"/>
              </a:rPr>
              <a:t>Apostate – one who has not repented of their sins – how do we pray for them? (That their hearts would be softened, but what about the fact that they have rejected God’s word? What can we pray for then?) </a:t>
            </a:r>
            <a:r>
              <a:rPr lang="en-US"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5:5</a:t>
            </a:r>
            <a:r>
              <a:rPr lang="en-US" dirty="0">
                <a:latin typeface="Calibri" panose="020F0502020204030204" pitchFamily="34" charset="0"/>
                <a:ea typeface="Calibri" panose="020F0502020204030204" pitchFamily="34" charset="0"/>
                <a:cs typeface="Times New Roman" panose="02020603050405020304" pitchFamily="18" charset="0"/>
              </a:rPr>
              <a:t> – Consider the reason given by Paul for delivering such a one to Satan.</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the destruction of the flesh”</a:t>
            </a:r>
            <a:r>
              <a:rPr lang="en-US" dirty="0">
                <a:latin typeface="Calibri" panose="020F0502020204030204" pitchFamily="34" charset="0"/>
                <a:ea typeface="Calibri" panose="020F0502020204030204" pitchFamily="34" charset="0"/>
                <a:cs typeface="Times New Roman" panose="02020603050405020304" pitchFamily="18" charset="0"/>
              </a:rPr>
              <a:t> – not of the fleshly lusts:</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Always will be a struggle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Galatians 5:16-17; Romans 8:12-13</a:t>
            </a:r>
            <a:r>
              <a:rPr lang="en-US" dirty="0">
                <a:latin typeface="Calibri" panose="020F0502020204030204" pitchFamily="34" charset="0"/>
                <a:ea typeface="Calibri" panose="020F0502020204030204" pitchFamily="34" charset="0"/>
                <a:cs typeface="Times New Roman" panose="02020603050405020304" pitchFamily="18" charset="0"/>
              </a:rPr>
              <a:t> – The struggle may wane as the Christian matures, but there will always be temptation, and that must be denied.</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What does </a:t>
            </a:r>
            <a:r>
              <a:rPr lang="en-US" b="1" i="1" dirty="0">
                <a:latin typeface="Calibri" panose="020F0502020204030204" pitchFamily="34" charset="0"/>
                <a:ea typeface="Calibri" panose="020F0502020204030204" pitchFamily="34" charset="0"/>
                <a:cs typeface="Times New Roman" panose="02020603050405020304" pitchFamily="18" charset="0"/>
              </a:rPr>
              <a:t>“for the destruction of the flesh”</a:t>
            </a:r>
            <a:r>
              <a:rPr lang="en-US" b="1" dirty="0">
                <a:latin typeface="Calibri" panose="020F0502020204030204" pitchFamily="34" charset="0"/>
                <a:ea typeface="Calibri" panose="020F0502020204030204" pitchFamily="34" charset="0"/>
                <a:cs typeface="Times New Roman" panose="02020603050405020304" pitchFamily="18" charset="0"/>
              </a:rPr>
              <a:t> mean?</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1:24-27</a:t>
            </a:r>
            <a:r>
              <a:rPr lang="en-US" dirty="0">
                <a:latin typeface="Calibri" panose="020F0502020204030204" pitchFamily="34" charset="0"/>
                <a:ea typeface="Calibri" panose="020F0502020204030204" pitchFamily="34" charset="0"/>
                <a:cs typeface="Times New Roman" panose="02020603050405020304" pitchFamily="18" charset="0"/>
              </a:rPr>
              <a:t> – God gave them up to vile passions.</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Idea – God gave them over to their lusts, to fulfill them.</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Key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24, 27b</a:t>
            </a:r>
            <a:r>
              <a:rPr lang="en-US" dirty="0">
                <a:latin typeface="Calibri" panose="020F0502020204030204" pitchFamily="34" charset="0"/>
                <a:ea typeface="Calibri" panose="020F0502020204030204" pitchFamily="34" charset="0"/>
                <a:cs typeface="Times New Roman" panose="02020603050405020304" pitchFamily="18" charset="0"/>
              </a:rPr>
              <a:t> – dishonor their bodies, penalty of their error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Proverbs 13:15</a:t>
            </a:r>
            <a:r>
              <a:rPr lang="en-US" dirty="0">
                <a:latin typeface="Calibri" panose="020F0502020204030204" pitchFamily="34" charset="0"/>
                <a:ea typeface="Calibri" panose="020F0502020204030204" pitchFamily="34" charset="0"/>
                <a:cs typeface="Times New Roman" panose="02020603050405020304" pitchFamily="18" charset="0"/>
              </a:rPr>
              <a:t> – The way of the unfaithful is hard…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 sinful life is a hard life.</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Proverbs 1:10-11, 18-19</a:t>
            </a:r>
            <a:r>
              <a:rPr lang="en-US" dirty="0">
                <a:latin typeface="Calibri" panose="020F0502020204030204" pitchFamily="34" charset="0"/>
                <a:ea typeface="Calibri" panose="020F0502020204030204" pitchFamily="34" charset="0"/>
                <a:cs typeface="Times New Roman" panose="02020603050405020304" pitchFamily="18" charset="0"/>
              </a:rPr>
              <a:t> – They lie in wait for their own blood…</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“that his spirit may be saved in the day of the Lord Jesus” (1 Corinthians 5:5).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i="1" dirty="0">
                <a:latin typeface="Calibri" panose="020F0502020204030204" pitchFamily="34" charset="0"/>
                <a:ea typeface="Calibri" panose="020F0502020204030204" pitchFamily="34" charset="0"/>
                <a:cs typeface="Times New Roman" panose="02020603050405020304" pitchFamily="18" charset="0"/>
              </a:rPr>
              <a:t>When one is delivered over to his proper abode as they serve Satan, not God, he is made to realize how hard that life is! – Perhaps they will turn back to God. </a:t>
            </a:r>
            <a:r>
              <a:rPr lang="en-US"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Parable of Prodigal Son</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Luke 15:11-24</a:t>
            </a:r>
            <a:r>
              <a:rPr lang="en-US" dirty="0">
                <a:latin typeface="Calibri" panose="020F0502020204030204" pitchFamily="34" charset="0"/>
                <a:ea typeface="Calibri" panose="020F0502020204030204" pitchFamily="34" charset="0"/>
                <a:cs typeface="Times New Roman" panose="02020603050405020304" pitchFamily="18" charset="0"/>
              </a:rPr>
              <a:t> – He suffered, and came to himself.</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13)</a:t>
            </a:r>
            <a:r>
              <a:rPr lang="en-US" dirty="0">
                <a:latin typeface="Calibri" panose="020F0502020204030204" pitchFamily="34" charset="0"/>
                <a:ea typeface="Calibri" panose="020F0502020204030204" pitchFamily="34" charset="0"/>
                <a:cs typeface="Times New Roman" panose="02020603050405020304" pitchFamily="18" charset="0"/>
              </a:rPr>
              <a:t> – Prodigal living.</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14-16)</a:t>
            </a:r>
            <a:r>
              <a:rPr lang="en-US" dirty="0">
                <a:latin typeface="Calibri" panose="020F0502020204030204" pitchFamily="34" charset="0"/>
                <a:ea typeface="Calibri" panose="020F0502020204030204" pitchFamily="34" charset="0"/>
                <a:cs typeface="Times New Roman" panose="02020603050405020304" pitchFamily="18" charset="0"/>
              </a:rPr>
              <a:t> – A hard life – what did his sinfulness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18</a:t>
            </a:r>
            <a:r>
              <a:rPr lang="en-US" dirty="0">
                <a:latin typeface="Calibri" panose="020F0502020204030204" pitchFamily="34" charset="0"/>
                <a:ea typeface="Calibri" panose="020F0502020204030204" pitchFamily="34" charset="0"/>
                <a:cs typeface="Times New Roman" panose="02020603050405020304" pitchFamily="18" charset="0"/>
              </a:rPr>
              <a:t> – sinful) bring him? (</a:t>
            </a:r>
            <a:r>
              <a:rPr lang="en-US" b="1" dirty="0">
                <a:latin typeface="Calibri" panose="020F0502020204030204" pitchFamily="34" charset="0"/>
                <a:ea typeface="Calibri" panose="020F0502020204030204" pitchFamily="34" charset="0"/>
                <a:cs typeface="Times New Roman" panose="02020603050405020304" pitchFamily="18" charset="0"/>
              </a:rPr>
              <a:t>NOTE: Despite this, his heart was not softened to return until verse 17</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17)</a:t>
            </a:r>
            <a:r>
              <a:rPr lang="en-US" dirty="0">
                <a:latin typeface="Calibri" panose="020F0502020204030204" pitchFamily="34" charset="0"/>
                <a:ea typeface="Calibri" panose="020F0502020204030204" pitchFamily="34" charset="0"/>
                <a:cs typeface="Times New Roman" panose="02020603050405020304" pitchFamily="18" charset="0"/>
              </a:rPr>
              <a:t> – came to himself – realization of the nature of his living, and its consequences.</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18-24)</a:t>
            </a:r>
            <a:r>
              <a:rPr lang="en-US" dirty="0">
                <a:latin typeface="Calibri" panose="020F0502020204030204" pitchFamily="34" charset="0"/>
                <a:ea typeface="Calibri" panose="020F0502020204030204" pitchFamily="34" charset="0"/>
                <a:cs typeface="Times New Roman" panose="02020603050405020304" pitchFamily="18" charset="0"/>
              </a:rPr>
              <a:t> – Repented – when? – Whenever he realized the type of life he was living, and how terrible it was.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NOTE: 1)</a:t>
            </a:r>
            <a:r>
              <a:rPr lang="en-US" dirty="0">
                <a:latin typeface="Calibri" panose="020F0502020204030204" pitchFamily="34" charset="0"/>
                <a:ea typeface="Calibri" panose="020F0502020204030204" pitchFamily="34" charset="0"/>
                <a:cs typeface="Times New Roman" panose="02020603050405020304" pitchFamily="18" charset="0"/>
              </a:rPr>
              <a:t> Son’s heart was already in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“far country,”</a:t>
            </a:r>
            <a:r>
              <a:rPr lang="en-US" dirty="0">
                <a:latin typeface="Calibri" panose="020F0502020204030204" pitchFamily="34" charset="0"/>
                <a:ea typeface="Calibri" panose="020F0502020204030204" pitchFamily="34" charset="0"/>
                <a:cs typeface="Times New Roman" panose="02020603050405020304" pitchFamily="18" charset="0"/>
              </a:rPr>
              <a:t> and the father let him go, </a:t>
            </a:r>
            <a:r>
              <a:rPr lang="en-US" b="1" dirty="0">
                <a:latin typeface="Calibri" panose="020F0502020204030204" pitchFamily="34" charset="0"/>
                <a:ea typeface="Calibri" panose="020F0502020204030204" pitchFamily="34" charset="0"/>
                <a:cs typeface="Times New Roman" panose="02020603050405020304" pitchFamily="18" charset="0"/>
              </a:rPr>
              <a:t>2)</a:t>
            </a:r>
            <a:r>
              <a:rPr lang="en-US" dirty="0">
                <a:latin typeface="Calibri" panose="020F0502020204030204" pitchFamily="34" charset="0"/>
                <a:ea typeface="Calibri" panose="020F0502020204030204" pitchFamily="34" charset="0"/>
                <a:cs typeface="Times New Roman" panose="02020603050405020304" pitchFamily="18" charset="0"/>
              </a:rPr>
              <a:t> the father did not seek the son out, to spare him from his destructive decisions, </a:t>
            </a:r>
            <a:r>
              <a:rPr lang="en-US" b="1" dirty="0">
                <a:latin typeface="Calibri" panose="020F0502020204030204" pitchFamily="34" charset="0"/>
                <a:ea typeface="Calibri" panose="020F0502020204030204" pitchFamily="34" charset="0"/>
                <a:cs typeface="Times New Roman" panose="02020603050405020304" pitchFamily="18" charset="0"/>
              </a:rPr>
              <a:t>3)</a:t>
            </a:r>
            <a:r>
              <a:rPr lang="en-US" dirty="0">
                <a:latin typeface="Calibri" panose="020F0502020204030204" pitchFamily="34" charset="0"/>
                <a:ea typeface="Calibri" panose="020F0502020204030204" pitchFamily="34" charset="0"/>
                <a:cs typeface="Times New Roman" panose="02020603050405020304" pitchFamily="18" charset="0"/>
              </a:rPr>
              <a:t> the son came to himself after discovering the destruction of his decision, </a:t>
            </a:r>
            <a:r>
              <a:rPr lang="en-US" b="1" dirty="0">
                <a:latin typeface="Calibri" panose="020F0502020204030204" pitchFamily="34" charset="0"/>
                <a:ea typeface="Calibri" panose="020F0502020204030204" pitchFamily="34" charset="0"/>
                <a:cs typeface="Times New Roman" panose="02020603050405020304" pitchFamily="18" charset="0"/>
              </a:rPr>
              <a:t>4)</a:t>
            </a:r>
            <a:r>
              <a:rPr lang="en-US" dirty="0">
                <a:latin typeface="Calibri" panose="020F0502020204030204" pitchFamily="34" charset="0"/>
                <a:ea typeface="Calibri" panose="020F0502020204030204" pitchFamily="34" charset="0"/>
                <a:cs typeface="Times New Roman" panose="02020603050405020304" pitchFamily="18" charset="0"/>
              </a:rPr>
              <a:t> the father regained his son.</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If this is part of God’s design in withdrawing from the disorderly (cf. 1 Corinthians 5:5), is it not right that we pray for such to happen?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James 5:16-20</a:t>
            </a:r>
            <a:r>
              <a:rPr lang="en-US" dirty="0">
                <a:latin typeface="Calibri" panose="020F0502020204030204" pitchFamily="34" charset="0"/>
                <a:ea typeface="Calibri" panose="020F0502020204030204" pitchFamily="34" charset="0"/>
                <a:cs typeface="Times New Roman" panose="02020603050405020304" pitchFamily="18" charset="0"/>
              </a:rPr>
              <a:t> – Elijah prayed that it would not rain!</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16, 19-20)</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This is in the context of spiritual restoration.</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Confession for strength and guidance through prayer.</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Also,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John 5:16-17</a:t>
            </a:r>
            <a:r>
              <a:rPr lang="en-US" dirty="0">
                <a:latin typeface="Calibri" panose="020F0502020204030204" pitchFamily="34" charset="0"/>
                <a:ea typeface="Calibri" panose="020F0502020204030204" pitchFamily="34" charset="0"/>
                <a:cs typeface="Times New Roman" panose="02020603050405020304" pitchFamily="18" charset="0"/>
              </a:rPr>
              <a:t> – Prayer that God forgives the penitent. (</a:t>
            </a:r>
            <a:r>
              <a:rPr lang="en-US" b="1" dirty="0">
                <a:latin typeface="Calibri" panose="020F0502020204030204" pitchFamily="34" charset="0"/>
                <a:ea typeface="Calibri" panose="020F0502020204030204" pitchFamily="34" charset="0"/>
                <a:cs typeface="Times New Roman" panose="02020603050405020304" pitchFamily="18" charset="0"/>
              </a:rPr>
              <a:t>Does not negate the need to pray yourself…)</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17-18)</a:t>
            </a:r>
            <a:r>
              <a:rPr lang="en-US" dirty="0">
                <a:latin typeface="Calibri" panose="020F0502020204030204" pitchFamily="34" charset="0"/>
                <a:ea typeface="Calibri" panose="020F0502020204030204" pitchFamily="34" charset="0"/>
                <a:cs typeface="Times New Roman" panose="02020603050405020304" pitchFamily="18" charset="0"/>
              </a:rPr>
              <a:t> – Elijah given as an example of the power and efficacy of prayer.</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Nature like ours </a:t>
            </a:r>
            <a:r>
              <a:rPr lang="en-US" dirty="0">
                <a:latin typeface="Calibri" panose="020F0502020204030204" pitchFamily="34" charset="0"/>
                <a:ea typeface="Calibri" panose="020F0502020204030204" pitchFamily="34" charset="0"/>
                <a:cs typeface="Times New Roman" panose="02020603050405020304" pitchFamily="18" charset="0"/>
              </a:rPr>
              <a:t>– indicating that we have the same ability through prayer that he did.</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But what did he pray for? THAT IT WOULD NOT RAIN! – WHY WOULD HE PRAY FOR THAT?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Ahab Reigns in Israel: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Kings 16:29-17:1</a:t>
            </a:r>
            <a:r>
              <a:rPr lang="en-US" dirty="0">
                <a:latin typeface="Calibri" panose="020F0502020204030204" pitchFamily="34" charset="0"/>
                <a:ea typeface="Calibri" panose="020F0502020204030204" pitchFamily="34" charset="0"/>
                <a:cs typeface="Times New Roman" panose="02020603050405020304" pitchFamily="18" charset="0"/>
              </a:rPr>
              <a:t> – Ahab did evil, and no doubt influenced the rest of Israel.</a:t>
            </a:r>
          </a:p>
          <a:p>
            <a:pPr marL="2514600" marR="0" lvl="5"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As judgment for the sins of Ahab and Israel, God caused a drought for 3 years and 6 months.</a:t>
            </a:r>
          </a:p>
          <a:p>
            <a:pPr marL="2514600" marR="0" lvl="5"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NOT OUT OF SPITE, but as a corrective measure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Kings 18:17-19</a:t>
            </a:r>
            <a:r>
              <a:rPr lang="en-US" dirty="0">
                <a:latin typeface="Calibri" panose="020F0502020204030204" pitchFamily="34" charset="0"/>
                <a:ea typeface="Calibri" panose="020F0502020204030204" pitchFamily="34" charset="0"/>
                <a:cs typeface="Times New Roman" panose="02020603050405020304" pitchFamily="18" charset="0"/>
              </a:rPr>
              <a:t> – Elijah came to Ahab, and told him that it was HIS fault this had happened.</a:t>
            </a:r>
          </a:p>
          <a:p>
            <a:pPr marL="2514600" marR="0" lvl="5"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Look at what sin did to him, and everyone else!</a:t>
            </a:r>
          </a:p>
          <a:p>
            <a:pPr marL="2514600" marR="0" lvl="5"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It was meant to turn him back to God!</a:t>
            </a:r>
          </a:p>
          <a:p>
            <a:pPr marL="1600200" marR="0" lvl="3" indent="-228600">
              <a:lnSpc>
                <a:spcPct val="107000"/>
              </a:lnSpc>
              <a:spcBef>
                <a:spcPts val="0"/>
              </a:spcBef>
              <a:spcAft>
                <a:spcPts val="0"/>
              </a:spcAft>
              <a:buFont typeface="+mj-lt"/>
              <a:buAutoNum type="arabicPeriod"/>
            </a:pPr>
            <a:r>
              <a:rPr lang="en-US" i="1" dirty="0">
                <a:latin typeface="Calibri" panose="020F0502020204030204" pitchFamily="34" charset="0"/>
                <a:ea typeface="Calibri" panose="020F0502020204030204" pitchFamily="34" charset="0"/>
                <a:cs typeface="Times New Roman" panose="02020603050405020304" pitchFamily="18" charset="0"/>
              </a:rPr>
              <a:t>Consider: The cycle of the judges</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Judges 3:7-12</a:t>
            </a:r>
            <a:r>
              <a:rPr lang="en-US" dirty="0">
                <a:latin typeface="Calibri" panose="020F0502020204030204" pitchFamily="34" charset="0"/>
                <a:ea typeface="Calibri" panose="020F0502020204030204" pitchFamily="34" charset="0"/>
                <a:cs typeface="Times New Roman" panose="02020603050405020304" pitchFamily="18" charset="0"/>
              </a:rPr>
              <a:t> – The cycle continues… (When times were bad because of their unfaithfulness, they would come to themselves!)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We must pray for them, and perhaps this is one of the best things we can pray about!</a:t>
            </a:r>
          </a:p>
          <a:p>
            <a:pPr marL="742950" marR="0" lvl="1" indent="-285750">
              <a:lnSpc>
                <a:spcPct val="107000"/>
              </a:lnSpc>
              <a:spcBef>
                <a:spcPts val="0"/>
              </a:spcBef>
              <a:spcAft>
                <a:spcPts val="80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NOTE: It may be hard to let such harsh things happen to one we love, but if it will get them to come to themselves, and turn back to God, WE SHOULD BE WILLING TO ALLOW IT TO HAPPEN!</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C376BC99-2F8E-4E13-95E6-4AF53E5E08D7}" type="slidenum">
              <a:rPr lang="en-US" smtClean="0"/>
              <a:t>6</a:t>
            </a:fld>
            <a:endParaRPr lang="en-US"/>
          </a:p>
        </p:txBody>
      </p:sp>
    </p:spTree>
    <p:extLst>
      <p:ext uri="{BB962C8B-B14F-4D97-AF65-F5344CB8AC3E}">
        <p14:creationId xmlns:p14="http://schemas.microsoft.com/office/powerpoint/2010/main" val="3366685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When one departs from God, we must continue to love them. However, we must know how that is accomplished!</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God has given us guidelines and principles to follow and implement in our relationships.</a:t>
            </a: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We must acknowledge the need the lost soul has, and do everything in our power according to God’s word that we can to save them.</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C376BC99-2F8E-4E13-95E6-4AF53E5E08D7}" type="slidenum">
              <a:rPr lang="en-US" smtClean="0"/>
              <a:t>7</a:t>
            </a:fld>
            <a:endParaRPr lang="en-US"/>
          </a:p>
        </p:txBody>
      </p:sp>
    </p:spTree>
    <p:extLst>
      <p:ext uri="{BB962C8B-B14F-4D97-AF65-F5344CB8AC3E}">
        <p14:creationId xmlns:p14="http://schemas.microsoft.com/office/powerpoint/2010/main" val="528053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67CE05-B405-4CAD-B4ED-BB7C9D7AEB8D}"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3BFC7-6D7D-4769-AF76-2DEBAE93EBDB}" type="slidenum">
              <a:rPr lang="en-US" smtClean="0"/>
              <a:t>‹#›</a:t>
            </a:fld>
            <a:endParaRPr lang="en-US"/>
          </a:p>
        </p:txBody>
      </p:sp>
    </p:spTree>
    <p:extLst>
      <p:ext uri="{BB962C8B-B14F-4D97-AF65-F5344CB8AC3E}">
        <p14:creationId xmlns:p14="http://schemas.microsoft.com/office/powerpoint/2010/main" val="1966771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67CE05-B405-4CAD-B4ED-BB7C9D7AEB8D}"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3BFC7-6D7D-4769-AF76-2DEBAE93EBDB}" type="slidenum">
              <a:rPr lang="en-US" smtClean="0"/>
              <a:t>‹#›</a:t>
            </a:fld>
            <a:endParaRPr lang="en-US"/>
          </a:p>
        </p:txBody>
      </p:sp>
    </p:spTree>
    <p:extLst>
      <p:ext uri="{BB962C8B-B14F-4D97-AF65-F5344CB8AC3E}">
        <p14:creationId xmlns:p14="http://schemas.microsoft.com/office/powerpoint/2010/main" val="638612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67CE05-B405-4CAD-B4ED-BB7C9D7AEB8D}"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3BFC7-6D7D-4769-AF76-2DEBAE93EBDB}" type="slidenum">
              <a:rPr lang="en-US" smtClean="0"/>
              <a:t>‹#›</a:t>
            </a:fld>
            <a:endParaRPr lang="en-US"/>
          </a:p>
        </p:txBody>
      </p:sp>
    </p:spTree>
    <p:extLst>
      <p:ext uri="{BB962C8B-B14F-4D97-AF65-F5344CB8AC3E}">
        <p14:creationId xmlns:p14="http://schemas.microsoft.com/office/powerpoint/2010/main" val="2822707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67CE05-B405-4CAD-B4ED-BB7C9D7AEB8D}"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3BFC7-6D7D-4769-AF76-2DEBAE93EBDB}" type="slidenum">
              <a:rPr lang="en-US" smtClean="0"/>
              <a:t>‹#›</a:t>
            </a:fld>
            <a:endParaRPr lang="en-US"/>
          </a:p>
        </p:txBody>
      </p:sp>
    </p:spTree>
    <p:extLst>
      <p:ext uri="{BB962C8B-B14F-4D97-AF65-F5344CB8AC3E}">
        <p14:creationId xmlns:p14="http://schemas.microsoft.com/office/powerpoint/2010/main" val="1639692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867CE05-B405-4CAD-B4ED-BB7C9D7AEB8D}"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3BFC7-6D7D-4769-AF76-2DEBAE93EBDB}" type="slidenum">
              <a:rPr lang="en-US" smtClean="0"/>
              <a:t>‹#›</a:t>
            </a:fld>
            <a:endParaRPr lang="en-US"/>
          </a:p>
        </p:txBody>
      </p:sp>
    </p:spTree>
    <p:extLst>
      <p:ext uri="{BB962C8B-B14F-4D97-AF65-F5344CB8AC3E}">
        <p14:creationId xmlns:p14="http://schemas.microsoft.com/office/powerpoint/2010/main" val="2623356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67CE05-B405-4CAD-B4ED-BB7C9D7AEB8D}" type="datetimeFigureOut">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33BFC7-6D7D-4769-AF76-2DEBAE93EBDB}" type="slidenum">
              <a:rPr lang="en-US" smtClean="0"/>
              <a:t>‹#›</a:t>
            </a:fld>
            <a:endParaRPr lang="en-US"/>
          </a:p>
        </p:txBody>
      </p:sp>
    </p:spTree>
    <p:extLst>
      <p:ext uri="{BB962C8B-B14F-4D97-AF65-F5344CB8AC3E}">
        <p14:creationId xmlns:p14="http://schemas.microsoft.com/office/powerpoint/2010/main" val="287688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67CE05-B405-4CAD-B4ED-BB7C9D7AEB8D}" type="datetimeFigureOut">
              <a:rPr lang="en-US" smtClean="0"/>
              <a:t>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33BFC7-6D7D-4769-AF76-2DEBAE93EBDB}" type="slidenum">
              <a:rPr lang="en-US" smtClean="0"/>
              <a:t>‹#›</a:t>
            </a:fld>
            <a:endParaRPr lang="en-US"/>
          </a:p>
        </p:txBody>
      </p:sp>
    </p:spTree>
    <p:extLst>
      <p:ext uri="{BB962C8B-B14F-4D97-AF65-F5344CB8AC3E}">
        <p14:creationId xmlns:p14="http://schemas.microsoft.com/office/powerpoint/2010/main" val="1337207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67CE05-B405-4CAD-B4ED-BB7C9D7AEB8D}" type="datetimeFigureOut">
              <a:rPr lang="en-US" smtClean="0"/>
              <a:t>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33BFC7-6D7D-4769-AF76-2DEBAE93EBDB}" type="slidenum">
              <a:rPr lang="en-US" smtClean="0"/>
              <a:t>‹#›</a:t>
            </a:fld>
            <a:endParaRPr lang="en-US"/>
          </a:p>
        </p:txBody>
      </p:sp>
    </p:spTree>
    <p:extLst>
      <p:ext uri="{BB962C8B-B14F-4D97-AF65-F5344CB8AC3E}">
        <p14:creationId xmlns:p14="http://schemas.microsoft.com/office/powerpoint/2010/main" val="1621001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67CE05-B405-4CAD-B4ED-BB7C9D7AEB8D}" type="datetimeFigureOut">
              <a:rPr lang="en-US" smtClean="0"/>
              <a:t>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33BFC7-6D7D-4769-AF76-2DEBAE93EBDB}" type="slidenum">
              <a:rPr lang="en-US" smtClean="0"/>
              <a:t>‹#›</a:t>
            </a:fld>
            <a:endParaRPr lang="en-US"/>
          </a:p>
        </p:txBody>
      </p:sp>
    </p:spTree>
    <p:extLst>
      <p:ext uri="{BB962C8B-B14F-4D97-AF65-F5344CB8AC3E}">
        <p14:creationId xmlns:p14="http://schemas.microsoft.com/office/powerpoint/2010/main" val="261467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67CE05-B405-4CAD-B4ED-BB7C9D7AEB8D}" type="datetimeFigureOut">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33BFC7-6D7D-4769-AF76-2DEBAE93EBDB}" type="slidenum">
              <a:rPr lang="en-US" smtClean="0"/>
              <a:t>‹#›</a:t>
            </a:fld>
            <a:endParaRPr lang="en-US"/>
          </a:p>
        </p:txBody>
      </p:sp>
    </p:spTree>
    <p:extLst>
      <p:ext uri="{BB962C8B-B14F-4D97-AF65-F5344CB8AC3E}">
        <p14:creationId xmlns:p14="http://schemas.microsoft.com/office/powerpoint/2010/main" val="972227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67CE05-B405-4CAD-B4ED-BB7C9D7AEB8D}" type="datetimeFigureOut">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33BFC7-6D7D-4769-AF76-2DEBAE93EBDB}" type="slidenum">
              <a:rPr lang="en-US" smtClean="0"/>
              <a:t>‹#›</a:t>
            </a:fld>
            <a:endParaRPr lang="en-US"/>
          </a:p>
        </p:txBody>
      </p:sp>
    </p:spTree>
    <p:extLst>
      <p:ext uri="{BB962C8B-B14F-4D97-AF65-F5344CB8AC3E}">
        <p14:creationId xmlns:p14="http://schemas.microsoft.com/office/powerpoint/2010/main" val="4161625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67CE05-B405-4CAD-B4ED-BB7C9D7AEB8D}" type="datetimeFigureOut">
              <a:rPr lang="en-US" smtClean="0"/>
              <a:t>1/28/2018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33BFC7-6D7D-4769-AF76-2DEBAE93EBDB}" type="slidenum">
              <a:rPr lang="en-US" smtClean="0"/>
              <a:t>‹#›</a:t>
            </a:fld>
            <a:endParaRPr lang="en-US"/>
          </a:p>
        </p:txBody>
      </p:sp>
    </p:spTree>
    <p:extLst>
      <p:ext uri="{BB962C8B-B14F-4D97-AF65-F5344CB8AC3E}">
        <p14:creationId xmlns:p14="http://schemas.microsoft.com/office/powerpoint/2010/main" val="39020167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B846-1E10-47AD-B034-1B2133BA3BC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BDB1D7-BCEC-4040-98AD-BDC9544BF76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20171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F4D03-D0E4-4BF6-B63F-44E300D8FB6C}"/>
              </a:ext>
            </a:extLst>
          </p:cNvPr>
          <p:cNvSpPr>
            <a:spLocks noGrp="1"/>
          </p:cNvSpPr>
          <p:nvPr>
            <p:ph type="ctrTitle"/>
          </p:nvPr>
        </p:nvSpPr>
        <p:spPr>
          <a:xfrm>
            <a:off x="685800" y="1775791"/>
            <a:ext cx="7772400" cy="2892668"/>
          </a:xfrm>
        </p:spPr>
        <p:txBody>
          <a:bodyPr>
            <a:normAutofit/>
          </a:bodyPr>
          <a:lstStyle/>
          <a:p>
            <a:r>
              <a:rPr lang="en-US" dirty="0">
                <a:ln>
                  <a:solidFill>
                    <a:schemeClr val="tx1"/>
                  </a:solidFill>
                </a:ln>
                <a:solidFill>
                  <a:schemeClr val="bg1"/>
                </a:solidFill>
                <a:latin typeface="Forte" panose="03060902040502070203" pitchFamily="66" charset="0"/>
                <a:cs typeface="Dubai" panose="020B0604020202020204" pitchFamily="34" charset="-78"/>
              </a:rPr>
              <a:t>Attitudes and Responsibilities Toward the Apostate</a:t>
            </a:r>
          </a:p>
        </p:txBody>
      </p:sp>
    </p:spTree>
    <p:extLst>
      <p:ext uri="{BB962C8B-B14F-4D97-AF65-F5344CB8AC3E}">
        <p14:creationId xmlns:p14="http://schemas.microsoft.com/office/powerpoint/2010/main" val="4806588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B20F8-95B8-44A4-9BF7-42DF3E741E95}"/>
              </a:ext>
            </a:extLst>
          </p:cNvPr>
          <p:cNvSpPr>
            <a:spLocks noGrp="1"/>
          </p:cNvSpPr>
          <p:nvPr>
            <p:ph type="title"/>
          </p:nvPr>
        </p:nvSpPr>
        <p:spPr/>
        <p:txBody>
          <a:bodyPr>
            <a:normAutofit/>
          </a:bodyPr>
          <a:lstStyle/>
          <a:p>
            <a:pPr algn="ctr"/>
            <a:r>
              <a:rPr lang="en-US" dirty="0">
                <a:ln>
                  <a:solidFill>
                    <a:schemeClr val="tx1"/>
                  </a:solidFill>
                </a:ln>
                <a:solidFill>
                  <a:schemeClr val="bg1"/>
                </a:solidFill>
                <a:latin typeface="Forte" panose="03060902040502070203" pitchFamily="66" charset="0"/>
                <a:cs typeface="Dubai" panose="020B0604020202020204" pitchFamily="34" charset="-78"/>
              </a:rPr>
              <a:t>Attitudes Toward the Apostate</a:t>
            </a:r>
            <a:endParaRPr lang="en-US" dirty="0"/>
          </a:p>
        </p:txBody>
      </p:sp>
      <p:sp>
        <p:nvSpPr>
          <p:cNvPr id="3" name="Content Placeholder 2">
            <a:extLst>
              <a:ext uri="{FF2B5EF4-FFF2-40B4-BE49-F238E27FC236}">
                <a16:creationId xmlns:a16="http://schemas.microsoft.com/office/drawing/2014/main" id="{C6CE311C-20C6-4590-97EA-EB28BAF4B126}"/>
              </a:ext>
            </a:extLst>
          </p:cNvPr>
          <p:cNvSpPr>
            <a:spLocks noGrp="1"/>
          </p:cNvSpPr>
          <p:nvPr>
            <p:ph idx="1"/>
          </p:nvPr>
        </p:nvSpPr>
        <p:spPr>
          <a:solidFill>
            <a:srgbClr val="364C73">
              <a:alpha val="60000"/>
            </a:srgbClr>
          </a:solidFill>
        </p:spPr>
        <p:txBody>
          <a:bodyPr/>
          <a:lstStyle/>
          <a:p>
            <a:pPr marL="0" indent="0">
              <a:buNone/>
            </a:pPr>
            <a:r>
              <a:rPr lang="en-US" sz="3600" b="1" i="1" dirty="0">
                <a:solidFill>
                  <a:schemeClr val="bg1"/>
                </a:solidFill>
              </a:rPr>
              <a:t>“Admonish him </a:t>
            </a:r>
            <a:r>
              <a:rPr lang="en-US" sz="3600" b="1" i="1" u="sng" dirty="0">
                <a:solidFill>
                  <a:schemeClr val="bg1"/>
                </a:solidFill>
              </a:rPr>
              <a:t>as a brother</a:t>
            </a:r>
            <a:r>
              <a:rPr lang="en-US" sz="3600" b="1" i="1" dirty="0">
                <a:solidFill>
                  <a:schemeClr val="bg1"/>
                </a:solidFill>
              </a:rPr>
              <a:t>”</a:t>
            </a:r>
          </a:p>
          <a:p>
            <a:r>
              <a:rPr lang="en-US" sz="3200" i="1" dirty="0">
                <a:solidFill>
                  <a:schemeClr val="bg1"/>
                </a:solidFill>
              </a:rPr>
              <a:t>2 Thessalonians 3:15; 1 Corinthians 5:11 </a:t>
            </a:r>
            <a:r>
              <a:rPr lang="en-US" dirty="0">
                <a:solidFill>
                  <a:schemeClr val="bg1"/>
                </a:solidFill>
              </a:rPr>
              <a:t>– He is still your brother.</a:t>
            </a:r>
          </a:p>
          <a:p>
            <a:pPr marL="0" indent="0">
              <a:buNone/>
            </a:pPr>
            <a:r>
              <a:rPr lang="en-US" sz="3600" b="1" dirty="0">
                <a:solidFill>
                  <a:schemeClr val="bg1"/>
                </a:solidFill>
              </a:rPr>
              <a:t>Love</a:t>
            </a:r>
          </a:p>
          <a:p>
            <a:r>
              <a:rPr lang="en-US" sz="3200" i="1" dirty="0">
                <a:solidFill>
                  <a:schemeClr val="bg1"/>
                </a:solidFill>
              </a:rPr>
              <a:t>1 John 4:7-11, 20-21</a:t>
            </a:r>
            <a:r>
              <a:rPr lang="en-US" dirty="0">
                <a:solidFill>
                  <a:schemeClr val="bg1"/>
                </a:solidFill>
              </a:rPr>
              <a:t> – As God has loved us.</a:t>
            </a:r>
          </a:p>
          <a:p>
            <a:r>
              <a:rPr lang="en-US" sz="3200" i="1" dirty="0">
                <a:solidFill>
                  <a:schemeClr val="bg1"/>
                </a:solidFill>
              </a:rPr>
              <a:t>Matthew 22:36-40 </a:t>
            </a:r>
            <a:r>
              <a:rPr lang="en-US" dirty="0">
                <a:solidFill>
                  <a:schemeClr val="bg1"/>
                </a:solidFill>
              </a:rPr>
              <a:t>– According to God’s commands.</a:t>
            </a:r>
          </a:p>
        </p:txBody>
      </p:sp>
    </p:spTree>
    <p:extLst>
      <p:ext uri="{BB962C8B-B14F-4D97-AF65-F5344CB8AC3E}">
        <p14:creationId xmlns:p14="http://schemas.microsoft.com/office/powerpoint/2010/main" val="1747448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B20F8-95B8-44A4-9BF7-42DF3E741E95}"/>
              </a:ext>
            </a:extLst>
          </p:cNvPr>
          <p:cNvSpPr>
            <a:spLocks noGrp="1"/>
          </p:cNvSpPr>
          <p:nvPr>
            <p:ph type="title"/>
          </p:nvPr>
        </p:nvSpPr>
        <p:spPr/>
        <p:txBody>
          <a:bodyPr>
            <a:normAutofit/>
          </a:bodyPr>
          <a:lstStyle/>
          <a:p>
            <a:pPr algn="ctr"/>
            <a:r>
              <a:rPr lang="en-US" dirty="0">
                <a:ln>
                  <a:solidFill>
                    <a:schemeClr val="tx1"/>
                  </a:solidFill>
                </a:ln>
                <a:solidFill>
                  <a:schemeClr val="bg1"/>
                </a:solidFill>
                <a:latin typeface="Forte" panose="03060902040502070203" pitchFamily="66" charset="0"/>
                <a:cs typeface="Dubai" panose="020B0604020202020204" pitchFamily="34" charset="-78"/>
              </a:rPr>
              <a:t>Responsibilities Toward the Apostate</a:t>
            </a:r>
            <a:endParaRPr lang="en-US" dirty="0"/>
          </a:p>
        </p:txBody>
      </p:sp>
      <p:sp>
        <p:nvSpPr>
          <p:cNvPr id="3" name="Content Placeholder 2">
            <a:extLst>
              <a:ext uri="{FF2B5EF4-FFF2-40B4-BE49-F238E27FC236}">
                <a16:creationId xmlns:a16="http://schemas.microsoft.com/office/drawing/2014/main" id="{C6CE311C-20C6-4590-97EA-EB28BAF4B126}"/>
              </a:ext>
            </a:extLst>
          </p:cNvPr>
          <p:cNvSpPr>
            <a:spLocks noGrp="1"/>
          </p:cNvSpPr>
          <p:nvPr>
            <p:ph idx="1"/>
          </p:nvPr>
        </p:nvSpPr>
        <p:spPr>
          <a:solidFill>
            <a:srgbClr val="364C73">
              <a:alpha val="60000"/>
            </a:srgbClr>
          </a:solidFill>
        </p:spPr>
        <p:txBody>
          <a:bodyPr>
            <a:normAutofit/>
          </a:bodyPr>
          <a:lstStyle/>
          <a:p>
            <a:pPr marL="0" indent="0">
              <a:buNone/>
            </a:pPr>
            <a:r>
              <a:rPr lang="en-US" sz="3600" b="1" i="1" dirty="0">
                <a:solidFill>
                  <a:schemeClr val="bg1"/>
                </a:solidFill>
              </a:rPr>
              <a:t>“Deliver such a one to Satan”</a:t>
            </a:r>
          </a:p>
          <a:p>
            <a:r>
              <a:rPr lang="en-US" sz="3200" i="1" dirty="0">
                <a:solidFill>
                  <a:schemeClr val="bg1"/>
                </a:solidFill>
              </a:rPr>
              <a:t>1 Corinthians 5:4-5; 1 Timothy 1:18-20;                2 Thessalonians 3:6 </a:t>
            </a:r>
            <a:r>
              <a:rPr lang="en-US" dirty="0">
                <a:solidFill>
                  <a:schemeClr val="bg1"/>
                </a:solidFill>
              </a:rPr>
              <a:t>– The command.</a:t>
            </a:r>
          </a:p>
          <a:p>
            <a:r>
              <a:rPr lang="en-US" sz="3200" i="1" dirty="0">
                <a:solidFill>
                  <a:schemeClr val="bg1"/>
                </a:solidFill>
              </a:rPr>
              <a:t>Romans 16:17-18 </a:t>
            </a:r>
            <a:r>
              <a:rPr lang="en-US" dirty="0">
                <a:solidFill>
                  <a:schemeClr val="bg1"/>
                </a:solidFill>
              </a:rPr>
              <a:t>– Does not serve Lord.</a:t>
            </a:r>
          </a:p>
          <a:p>
            <a:r>
              <a:rPr lang="en-US" sz="3200" i="1" dirty="0">
                <a:solidFill>
                  <a:schemeClr val="bg1"/>
                </a:solidFill>
              </a:rPr>
              <a:t>Cf. Ephesians 2:2-3 </a:t>
            </a:r>
            <a:r>
              <a:rPr lang="en-US" dirty="0">
                <a:solidFill>
                  <a:schemeClr val="bg1"/>
                </a:solidFill>
              </a:rPr>
              <a:t>– Serves Satan and sin.</a:t>
            </a:r>
          </a:p>
          <a:p>
            <a:r>
              <a:rPr lang="en-US" sz="3200" i="1" dirty="0">
                <a:solidFill>
                  <a:schemeClr val="bg1"/>
                </a:solidFill>
              </a:rPr>
              <a:t>1 Corinthians 5:9-13 </a:t>
            </a:r>
            <a:r>
              <a:rPr lang="en-US" dirty="0">
                <a:solidFill>
                  <a:schemeClr val="bg1"/>
                </a:solidFill>
              </a:rPr>
              <a:t>– Do not keep company with him.</a:t>
            </a:r>
          </a:p>
        </p:txBody>
      </p:sp>
    </p:spTree>
    <p:extLst>
      <p:ext uri="{BB962C8B-B14F-4D97-AF65-F5344CB8AC3E}">
        <p14:creationId xmlns:p14="http://schemas.microsoft.com/office/powerpoint/2010/main" val="1230385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B20F8-95B8-44A4-9BF7-42DF3E741E95}"/>
              </a:ext>
            </a:extLst>
          </p:cNvPr>
          <p:cNvSpPr>
            <a:spLocks noGrp="1"/>
          </p:cNvSpPr>
          <p:nvPr>
            <p:ph type="title"/>
          </p:nvPr>
        </p:nvSpPr>
        <p:spPr/>
        <p:txBody>
          <a:bodyPr>
            <a:normAutofit/>
          </a:bodyPr>
          <a:lstStyle/>
          <a:p>
            <a:pPr algn="ctr"/>
            <a:r>
              <a:rPr lang="en-US" dirty="0">
                <a:ln>
                  <a:solidFill>
                    <a:schemeClr val="tx1"/>
                  </a:solidFill>
                </a:ln>
                <a:solidFill>
                  <a:schemeClr val="bg1"/>
                </a:solidFill>
                <a:latin typeface="Forte" panose="03060902040502070203" pitchFamily="66" charset="0"/>
                <a:cs typeface="Dubai" panose="020B0604020202020204" pitchFamily="34" charset="-78"/>
              </a:rPr>
              <a:t>Responsibilities Toward the Apostate</a:t>
            </a:r>
            <a:endParaRPr lang="en-US" dirty="0"/>
          </a:p>
        </p:txBody>
      </p:sp>
      <p:sp>
        <p:nvSpPr>
          <p:cNvPr id="3" name="Content Placeholder 2">
            <a:extLst>
              <a:ext uri="{FF2B5EF4-FFF2-40B4-BE49-F238E27FC236}">
                <a16:creationId xmlns:a16="http://schemas.microsoft.com/office/drawing/2014/main" id="{C6CE311C-20C6-4590-97EA-EB28BAF4B126}"/>
              </a:ext>
            </a:extLst>
          </p:cNvPr>
          <p:cNvSpPr>
            <a:spLocks noGrp="1"/>
          </p:cNvSpPr>
          <p:nvPr>
            <p:ph idx="1"/>
          </p:nvPr>
        </p:nvSpPr>
        <p:spPr>
          <a:solidFill>
            <a:srgbClr val="364C73">
              <a:alpha val="60000"/>
            </a:srgbClr>
          </a:solidFill>
        </p:spPr>
        <p:txBody>
          <a:bodyPr>
            <a:normAutofit/>
          </a:bodyPr>
          <a:lstStyle/>
          <a:p>
            <a:pPr marL="0" indent="0">
              <a:buNone/>
            </a:pPr>
            <a:r>
              <a:rPr lang="en-US" sz="3600" b="1" i="1" dirty="0">
                <a:solidFill>
                  <a:srgbClr val="00B0F0"/>
                </a:solidFill>
              </a:rPr>
              <a:t>“Deliver such a one to Satan”</a:t>
            </a:r>
          </a:p>
          <a:p>
            <a:pPr marL="0" indent="0">
              <a:buNone/>
            </a:pPr>
            <a:r>
              <a:rPr lang="en-US" sz="3600" b="1" dirty="0">
                <a:solidFill>
                  <a:schemeClr val="bg1"/>
                </a:solidFill>
              </a:rPr>
              <a:t>Reprove/Rebuke</a:t>
            </a:r>
          </a:p>
          <a:p>
            <a:r>
              <a:rPr lang="en-US" sz="3200" i="1" dirty="0">
                <a:solidFill>
                  <a:schemeClr val="bg1"/>
                </a:solidFill>
              </a:rPr>
              <a:t>2 Thessalonians 3:13-15 – </a:t>
            </a:r>
            <a:r>
              <a:rPr lang="en-US" dirty="0">
                <a:solidFill>
                  <a:schemeClr val="bg1"/>
                </a:solidFill>
              </a:rPr>
              <a:t>Admonish him.</a:t>
            </a:r>
          </a:p>
          <a:p>
            <a:r>
              <a:rPr lang="en-US" sz="3200" i="1" dirty="0">
                <a:solidFill>
                  <a:schemeClr val="bg1"/>
                </a:solidFill>
              </a:rPr>
              <a:t>Acts 8:18-24 </a:t>
            </a:r>
            <a:r>
              <a:rPr lang="en-US" sz="3600" dirty="0">
                <a:solidFill>
                  <a:schemeClr val="bg1"/>
                </a:solidFill>
              </a:rPr>
              <a:t>– </a:t>
            </a:r>
            <a:r>
              <a:rPr lang="en-US" dirty="0">
                <a:solidFill>
                  <a:schemeClr val="bg1"/>
                </a:solidFill>
              </a:rPr>
              <a:t>EX: Peter to Simon.</a:t>
            </a:r>
            <a:endParaRPr lang="en-US" sz="3600" dirty="0">
              <a:solidFill>
                <a:schemeClr val="bg1"/>
              </a:solidFill>
            </a:endParaRPr>
          </a:p>
        </p:txBody>
      </p:sp>
    </p:spTree>
    <p:extLst>
      <p:ext uri="{BB962C8B-B14F-4D97-AF65-F5344CB8AC3E}">
        <p14:creationId xmlns:p14="http://schemas.microsoft.com/office/powerpoint/2010/main" val="1065076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B20F8-95B8-44A4-9BF7-42DF3E741E95}"/>
              </a:ext>
            </a:extLst>
          </p:cNvPr>
          <p:cNvSpPr>
            <a:spLocks noGrp="1"/>
          </p:cNvSpPr>
          <p:nvPr>
            <p:ph type="title"/>
          </p:nvPr>
        </p:nvSpPr>
        <p:spPr/>
        <p:txBody>
          <a:bodyPr>
            <a:normAutofit/>
          </a:bodyPr>
          <a:lstStyle/>
          <a:p>
            <a:pPr algn="ctr"/>
            <a:r>
              <a:rPr lang="en-US" dirty="0">
                <a:ln>
                  <a:solidFill>
                    <a:schemeClr val="tx1"/>
                  </a:solidFill>
                </a:ln>
                <a:solidFill>
                  <a:schemeClr val="bg1"/>
                </a:solidFill>
                <a:latin typeface="Forte" panose="03060902040502070203" pitchFamily="66" charset="0"/>
                <a:cs typeface="Dubai" panose="020B0604020202020204" pitchFamily="34" charset="-78"/>
              </a:rPr>
              <a:t>Responsibilities Toward the Apostate</a:t>
            </a:r>
            <a:endParaRPr lang="en-US" dirty="0"/>
          </a:p>
        </p:txBody>
      </p:sp>
      <p:sp>
        <p:nvSpPr>
          <p:cNvPr id="3" name="Content Placeholder 2">
            <a:extLst>
              <a:ext uri="{FF2B5EF4-FFF2-40B4-BE49-F238E27FC236}">
                <a16:creationId xmlns:a16="http://schemas.microsoft.com/office/drawing/2014/main" id="{C6CE311C-20C6-4590-97EA-EB28BAF4B126}"/>
              </a:ext>
            </a:extLst>
          </p:cNvPr>
          <p:cNvSpPr>
            <a:spLocks noGrp="1"/>
          </p:cNvSpPr>
          <p:nvPr>
            <p:ph idx="1"/>
          </p:nvPr>
        </p:nvSpPr>
        <p:spPr>
          <a:xfrm>
            <a:off x="628650" y="1825625"/>
            <a:ext cx="7886700" cy="4800462"/>
          </a:xfrm>
          <a:solidFill>
            <a:srgbClr val="364C73">
              <a:alpha val="60000"/>
            </a:srgbClr>
          </a:solidFill>
        </p:spPr>
        <p:txBody>
          <a:bodyPr>
            <a:normAutofit/>
          </a:bodyPr>
          <a:lstStyle/>
          <a:p>
            <a:pPr marL="0" indent="0">
              <a:buNone/>
            </a:pPr>
            <a:r>
              <a:rPr lang="en-US" sz="3600" b="1" i="1" dirty="0">
                <a:solidFill>
                  <a:srgbClr val="00B0F0"/>
                </a:solidFill>
              </a:rPr>
              <a:t>“Deliver such a one to Satan”</a:t>
            </a:r>
          </a:p>
          <a:p>
            <a:pPr marL="0" indent="0">
              <a:buNone/>
            </a:pPr>
            <a:r>
              <a:rPr lang="en-US" sz="3600" b="1" dirty="0">
                <a:solidFill>
                  <a:srgbClr val="00B0F0"/>
                </a:solidFill>
              </a:rPr>
              <a:t>Reprove/Rebuke</a:t>
            </a:r>
          </a:p>
          <a:p>
            <a:pPr marL="0" indent="0">
              <a:buNone/>
            </a:pPr>
            <a:r>
              <a:rPr lang="en-US" sz="3600" b="1" dirty="0">
                <a:solidFill>
                  <a:schemeClr val="bg1"/>
                </a:solidFill>
              </a:rPr>
              <a:t>Pray</a:t>
            </a:r>
          </a:p>
          <a:p>
            <a:r>
              <a:rPr lang="en-US" sz="3200" i="1" dirty="0">
                <a:solidFill>
                  <a:schemeClr val="bg1"/>
                </a:solidFill>
              </a:rPr>
              <a:t>1 John 5:14-17 – </a:t>
            </a:r>
            <a:r>
              <a:rPr lang="en-US" i="1" dirty="0">
                <a:solidFill>
                  <a:schemeClr val="bg1"/>
                </a:solidFill>
              </a:rPr>
              <a:t>Guidelines for such prayer.</a:t>
            </a:r>
          </a:p>
          <a:p>
            <a:r>
              <a:rPr lang="en-US" sz="3200" i="1" dirty="0">
                <a:solidFill>
                  <a:schemeClr val="bg1"/>
                </a:solidFill>
              </a:rPr>
              <a:t>“for the destruction of the flesh” (1 Cor. 5:5).</a:t>
            </a:r>
          </a:p>
          <a:p>
            <a:r>
              <a:rPr lang="en-US" sz="3200" i="1" dirty="0">
                <a:solidFill>
                  <a:schemeClr val="bg1"/>
                </a:solidFill>
              </a:rPr>
              <a:t>Proverbs 13:15 – </a:t>
            </a:r>
            <a:r>
              <a:rPr lang="en-US" i="1" dirty="0">
                <a:solidFill>
                  <a:schemeClr val="bg1"/>
                </a:solidFill>
              </a:rPr>
              <a:t>Way of the sinner is hard.</a:t>
            </a:r>
            <a:endParaRPr lang="en-US" sz="2400" i="1" dirty="0">
              <a:solidFill>
                <a:schemeClr val="bg1"/>
              </a:solidFill>
            </a:endParaRPr>
          </a:p>
          <a:p>
            <a:pPr lvl="1"/>
            <a:r>
              <a:rPr lang="en-US" sz="2800" i="1" dirty="0">
                <a:solidFill>
                  <a:schemeClr val="bg1"/>
                </a:solidFill>
              </a:rPr>
              <a:t>Ex: Prodigal Son – </a:t>
            </a:r>
            <a:r>
              <a:rPr lang="en-US" sz="3200" i="1" dirty="0">
                <a:solidFill>
                  <a:schemeClr val="bg1"/>
                </a:solidFill>
              </a:rPr>
              <a:t>Luke 15:11-24</a:t>
            </a:r>
          </a:p>
          <a:p>
            <a:r>
              <a:rPr lang="en-US" sz="3200" i="1" dirty="0">
                <a:solidFill>
                  <a:schemeClr val="bg1"/>
                </a:solidFill>
              </a:rPr>
              <a:t>James 5:16-20 – </a:t>
            </a:r>
            <a:r>
              <a:rPr lang="en-US" i="1" dirty="0">
                <a:solidFill>
                  <a:schemeClr val="bg1"/>
                </a:solidFill>
              </a:rPr>
              <a:t>Prayer (EX: Elijah)</a:t>
            </a:r>
            <a:endParaRPr lang="en-US" sz="3200" i="1" dirty="0">
              <a:solidFill>
                <a:schemeClr val="bg1"/>
              </a:solidFill>
            </a:endParaRPr>
          </a:p>
        </p:txBody>
      </p:sp>
    </p:spTree>
    <p:extLst>
      <p:ext uri="{BB962C8B-B14F-4D97-AF65-F5344CB8AC3E}">
        <p14:creationId xmlns:p14="http://schemas.microsoft.com/office/powerpoint/2010/main" val="655814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F4D03-D0E4-4BF6-B63F-44E300D8FB6C}"/>
              </a:ext>
            </a:extLst>
          </p:cNvPr>
          <p:cNvSpPr>
            <a:spLocks noGrp="1"/>
          </p:cNvSpPr>
          <p:nvPr>
            <p:ph type="ctrTitle"/>
          </p:nvPr>
        </p:nvSpPr>
        <p:spPr>
          <a:xfrm>
            <a:off x="685800" y="1775791"/>
            <a:ext cx="7772400" cy="2892668"/>
          </a:xfrm>
        </p:spPr>
        <p:txBody>
          <a:bodyPr>
            <a:normAutofit/>
          </a:bodyPr>
          <a:lstStyle/>
          <a:p>
            <a:r>
              <a:rPr lang="en-US" dirty="0">
                <a:ln>
                  <a:solidFill>
                    <a:schemeClr val="tx1"/>
                  </a:solidFill>
                </a:ln>
                <a:solidFill>
                  <a:schemeClr val="bg1"/>
                </a:solidFill>
                <a:latin typeface="Forte" panose="03060902040502070203" pitchFamily="66" charset="0"/>
                <a:cs typeface="Dubai" panose="020B0604020202020204" pitchFamily="34" charset="-78"/>
              </a:rPr>
              <a:t>Attitudes and Responsibilities Toward the Apostate</a:t>
            </a:r>
          </a:p>
        </p:txBody>
      </p:sp>
    </p:spTree>
    <p:extLst>
      <p:ext uri="{BB962C8B-B14F-4D97-AF65-F5344CB8AC3E}">
        <p14:creationId xmlns:p14="http://schemas.microsoft.com/office/powerpoint/2010/main" val="23354693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TotalTime>
  <Words>2315</Words>
  <Application>Microsoft Office PowerPoint</Application>
  <PresentationFormat>On-screen Show (4:3)</PresentationFormat>
  <Paragraphs>160</Paragraphs>
  <Slides>7</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Calibri Light</vt:lpstr>
      <vt:lpstr>Dubai</vt:lpstr>
      <vt:lpstr>Forte</vt:lpstr>
      <vt:lpstr>Times New Roman</vt:lpstr>
      <vt:lpstr>Wingdings</vt:lpstr>
      <vt:lpstr>Office Theme</vt:lpstr>
      <vt:lpstr>PowerPoint Presentation</vt:lpstr>
      <vt:lpstr>Attitudes and Responsibilities Toward the Apostate</vt:lpstr>
      <vt:lpstr>Attitudes Toward the Apostate</vt:lpstr>
      <vt:lpstr>Responsibilities Toward the Apostate</vt:lpstr>
      <vt:lpstr>Responsibilities Toward the Apostate</vt:lpstr>
      <vt:lpstr>Responsibilities Toward the Apostate</vt:lpstr>
      <vt:lpstr>Attitudes and Responsibilities Toward the Apostate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8</cp:revision>
  <dcterms:created xsi:type="dcterms:W3CDTF">2018-01-28T05:49:31Z</dcterms:created>
  <dcterms:modified xsi:type="dcterms:W3CDTF">2018-01-28T21:21:37Z</dcterms:modified>
</cp:coreProperties>
</file>