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7" r:id="rId2"/>
    <p:sldId id="256" r:id="rId3"/>
    <p:sldId id="258" r:id="rId4"/>
    <p:sldId id="259" r:id="rId5"/>
    <p:sldId id="260"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24" y="72"/>
      </p:cViewPr>
      <p:guideLst/>
    </p:cSldViewPr>
  </p:slideViewPr>
  <p:notesTextViewPr>
    <p:cViewPr>
      <p:scale>
        <a:sx n="3" d="2"/>
        <a:sy n="3" d="2"/>
      </p:scale>
      <p:origin x="0" y="0"/>
    </p:cViewPr>
  </p:notesTextViewPr>
  <p:notesViewPr>
    <p:cSldViewPr snapToGrid="0">
      <p:cViewPr varScale="1">
        <p:scale>
          <a:sx n="55" d="100"/>
          <a:sy n="55" d="100"/>
        </p:scale>
        <p:origin x="2022"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1907E6-E1EA-4609-82A9-FA711A95F9CD}" type="datetimeFigureOut">
              <a:rPr lang="en-US" smtClean="0"/>
              <a:t>1/21/2018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964B35-4D71-4906-A131-582710F3AD9D}" type="slidenum">
              <a:rPr lang="en-US" smtClean="0"/>
              <a:t>‹#›</a:t>
            </a:fld>
            <a:endParaRPr lang="en-US"/>
          </a:p>
        </p:txBody>
      </p:sp>
    </p:spTree>
    <p:extLst>
      <p:ext uri="{BB962C8B-B14F-4D97-AF65-F5344CB8AC3E}">
        <p14:creationId xmlns:p14="http://schemas.microsoft.com/office/powerpoint/2010/main" val="7401364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Make No Provision for the Flesh</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600" i="1" dirty="0">
                <a:effectLst/>
                <a:latin typeface="Calibri" panose="020F0502020204030204" pitchFamily="34" charset="0"/>
                <a:ea typeface="Calibri" panose="020F0502020204030204" pitchFamily="34" charset="0"/>
                <a:cs typeface="Times New Roman" panose="02020603050405020304" pitchFamily="18" charset="0"/>
              </a:rPr>
              <a:t>Romans 13:11-14</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Introduction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 Christian has been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“delivered…from the power of darkness and conveyed…into the kingdom of the Son of [God’s] love” (Colossians 1:13).</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As such, Christians are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“all sons of light and sons of the day….not of the night nor of darkness” (1 Thessalonians 5:5).</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“God did not appoint us to wrath, but to obtain salvation through our Lord Jesus Christ” (1 Thessalonians 5:9).</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This salvation is nearer than when we first obeyed the gospel, and each day it draws nearer still.</a:t>
            </a:r>
          </a:p>
          <a:p>
            <a:pPr marL="342900" marR="0" lvl="0" indent="-342900">
              <a:lnSpc>
                <a:spcPct val="107000"/>
              </a:lnSpc>
              <a:spcBef>
                <a:spcPts val="0"/>
              </a:spcBef>
              <a:spcAft>
                <a:spcPts val="0"/>
              </a:spcAft>
              <a:buFont typeface="+mj-lt"/>
              <a:buAutoNum type="arabicPeriod"/>
            </a:pPr>
            <a:r>
              <a:rPr lang="en-US" i="1" dirty="0">
                <a:latin typeface="Calibri" panose="020F0502020204030204" pitchFamily="34" charset="0"/>
                <a:ea typeface="Calibri" panose="020F0502020204030204" pitchFamily="34" charset="0"/>
                <a:cs typeface="Times New Roman" panose="02020603050405020304" pitchFamily="18" charset="0"/>
              </a:rPr>
              <a:t>A runner who nears the finish line does not draw back due to his approach, but presses on. </a:t>
            </a:r>
            <a:r>
              <a:rPr lang="en-US" b="1" i="1" dirty="0">
                <a:latin typeface="Calibri" panose="020F0502020204030204" pitchFamily="34" charset="0"/>
                <a:ea typeface="Calibri" panose="020F0502020204030204" pitchFamily="34" charset="0"/>
                <a:cs typeface="Times New Roman" panose="02020603050405020304" pitchFamily="18" charset="0"/>
              </a:rPr>
              <a:t>(CC – finishing push.)</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 Christian should never draw back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“But we are not of those who draw back to perdition, but of those who believe to the saving of the soul” (Hebrews 10:39).</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Paul admonishes against providing for the flesh. To do so is to draw back.</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Make No Provision for the Flesh</a:t>
            </a:r>
          </a:p>
          <a:p>
            <a:endParaRPr lang="en-US" dirty="0"/>
          </a:p>
        </p:txBody>
      </p:sp>
      <p:sp>
        <p:nvSpPr>
          <p:cNvPr id="4" name="Slide Number Placeholder 3"/>
          <p:cNvSpPr>
            <a:spLocks noGrp="1"/>
          </p:cNvSpPr>
          <p:nvPr>
            <p:ph type="sldNum" sz="quarter" idx="10"/>
          </p:nvPr>
        </p:nvSpPr>
        <p:spPr/>
        <p:txBody>
          <a:bodyPr/>
          <a:lstStyle/>
          <a:p>
            <a:fld id="{C6964B35-4D71-4906-A131-582710F3AD9D}" type="slidenum">
              <a:rPr lang="en-US" smtClean="0"/>
              <a:t>2</a:t>
            </a:fld>
            <a:endParaRPr lang="en-US"/>
          </a:p>
        </p:txBody>
      </p:sp>
    </p:spTree>
    <p:extLst>
      <p:ext uri="{BB962C8B-B14F-4D97-AF65-F5344CB8AC3E}">
        <p14:creationId xmlns:p14="http://schemas.microsoft.com/office/powerpoint/2010/main" val="4261167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Make No Provision for the Flesh</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The Flesh</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Galatians 5:16-17</a:t>
            </a:r>
            <a:r>
              <a:rPr lang="en-US" dirty="0">
                <a:latin typeface="Calibri" panose="020F0502020204030204" pitchFamily="34" charset="0"/>
                <a:ea typeface="Calibri" panose="020F0502020204030204" pitchFamily="34" charset="0"/>
                <a:cs typeface="Times New Roman" panose="02020603050405020304" pitchFamily="18" charset="0"/>
              </a:rPr>
              <a:t> – One cannot do what he wants in the flesh (fulfilling fleshly desires opposed to God) and live spiritually.</a:t>
            </a:r>
          </a:p>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“For to be carnally minded is death, but to be spiritually minded is life and peace” (Romans 8:6)</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Ephesians 2:3</a:t>
            </a:r>
            <a:r>
              <a:rPr lang="en-US" dirty="0">
                <a:latin typeface="Calibri" panose="020F0502020204030204" pitchFamily="34" charset="0"/>
                <a:ea typeface="Calibri" panose="020F0502020204030204" pitchFamily="34" charset="0"/>
                <a:cs typeface="Times New Roman" panose="02020603050405020304" pitchFamily="18" charset="0"/>
              </a:rPr>
              <a:t> – In the past we lived for the flesh. (Nature – habit; manner; practice)</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However, we were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“[cleansed]…from dead works to serve the living God” (Hebrews 9:14).</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The pull of the flesh still exists, but it must be resisted. This, to the extent that, there is no give to the flesh on any level. </a:t>
            </a:r>
            <a:r>
              <a:rPr lang="en-US" b="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Make No Provision</a:t>
            </a:r>
          </a:p>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“Do not be deceived: ‘Evil company corrupts good habits’” (1 Corinthians 15:33).</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Context: Those who suggest there is no resurrection.</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However, rings true for many circumstances. Keeping company with anything evil will lead to your corruption.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“Your glorying is not good. Do you not know that a little leaven leavens the whole lump?” (1 Corinthians 5:6).</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i="1" dirty="0">
                <a:latin typeface="Calibri" panose="020F0502020204030204" pitchFamily="34" charset="0"/>
                <a:ea typeface="Calibri" panose="020F0502020204030204" pitchFamily="34" charset="0"/>
                <a:cs typeface="Times New Roman" panose="02020603050405020304" pitchFamily="18" charset="0"/>
              </a:rPr>
              <a:t>There are some things which we may do that provide occasion for the flesh. We must be willing to lay them aside lest we become corrupt. </a:t>
            </a:r>
            <a:r>
              <a:rPr lang="en-US" b="1" i="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Hebrews 12:1</a:t>
            </a:r>
            <a:r>
              <a:rPr lang="en-US" dirty="0">
                <a:latin typeface="Calibri" panose="020F0502020204030204" pitchFamily="34" charset="0"/>
                <a:ea typeface="Calibri" panose="020F0502020204030204" pitchFamily="34" charset="0"/>
                <a:cs typeface="Times New Roman" panose="02020603050405020304" pitchFamily="18" charset="0"/>
              </a:rPr>
              <a:t> – Difference between “weight” and “sin.”</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There are things which are not inherently sinful, but that may hinder us unnecessarily, and provide for the flesh.</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Movies, books, entertainment in general, job, friends, etc.</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We must not have the mind to inch as close to the precipice as possible, </a:t>
            </a:r>
            <a:r>
              <a:rPr lang="en-US" b="1" u="sng" dirty="0">
                <a:latin typeface="Calibri" panose="020F0502020204030204" pitchFamily="34" charset="0"/>
                <a:ea typeface="Calibri" panose="020F0502020204030204" pitchFamily="34" charset="0"/>
                <a:cs typeface="Times New Roman" panose="02020603050405020304" pitchFamily="18" charset="0"/>
              </a:rPr>
              <a:t>but to keep ourselves at a safe distance, i.e. as far away as possible.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The Progressiveness of the Flesh</a:t>
            </a:r>
          </a:p>
          <a:p>
            <a:endParaRPr lang="en-US" dirty="0"/>
          </a:p>
        </p:txBody>
      </p:sp>
      <p:sp>
        <p:nvSpPr>
          <p:cNvPr id="4" name="Slide Number Placeholder 3"/>
          <p:cNvSpPr>
            <a:spLocks noGrp="1"/>
          </p:cNvSpPr>
          <p:nvPr>
            <p:ph type="sldNum" sz="quarter" idx="10"/>
          </p:nvPr>
        </p:nvSpPr>
        <p:spPr/>
        <p:txBody>
          <a:bodyPr/>
          <a:lstStyle/>
          <a:p>
            <a:fld id="{C6964B35-4D71-4906-A131-582710F3AD9D}" type="slidenum">
              <a:rPr lang="en-US" smtClean="0"/>
              <a:t>3</a:t>
            </a:fld>
            <a:endParaRPr lang="en-US"/>
          </a:p>
        </p:txBody>
      </p:sp>
    </p:spTree>
    <p:extLst>
      <p:ext uri="{BB962C8B-B14F-4D97-AF65-F5344CB8AC3E}">
        <p14:creationId xmlns:p14="http://schemas.microsoft.com/office/powerpoint/2010/main" val="1285655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The Progressiveness of the Flesh</a:t>
            </a:r>
          </a:p>
          <a:p>
            <a:pPr marL="342900" marR="0" lvl="0" indent="-342900">
              <a:lnSpc>
                <a:spcPct val="107000"/>
              </a:lnSpc>
              <a:spcBef>
                <a:spcPts val="0"/>
              </a:spcBef>
              <a:spcAft>
                <a:spcPts val="0"/>
              </a:spcAft>
              <a:buFont typeface="+mj-lt"/>
              <a:buAutoNum type="alphaUcPeriod"/>
            </a:pPr>
            <a:r>
              <a:rPr lang="en-US" b="1" dirty="0">
                <a:latin typeface="Calibri" panose="020F0502020204030204" pitchFamily="34" charset="0"/>
                <a:ea typeface="Calibri" panose="020F0502020204030204" pitchFamily="34" charset="0"/>
                <a:cs typeface="Times New Roman" panose="02020603050405020304" pitchFamily="18" charset="0"/>
              </a:rPr>
              <a:t>Sin will take you further than you want to go, keep you longer than you want to stay, and cost you more than you want to pay.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“not in revelry and drunkenness”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Revelry</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i="1" dirty="0" err="1">
                <a:latin typeface="Calibri" panose="020F0502020204030204" pitchFamily="34" charset="0"/>
                <a:ea typeface="Calibri" panose="020F0502020204030204" pitchFamily="34" charset="0"/>
                <a:cs typeface="Times New Roman" panose="02020603050405020304" pitchFamily="18" charset="0"/>
              </a:rPr>
              <a:t>kōmos</a:t>
            </a:r>
            <a:r>
              <a:rPr lang="en-US" dirty="0">
                <a:latin typeface="Calibri" panose="020F0502020204030204" pitchFamily="34" charset="0"/>
                <a:ea typeface="Calibri" panose="020F0502020204030204" pitchFamily="34" charset="0"/>
                <a:cs typeface="Times New Roman" panose="02020603050405020304" pitchFamily="18" charset="0"/>
              </a:rPr>
              <a:t> – "a revel, carousal," the concomitant and consequence of drunkenness. (VINE)</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That which is produced by alcohol consumption. (NOT THE GREATEST LEVEL EXPRESSED IN SCRIPTURE)</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Inebriated enough to feel in control, but with enough lowering of the inhibitions to participate in revelry.</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Drunkenness</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i="1" dirty="0" err="1">
                <a:latin typeface="Calibri" panose="020F0502020204030204" pitchFamily="34" charset="0"/>
                <a:ea typeface="Calibri" panose="020F0502020204030204" pitchFamily="34" charset="0"/>
                <a:cs typeface="Times New Roman" panose="02020603050405020304" pitchFamily="18" charset="0"/>
              </a:rPr>
              <a:t>methe</a:t>
            </a:r>
            <a:r>
              <a:rPr lang="en-US" i="1" dirty="0">
                <a:latin typeface="Calibri" panose="020F0502020204030204" pitchFamily="34" charset="0"/>
                <a:ea typeface="Calibri" panose="020F0502020204030204" pitchFamily="34" charset="0"/>
                <a:cs typeface="Times New Roman" panose="02020603050405020304" pitchFamily="18" charset="0"/>
              </a:rPr>
              <a:t>̄</a:t>
            </a:r>
            <a:r>
              <a:rPr lang="en-US" dirty="0">
                <a:latin typeface="Calibri" panose="020F0502020204030204" pitchFamily="34" charset="0"/>
                <a:ea typeface="Calibri" panose="020F0502020204030204" pitchFamily="34" charset="0"/>
                <a:cs typeface="Times New Roman" panose="02020603050405020304" pitchFamily="18" charset="0"/>
              </a:rPr>
              <a:t> – intoxication; drunkenness (THAYER)</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“To be pretty well drunk.” (LIDDELL-SCOTT)</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“stronger, and expressing a worse excess.” (R.C. TRENCH)</a:t>
            </a:r>
          </a:p>
          <a:p>
            <a:pPr marL="1143000" marR="0" lvl="2" indent="-228600">
              <a:lnSpc>
                <a:spcPct val="107000"/>
              </a:lnSpc>
              <a:spcBef>
                <a:spcPts val="0"/>
              </a:spcBef>
              <a:spcAft>
                <a:spcPts val="0"/>
              </a:spcAft>
              <a:buFont typeface="+mj-lt"/>
              <a:buAutoNum type="romanLcPeriod"/>
            </a:pPr>
            <a:r>
              <a:rPr lang="en-US" b="1" u="sng" dirty="0">
                <a:latin typeface="Calibri" panose="020F0502020204030204" pitchFamily="34" charset="0"/>
                <a:ea typeface="Calibri" panose="020F0502020204030204" pitchFamily="34" charset="0"/>
                <a:cs typeface="Times New Roman" panose="02020603050405020304" pitchFamily="18" charset="0"/>
              </a:rPr>
              <a:t>Cause and Effect – </a:t>
            </a:r>
            <a:r>
              <a:rPr lang="en-US" b="1" u="sng" dirty="0" err="1">
                <a:latin typeface="Calibri" panose="020F0502020204030204" pitchFamily="34" charset="0"/>
                <a:ea typeface="Calibri" panose="020F0502020204030204" pitchFamily="34" charset="0"/>
                <a:cs typeface="Times New Roman" panose="02020603050405020304" pitchFamily="18" charset="0"/>
              </a:rPr>
              <a:t>kōmos</a:t>
            </a:r>
            <a:r>
              <a:rPr lang="en-US" b="1" u="sng" dirty="0">
                <a:latin typeface="Calibri" panose="020F0502020204030204" pitchFamily="34" charset="0"/>
                <a:ea typeface="Calibri" panose="020F0502020204030204" pitchFamily="34" charset="0"/>
                <a:cs typeface="Times New Roman" panose="02020603050405020304" pitchFamily="18" charset="0"/>
              </a:rPr>
              <a:t> (lesser) leads to </a:t>
            </a:r>
            <a:r>
              <a:rPr lang="en-US" b="1" u="sng" dirty="0" err="1">
                <a:latin typeface="Calibri" panose="020F0502020204030204" pitchFamily="34" charset="0"/>
                <a:ea typeface="Calibri" panose="020F0502020204030204" pitchFamily="34" charset="0"/>
                <a:cs typeface="Times New Roman" panose="02020603050405020304" pitchFamily="18" charset="0"/>
              </a:rPr>
              <a:t>methe</a:t>
            </a:r>
            <a:r>
              <a:rPr lang="en-US" b="1" u="sng" dirty="0">
                <a:latin typeface="Calibri" panose="020F0502020204030204" pitchFamily="34" charset="0"/>
                <a:ea typeface="Calibri" panose="020F0502020204030204" pitchFamily="34" charset="0"/>
                <a:cs typeface="Times New Roman" panose="02020603050405020304" pitchFamily="18" charset="0"/>
              </a:rPr>
              <a:t>̄ (greater) insofar as the degree of drunkenness goes, and that which accompanies the drunkenness (revelry).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Peter 4:3</a:t>
            </a:r>
            <a:r>
              <a:rPr lang="en-US" dirty="0">
                <a:latin typeface="Calibri" panose="020F0502020204030204" pitchFamily="34" charset="0"/>
                <a:ea typeface="Calibri" panose="020F0502020204030204" pitchFamily="34" charset="0"/>
                <a:cs typeface="Times New Roman" panose="02020603050405020304" pitchFamily="18" charset="0"/>
              </a:rPr>
              <a:t> – addition of </a:t>
            </a:r>
            <a:r>
              <a:rPr lang="en-US" i="1" dirty="0" err="1">
                <a:latin typeface="Calibri" panose="020F0502020204030204" pitchFamily="34" charset="0"/>
                <a:ea typeface="Calibri" panose="020F0502020204030204" pitchFamily="34" charset="0"/>
                <a:cs typeface="Times New Roman" panose="02020603050405020304" pitchFamily="18" charset="0"/>
              </a:rPr>
              <a:t>potos</a:t>
            </a:r>
            <a:r>
              <a:rPr lang="en-US" dirty="0">
                <a:latin typeface="Calibri" panose="020F0502020204030204" pitchFamily="34" charset="0"/>
                <a:ea typeface="Calibri" panose="020F0502020204030204" pitchFamily="34" charset="0"/>
                <a:cs typeface="Times New Roman" panose="02020603050405020304" pitchFamily="18" charset="0"/>
              </a:rPr>
              <a:t> and </a:t>
            </a:r>
            <a:r>
              <a:rPr lang="en-US" i="1" dirty="0" err="1">
                <a:latin typeface="Calibri" panose="020F0502020204030204" pitchFamily="34" charset="0"/>
                <a:ea typeface="Calibri" panose="020F0502020204030204" pitchFamily="34" charset="0"/>
                <a:cs typeface="Times New Roman" panose="02020603050405020304" pitchFamily="18" charset="0"/>
              </a:rPr>
              <a:t>oinophlygia</a:t>
            </a:r>
            <a:r>
              <a:rPr lang="en-US" i="1" dirty="0">
                <a:latin typeface="Calibri" panose="020F0502020204030204" pitchFamily="34"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Drunkenness</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i="1" dirty="0" err="1">
                <a:latin typeface="Calibri" panose="020F0502020204030204" pitchFamily="34" charset="0"/>
                <a:ea typeface="Calibri" panose="020F0502020204030204" pitchFamily="34" charset="0"/>
                <a:cs typeface="Times New Roman" panose="02020603050405020304" pitchFamily="18" charset="0"/>
              </a:rPr>
              <a:t>oinophlygia</a:t>
            </a:r>
            <a:r>
              <a:rPr lang="en-US" dirty="0">
                <a:latin typeface="Calibri" panose="020F0502020204030204" pitchFamily="34" charset="0"/>
                <a:ea typeface="Calibri" panose="020F0502020204030204" pitchFamily="34" charset="0"/>
                <a:cs typeface="Times New Roman" panose="02020603050405020304" pitchFamily="18" charset="0"/>
              </a:rPr>
              <a:t> – an overflow of wine. (STRONG)</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“It marks a step in advance of </a:t>
            </a:r>
            <a:r>
              <a:rPr lang="en-US" dirty="0" err="1">
                <a:latin typeface="Calibri" panose="020F0502020204030204" pitchFamily="34" charset="0"/>
                <a:ea typeface="Calibri" panose="020F0502020204030204" pitchFamily="34" charset="0"/>
                <a:cs typeface="Times New Roman" panose="02020603050405020304" pitchFamily="18" charset="0"/>
              </a:rPr>
              <a:t>methe</a:t>
            </a:r>
            <a:r>
              <a:rPr lang="en-US" dirty="0">
                <a:latin typeface="Calibri" panose="020F0502020204030204" pitchFamily="34" charset="0"/>
                <a:ea typeface="Calibri" panose="020F0502020204030204" pitchFamily="34" charset="0"/>
                <a:cs typeface="Times New Roman" panose="02020603050405020304" pitchFamily="18" charset="0"/>
              </a:rPr>
              <a:t>̄ (to be pretty well drunk).” (TRENCH)</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Greatest form of intoxication in this text.</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Drinking parties</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i="1" dirty="0" err="1">
                <a:latin typeface="Calibri" panose="020F0502020204030204" pitchFamily="34" charset="0"/>
                <a:ea typeface="Calibri" panose="020F0502020204030204" pitchFamily="34" charset="0"/>
                <a:cs typeface="Times New Roman" panose="02020603050405020304" pitchFamily="18" charset="0"/>
              </a:rPr>
              <a:t>potos</a:t>
            </a:r>
            <a:r>
              <a:rPr lang="en-US" dirty="0">
                <a:latin typeface="Calibri" panose="020F0502020204030204" pitchFamily="34" charset="0"/>
                <a:ea typeface="Calibri" panose="020F0502020204030204" pitchFamily="34" charset="0"/>
                <a:cs typeface="Times New Roman" panose="02020603050405020304" pitchFamily="18" charset="0"/>
              </a:rPr>
              <a:t> – a drinking. (VINE; STRONG; THAYER)</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 drinking bout, the banquet, the symposium, not of necessity excessive…, but giving opportunity for excess.” (R.C. TRENCH)</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“It means properly drinking; an act of drinking; then a drinking bout; drinking together.” (Albert Barnes’ Notes on the Bible, 1 Peter 4:3)</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Lowest degree of intoxication in this text.</a:t>
            </a:r>
          </a:p>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“Do not look on the wine when it is red, when it sparkles in the cup, when it swirls around smoothly; at the last it bites like a serpent, and stings like a viper” (Proverbs 23:31-32).</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Elders</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“not given to wine” (1 Timothy 3:3).</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b="1" dirty="0">
                <a:latin typeface="Calibri" panose="020F0502020204030204" pitchFamily="34" charset="0"/>
                <a:ea typeface="Calibri" panose="020F0502020204030204" pitchFamily="34" charset="0"/>
                <a:cs typeface="Times New Roman" panose="02020603050405020304" pitchFamily="18" charset="0"/>
              </a:rPr>
              <a:t>not near, beside, in the vicinity of, or at proximity with wine</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Being near alcohol may lead to </a:t>
            </a:r>
            <a:r>
              <a:rPr lang="en-US" b="1" i="1" dirty="0" err="1">
                <a:latin typeface="Calibri" panose="020F0502020204030204" pitchFamily="34" charset="0"/>
                <a:ea typeface="Calibri" panose="020F0502020204030204" pitchFamily="34" charset="0"/>
                <a:cs typeface="Times New Roman" panose="02020603050405020304" pitchFamily="18" charset="0"/>
              </a:rPr>
              <a:t>potos</a:t>
            </a:r>
            <a:r>
              <a:rPr lang="en-US" b="1" dirty="0">
                <a:latin typeface="Calibri" panose="020F0502020204030204" pitchFamily="34" charset="0"/>
                <a:ea typeface="Calibri" panose="020F0502020204030204" pitchFamily="34" charset="0"/>
                <a:cs typeface="Times New Roman" panose="02020603050405020304" pitchFamily="18" charset="0"/>
              </a:rPr>
              <a:t>, which very well may lead to </a:t>
            </a:r>
            <a:r>
              <a:rPr lang="en-US" b="1" i="1" dirty="0" err="1">
                <a:latin typeface="Calibri" panose="020F0502020204030204" pitchFamily="34" charset="0"/>
                <a:ea typeface="Calibri" panose="020F0502020204030204" pitchFamily="34" charset="0"/>
                <a:cs typeface="Times New Roman" panose="02020603050405020304" pitchFamily="18" charset="0"/>
              </a:rPr>
              <a:t>methe</a:t>
            </a:r>
            <a:r>
              <a:rPr lang="en-US" b="1" dirty="0">
                <a:latin typeface="Calibri" panose="020F0502020204030204" pitchFamily="34" charset="0"/>
                <a:ea typeface="Calibri" panose="020F0502020204030204" pitchFamily="34" charset="0"/>
                <a:cs typeface="Times New Roman" panose="02020603050405020304" pitchFamily="18" charset="0"/>
              </a:rPr>
              <a:t>, then to </a:t>
            </a:r>
            <a:r>
              <a:rPr lang="en-US" b="1" i="1" dirty="0" err="1">
                <a:latin typeface="Calibri" panose="020F0502020204030204" pitchFamily="34" charset="0"/>
                <a:ea typeface="Calibri" panose="020F0502020204030204" pitchFamily="34" charset="0"/>
                <a:cs typeface="Times New Roman" panose="02020603050405020304" pitchFamily="18" charset="0"/>
              </a:rPr>
              <a:t>oinophlygia</a:t>
            </a:r>
            <a:r>
              <a:rPr lang="en-US" b="1" dirty="0">
                <a:latin typeface="Calibri" panose="020F0502020204030204" pitchFamily="34" charset="0"/>
                <a:ea typeface="Calibri" panose="020F0502020204030204" pitchFamily="34" charset="0"/>
                <a:cs typeface="Times New Roman" panose="02020603050405020304" pitchFamily="18" charset="0"/>
              </a:rPr>
              <a:t> – Progressive! – DO NOT PROVIDE!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“not in lewdness and lust”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Lusts </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i="1" dirty="0" err="1">
                <a:latin typeface="Calibri" panose="020F0502020204030204" pitchFamily="34" charset="0"/>
                <a:ea typeface="Calibri" panose="020F0502020204030204" pitchFamily="34" charset="0"/>
                <a:cs typeface="Times New Roman" panose="02020603050405020304" pitchFamily="18" charset="0"/>
              </a:rPr>
              <a:t>aselgeia</a:t>
            </a:r>
            <a:r>
              <a:rPr lang="en-US" dirty="0">
                <a:latin typeface="Calibri" panose="020F0502020204030204" pitchFamily="34" charset="0"/>
                <a:ea typeface="Calibri" panose="020F0502020204030204" pitchFamily="34" charset="0"/>
                <a:cs typeface="Times New Roman" panose="02020603050405020304" pitchFamily="18" charset="0"/>
              </a:rPr>
              <a:t> – "unbridled lust, excess, licentiousness, lasciviousness, wantonness, outrageousness, shamelessness, insolence"</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"wanton (acts or) manners, as filthy words, indecent bodily movements, unchaste handling of males and females, etc." (</a:t>
            </a:r>
            <a:r>
              <a:rPr lang="en-US" dirty="0" err="1">
                <a:latin typeface="Calibri" panose="020F0502020204030204" pitchFamily="34" charset="0"/>
                <a:ea typeface="Calibri" panose="020F0502020204030204" pitchFamily="34" charset="0"/>
                <a:cs typeface="Times New Roman" panose="02020603050405020304" pitchFamily="18" charset="0"/>
              </a:rPr>
              <a:t>Fritzsche</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Not the sexual act – fornication – but all that is related to, and precedes it.</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Lewdness</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i="1" dirty="0" err="1">
                <a:latin typeface="Calibri" panose="020F0502020204030204" pitchFamily="34" charset="0"/>
                <a:ea typeface="Calibri" panose="020F0502020204030204" pitchFamily="34" charset="0"/>
                <a:cs typeface="Times New Roman" panose="02020603050405020304" pitchFamily="18" charset="0"/>
              </a:rPr>
              <a:t>koite</a:t>
            </a:r>
            <a:r>
              <a:rPr lang="en-US" i="1" dirty="0">
                <a:latin typeface="Calibri" panose="020F0502020204030204" pitchFamily="34" charset="0"/>
                <a:ea typeface="Calibri" panose="020F0502020204030204" pitchFamily="34" charset="0"/>
                <a:cs typeface="Times New Roman" panose="02020603050405020304" pitchFamily="18" charset="0"/>
              </a:rPr>
              <a:t>̄</a:t>
            </a:r>
            <a:r>
              <a:rPr lang="en-US" dirty="0">
                <a:latin typeface="Calibri" panose="020F0502020204030204" pitchFamily="34" charset="0"/>
                <a:ea typeface="Calibri" panose="020F0502020204030204" pitchFamily="34" charset="0"/>
                <a:cs typeface="Times New Roman" panose="02020603050405020304" pitchFamily="18" charset="0"/>
              </a:rPr>
              <a:t> – a place for lying down, resting, sleeping in; a bed, couch.</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Euphemism for sexual intercourse.</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Hebrews 13:4</a:t>
            </a: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 marriage bed undefiled.</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Lusts inevitably lead to lewdness. Thoughts lead to action.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“Keep your heart with all diligence, for out of it spring the issues of life” (Proverbs 4:23).</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2 Timothy 2:22</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latin typeface="Calibri" panose="020F0502020204030204" pitchFamily="34" charset="0"/>
                <a:ea typeface="Calibri" panose="020F0502020204030204" pitchFamily="34" charset="0"/>
                <a:cs typeface="Times New Roman" panose="02020603050405020304" pitchFamily="18" charset="0"/>
              </a:rPr>
              <a:t>FLEE!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“not in strife and envy”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Envy</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i="1" dirty="0" err="1">
                <a:latin typeface="Calibri" panose="020F0502020204030204" pitchFamily="34" charset="0"/>
                <a:ea typeface="Calibri" panose="020F0502020204030204" pitchFamily="34" charset="0"/>
                <a:cs typeface="Times New Roman" panose="02020603050405020304" pitchFamily="18" charset="0"/>
              </a:rPr>
              <a:t>zēlos</a:t>
            </a:r>
            <a:r>
              <a:rPr lang="en-US" dirty="0">
                <a:latin typeface="Calibri" panose="020F0502020204030204" pitchFamily="34" charset="0"/>
                <a:ea typeface="Calibri" panose="020F0502020204030204" pitchFamily="34" charset="0"/>
                <a:cs typeface="Times New Roman" panose="02020603050405020304" pitchFamily="18" charset="0"/>
              </a:rPr>
              <a:t> – properly heat, that is, (figuratively) zeal</a:t>
            </a:r>
            <a:r>
              <a:rPr lang="en-US" dirty="0">
                <a:latin typeface="Calibri" panose="020F0502020204030204" pitchFamily="34" charset="0"/>
                <a:ea typeface="Calibri" panose="020F0502020204030204" pitchFamily="34" charset="0"/>
                <a:cs typeface="Calibri" panose="020F0502020204030204" pitchFamily="34" charset="0"/>
              </a:rPr>
              <a:t> </a:t>
            </a:r>
            <a:r>
              <a:rPr lang="en-US" dirty="0">
                <a:latin typeface="Calibri" panose="020F0502020204030204" pitchFamily="34" charset="0"/>
                <a:ea typeface="Calibri" panose="020F0502020204030204" pitchFamily="34" charset="0"/>
                <a:cs typeface="Times New Roman" panose="02020603050405020304" pitchFamily="18" charset="0"/>
              </a:rPr>
              <a:t>(in a favorable sense, ardor; in an unfavorable one, jealousy, as of a husband [figuratively of God], or an enemy, malice).</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Strife</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i="1" dirty="0" err="1">
                <a:latin typeface="Calibri" panose="020F0502020204030204" pitchFamily="34" charset="0"/>
                <a:ea typeface="Calibri" panose="020F0502020204030204" pitchFamily="34" charset="0"/>
                <a:cs typeface="Times New Roman" panose="02020603050405020304" pitchFamily="18" charset="0"/>
              </a:rPr>
              <a:t>eris</a:t>
            </a:r>
            <a:r>
              <a:rPr lang="en-US" dirty="0">
                <a:latin typeface="Calibri" panose="020F0502020204030204" pitchFamily="34" charset="0"/>
                <a:ea typeface="Calibri" panose="020F0502020204030204" pitchFamily="34" charset="0"/>
                <a:cs typeface="Times New Roman" panose="02020603050405020304" pitchFamily="18" charset="0"/>
              </a:rPr>
              <a:t> – a quarrel, that is, (by implication) wrangling.</a:t>
            </a:r>
          </a:p>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“Let us not become conceited, provoking one another, envying one another” (Galatians 5:26).</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One of 6 things the Lord hates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“one who sows discord among brethren” (Proverbs 6:19).</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Philippians 2:3-4</a:t>
            </a:r>
            <a:r>
              <a:rPr lang="en-US" dirty="0">
                <a:latin typeface="Calibri" panose="020F0502020204030204" pitchFamily="34" charset="0"/>
                <a:ea typeface="Calibri" panose="020F0502020204030204" pitchFamily="34" charset="0"/>
                <a:cs typeface="Times New Roman" panose="02020603050405020304" pitchFamily="18" charset="0"/>
              </a:rPr>
              <a:t> – Look passed self to others needs. </a:t>
            </a:r>
          </a:p>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“endeavoring to keep the unity of the Spirit in the bond of peace” (Ephesians 4:3)</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Some let themselves grow hot with anger or jealousy, and that will inevitably lead to outward displays of strife.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b="1" dirty="0">
                <a:latin typeface="Calibri" panose="020F0502020204030204" pitchFamily="34" charset="0"/>
                <a:ea typeface="Calibri" panose="020F0502020204030204" pitchFamily="34" charset="0"/>
                <a:cs typeface="Times New Roman" panose="02020603050405020304" pitchFamily="18" charset="0"/>
              </a:rPr>
              <a:t>When the flesh is provided for, sin ensues, and progresses to stages we would have never imagined.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Put On the Lord Jesus Christ</a:t>
            </a:r>
          </a:p>
          <a:p>
            <a:endParaRPr lang="en-US" dirty="0"/>
          </a:p>
        </p:txBody>
      </p:sp>
      <p:sp>
        <p:nvSpPr>
          <p:cNvPr id="4" name="Slide Number Placeholder 3"/>
          <p:cNvSpPr>
            <a:spLocks noGrp="1"/>
          </p:cNvSpPr>
          <p:nvPr>
            <p:ph type="sldNum" sz="quarter" idx="10"/>
          </p:nvPr>
        </p:nvSpPr>
        <p:spPr/>
        <p:txBody>
          <a:bodyPr/>
          <a:lstStyle/>
          <a:p>
            <a:fld id="{C6964B35-4D71-4906-A131-582710F3AD9D}" type="slidenum">
              <a:rPr lang="en-US" smtClean="0"/>
              <a:t>4</a:t>
            </a:fld>
            <a:endParaRPr lang="en-US"/>
          </a:p>
        </p:txBody>
      </p:sp>
    </p:spTree>
    <p:extLst>
      <p:ext uri="{BB962C8B-B14F-4D97-AF65-F5344CB8AC3E}">
        <p14:creationId xmlns:p14="http://schemas.microsoft.com/office/powerpoint/2010/main" val="8072318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Put On the Lord Jesus Christ</a:t>
            </a:r>
          </a:p>
          <a:p>
            <a:pPr marL="342900" marR="0" lvl="0" indent="-342900">
              <a:lnSpc>
                <a:spcPct val="107000"/>
              </a:lnSpc>
              <a:spcBef>
                <a:spcPts val="0"/>
              </a:spcBef>
              <a:spcAft>
                <a:spcPts val="0"/>
              </a:spcAft>
              <a:buFont typeface="+mj-lt"/>
              <a:buAutoNum type="alphaU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“Imitate me, just as I also imitate Christ” (1 Corinthians 11:1).</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To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“put on the Lord Jesus Christ” (Romans 13:14)</a:t>
            </a:r>
            <a:r>
              <a:rPr lang="en-US" dirty="0">
                <a:latin typeface="Calibri" panose="020F0502020204030204" pitchFamily="34" charset="0"/>
                <a:ea typeface="Calibri" panose="020F0502020204030204" pitchFamily="34" charset="0"/>
                <a:cs typeface="Times New Roman" panose="02020603050405020304" pitchFamily="18" charset="0"/>
              </a:rPr>
              <a:t> is to clothe ourselves with the characteristics the Lord possessed in His earthly life.</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This is done by submitting to His word.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Learn Christ</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In contrast to the Gentiles character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Ephesians 4:20-24</a:t>
            </a:r>
            <a:r>
              <a:rPr lang="en-US" dirty="0">
                <a:latin typeface="Calibri" panose="020F0502020204030204" pitchFamily="34" charset="0"/>
                <a:ea typeface="Calibri" panose="020F0502020204030204" pitchFamily="34" charset="0"/>
                <a:cs typeface="Times New Roman" panose="02020603050405020304" pitchFamily="18" charset="0"/>
              </a:rPr>
              <a:t> – know the truth, practice the truth, be righteous and holy.</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Colossians 3:16-17</a:t>
            </a:r>
            <a:r>
              <a:rPr lang="en-US" dirty="0">
                <a:latin typeface="Calibri" panose="020F0502020204030204" pitchFamily="34" charset="0"/>
                <a:ea typeface="Calibri" panose="020F0502020204030204" pitchFamily="34" charset="0"/>
                <a:cs typeface="Times New Roman" panose="02020603050405020304" pitchFamily="18" charset="0"/>
              </a:rPr>
              <a:t> – Let God’s word dwell in you (context – song; also, anything to do with the word of God), and submit wholly to His authority.</a:t>
            </a:r>
          </a:p>
          <a:p>
            <a:pPr marL="742950" marR="0" lvl="1" indent="-285750">
              <a:lnSpc>
                <a:spcPct val="107000"/>
              </a:lnSpc>
              <a:spcBef>
                <a:spcPts val="0"/>
              </a:spcBef>
              <a:spcAft>
                <a:spcPts val="80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There is not room for any provision for the flesh if we are FILLED WITH THE SPIRIT!</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C6964B35-4D71-4906-A131-582710F3AD9D}" type="slidenum">
              <a:rPr lang="en-US" smtClean="0"/>
              <a:t>5</a:t>
            </a:fld>
            <a:endParaRPr lang="en-US"/>
          </a:p>
        </p:txBody>
      </p:sp>
    </p:spTree>
    <p:extLst>
      <p:ext uri="{BB962C8B-B14F-4D97-AF65-F5344CB8AC3E}">
        <p14:creationId xmlns:p14="http://schemas.microsoft.com/office/powerpoint/2010/main" val="7251320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Conclusion </a:t>
            </a:r>
            <a:r>
              <a:rPr lang="en-US" dirty="0">
                <a:latin typeface="Calibri" panose="020F0502020204030204" pitchFamily="34" charset="0"/>
                <a:ea typeface="Calibri" panose="020F0502020204030204" pitchFamily="34" charset="0"/>
                <a:cs typeface="Times New Roman" panose="02020603050405020304" pitchFamily="18" charset="0"/>
              </a:rPr>
              <a:t>– Our salvation is near. We must live righteously. We must not provide occasion for the flesh. If we do, sin will take us far down the path to destruction. Instead, conform to Jesus.</a:t>
            </a:r>
          </a:p>
          <a:p>
            <a:endParaRPr lang="en-US" dirty="0"/>
          </a:p>
        </p:txBody>
      </p:sp>
      <p:sp>
        <p:nvSpPr>
          <p:cNvPr id="4" name="Slide Number Placeholder 3"/>
          <p:cNvSpPr>
            <a:spLocks noGrp="1"/>
          </p:cNvSpPr>
          <p:nvPr>
            <p:ph type="sldNum" sz="quarter" idx="10"/>
          </p:nvPr>
        </p:nvSpPr>
        <p:spPr/>
        <p:txBody>
          <a:bodyPr/>
          <a:lstStyle/>
          <a:p>
            <a:fld id="{C6964B35-4D71-4906-A131-582710F3AD9D}" type="slidenum">
              <a:rPr lang="en-US" smtClean="0"/>
              <a:t>6</a:t>
            </a:fld>
            <a:endParaRPr lang="en-US"/>
          </a:p>
        </p:txBody>
      </p:sp>
    </p:spTree>
    <p:extLst>
      <p:ext uri="{BB962C8B-B14F-4D97-AF65-F5344CB8AC3E}">
        <p14:creationId xmlns:p14="http://schemas.microsoft.com/office/powerpoint/2010/main" val="25681806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B45AD04-80A0-48AF-9709-13997018D26E}" type="datetimeFigureOut">
              <a:rPr lang="en-US" smtClean="0"/>
              <a:t>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23F9C0-7ECC-481D-AA9E-4A4D3EBD8460}" type="slidenum">
              <a:rPr lang="en-US" smtClean="0"/>
              <a:t>‹#›</a:t>
            </a:fld>
            <a:endParaRPr lang="en-US"/>
          </a:p>
        </p:txBody>
      </p:sp>
    </p:spTree>
    <p:extLst>
      <p:ext uri="{BB962C8B-B14F-4D97-AF65-F5344CB8AC3E}">
        <p14:creationId xmlns:p14="http://schemas.microsoft.com/office/powerpoint/2010/main" val="561953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45AD04-80A0-48AF-9709-13997018D26E}" type="datetimeFigureOut">
              <a:rPr lang="en-US" smtClean="0"/>
              <a:t>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23F9C0-7ECC-481D-AA9E-4A4D3EBD8460}" type="slidenum">
              <a:rPr lang="en-US" smtClean="0"/>
              <a:t>‹#›</a:t>
            </a:fld>
            <a:endParaRPr lang="en-US"/>
          </a:p>
        </p:txBody>
      </p:sp>
    </p:spTree>
    <p:extLst>
      <p:ext uri="{BB962C8B-B14F-4D97-AF65-F5344CB8AC3E}">
        <p14:creationId xmlns:p14="http://schemas.microsoft.com/office/powerpoint/2010/main" val="340004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45AD04-80A0-48AF-9709-13997018D26E}" type="datetimeFigureOut">
              <a:rPr lang="en-US" smtClean="0"/>
              <a:t>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23F9C0-7ECC-481D-AA9E-4A4D3EBD8460}" type="slidenum">
              <a:rPr lang="en-US" smtClean="0"/>
              <a:t>‹#›</a:t>
            </a:fld>
            <a:endParaRPr lang="en-US"/>
          </a:p>
        </p:txBody>
      </p:sp>
    </p:spTree>
    <p:extLst>
      <p:ext uri="{BB962C8B-B14F-4D97-AF65-F5344CB8AC3E}">
        <p14:creationId xmlns:p14="http://schemas.microsoft.com/office/powerpoint/2010/main" val="2855047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45AD04-80A0-48AF-9709-13997018D26E}" type="datetimeFigureOut">
              <a:rPr lang="en-US" smtClean="0"/>
              <a:t>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23F9C0-7ECC-481D-AA9E-4A4D3EBD8460}" type="slidenum">
              <a:rPr lang="en-US" smtClean="0"/>
              <a:t>‹#›</a:t>
            </a:fld>
            <a:endParaRPr lang="en-US"/>
          </a:p>
        </p:txBody>
      </p:sp>
    </p:spTree>
    <p:extLst>
      <p:ext uri="{BB962C8B-B14F-4D97-AF65-F5344CB8AC3E}">
        <p14:creationId xmlns:p14="http://schemas.microsoft.com/office/powerpoint/2010/main" val="231778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B45AD04-80A0-48AF-9709-13997018D26E}" type="datetimeFigureOut">
              <a:rPr lang="en-US" smtClean="0"/>
              <a:t>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23F9C0-7ECC-481D-AA9E-4A4D3EBD8460}" type="slidenum">
              <a:rPr lang="en-US" smtClean="0"/>
              <a:t>‹#›</a:t>
            </a:fld>
            <a:endParaRPr lang="en-US"/>
          </a:p>
        </p:txBody>
      </p:sp>
    </p:spTree>
    <p:extLst>
      <p:ext uri="{BB962C8B-B14F-4D97-AF65-F5344CB8AC3E}">
        <p14:creationId xmlns:p14="http://schemas.microsoft.com/office/powerpoint/2010/main" val="1290120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B45AD04-80A0-48AF-9709-13997018D26E}" type="datetimeFigureOut">
              <a:rPr lang="en-US" smtClean="0"/>
              <a:t>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23F9C0-7ECC-481D-AA9E-4A4D3EBD8460}" type="slidenum">
              <a:rPr lang="en-US" smtClean="0"/>
              <a:t>‹#›</a:t>
            </a:fld>
            <a:endParaRPr lang="en-US"/>
          </a:p>
        </p:txBody>
      </p:sp>
    </p:spTree>
    <p:extLst>
      <p:ext uri="{BB962C8B-B14F-4D97-AF65-F5344CB8AC3E}">
        <p14:creationId xmlns:p14="http://schemas.microsoft.com/office/powerpoint/2010/main" val="2244827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B45AD04-80A0-48AF-9709-13997018D26E}" type="datetimeFigureOut">
              <a:rPr lang="en-US" smtClean="0"/>
              <a:t>1/21/2018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23F9C0-7ECC-481D-AA9E-4A4D3EBD8460}" type="slidenum">
              <a:rPr lang="en-US" smtClean="0"/>
              <a:t>‹#›</a:t>
            </a:fld>
            <a:endParaRPr lang="en-US"/>
          </a:p>
        </p:txBody>
      </p:sp>
    </p:spTree>
    <p:extLst>
      <p:ext uri="{BB962C8B-B14F-4D97-AF65-F5344CB8AC3E}">
        <p14:creationId xmlns:p14="http://schemas.microsoft.com/office/powerpoint/2010/main" val="2235025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B45AD04-80A0-48AF-9709-13997018D26E}" type="datetimeFigureOut">
              <a:rPr lang="en-US" smtClean="0"/>
              <a:t>1/21/2018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23F9C0-7ECC-481D-AA9E-4A4D3EBD8460}" type="slidenum">
              <a:rPr lang="en-US" smtClean="0"/>
              <a:t>‹#›</a:t>
            </a:fld>
            <a:endParaRPr lang="en-US"/>
          </a:p>
        </p:txBody>
      </p:sp>
    </p:spTree>
    <p:extLst>
      <p:ext uri="{BB962C8B-B14F-4D97-AF65-F5344CB8AC3E}">
        <p14:creationId xmlns:p14="http://schemas.microsoft.com/office/powerpoint/2010/main" val="3176798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45AD04-80A0-48AF-9709-13997018D26E}" type="datetimeFigureOut">
              <a:rPr lang="en-US" smtClean="0"/>
              <a:t>1/21/2018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23F9C0-7ECC-481D-AA9E-4A4D3EBD8460}" type="slidenum">
              <a:rPr lang="en-US" smtClean="0"/>
              <a:t>‹#›</a:t>
            </a:fld>
            <a:endParaRPr lang="en-US"/>
          </a:p>
        </p:txBody>
      </p:sp>
    </p:spTree>
    <p:extLst>
      <p:ext uri="{BB962C8B-B14F-4D97-AF65-F5344CB8AC3E}">
        <p14:creationId xmlns:p14="http://schemas.microsoft.com/office/powerpoint/2010/main" val="407186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B45AD04-80A0-48AF-9709-13997018D26E}" type="datetimeFigureOut">
              <a:rPr lang="en-US" smtClean="0"/>
              <a:t>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23F9C0-7ECC-481D-AA9E-4A4D3EBD8460}" type="slidenum">
              <a:rPr lang="en-US" smtClean="0"/>
              <a:t>‹#›</a:t>
            </a:fld>
            <a:endParaRPr lang="en-US"/>
          </a:p>
        </p:txBody>
      </p:sp>
    </p:spTree>
    <p:extLst>
      <p:ext uri="{BB962C8B-B14F-4D97-AF65-F5344CB8AC3E}">
        <p14:creationId xmlns:p14="http://schemas.microsoft.com/office/powerpoint/2010/main" val="3403205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B45AD04-80A0-48AF-9709-13997018D26E}" type="datetimeFigureOut">
              <a:rPr lang="en-US" smtClean="0"/>
              <a:t>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23F9C0-7ECC-481D-AA9E-4A4D3EBD8460}" type="slidenum">
              <a:rPr lang="en-US" smtClean="0"/>
              <a:t>‹#›</a:t>
            </a:fld>
            <a:endParaRPr lang="en-US"/>
          </a:p>
        </p:txBody>
      </p:sp>
    </p:spTree>
    <p:extLst>
      <p:ext uri="{BB962C8B-B14F-4D97-AF65-F5344CB8AC3E}">
        <p14:creationId xmlns:p14="http://schemas.microsoft.com/office/powerpoint/2010/main" val="2546113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45AD04-80A0-48AF-9709-13997018D26E}" type="datetimeFigureOut">
              <a:rPr lang="en-US" smtClean="0"/>
              <a:t>1/21/2018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23F9C0-7ECC-481D-AA9E-4A4D3EBD8460}" type="slidenum">
              <a:rPr lang="en-US" smtClean="0"/>
              <a:t>‹#›</a:t>
            </a:fld>
            <a:endParaRPr lang="en-US"/>
          </a:p>
        </p:txBody>
      </p:sp>
    </p:spTree>
    <p:extLst>
      <p:ext uri="{BB962C8B-B14F-4D97-AF65-F5344CB8AC3E}">
        <p14:creationId xmlns:p14="http://schemas.microsoft.com/office/powerpoint/2010/main" val="25753088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BFEB0-839A-45D2-AEDE-748211247AD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5749A40-2E35-409B-9D99-28ED64434200}"/>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113153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8E3A5-D7A6-4C33-AA16-181EBA6ADE26}"/>
              </a:ext>
            </a:extLst>
          </p:cNvPr>
          <p:cNvSpPr>
            <a:spLocks noGrp="1"/>
          </p:cNvSpPr>
          <p:nvPr>
            <p:ph type="ctrTitle"/>
          </p:nvPr>
        </p:nvSpPr>
        <p:spPr>
          <a:xfrm>
            <a:off x="685800" y="1652449"/>
            <a:ext cx="7772400" cy="2387600"/>
          </a:xfrm>
        </p:spPr>
        <p:txBody>
          <a:bodyPr>
            <a:normAutofit fontScale="90000"/>
          </a:bodyPr>
          <a:lstStyle/>
          <a:p>
            <a:r>
              <a:rPr lang="en-US" sz="6600" dirty="0">
                <a:solidFill>
                  <a:schemeClr val="bg1"/>
                </a:solidFill>
                <a:latin typeface="Algerian" panose="04020705040A02060702" pitchFamily="82" charset="0"/>
              </a:rPr>
              <a:t>Make No Provision for the Flesh</a:t>
            </a:r>
          </a:p>
        </p:txBody>
      </p:sp>
      <p:sp>
        <p:nvSpPr>
          <p:cNvPr id="3" name="Subtitle 2">
            <a:extLst>
              <a:ext uri="{FF2B5EF4-FFF2-40B4-BE49-F238E27FC236}">
                <a16:creationId xmlns:a16="http://schemas.microsoft.com/office/drawing/2014/main" id="{D8E8669D-CAD8-49C0-9295-3B1A3AB9817E}"/>
              </a:ext>
            </a:extLst>
          </p:cNvPr>
          <p:cNvSpPr>
            <a:spLocks noGrp="1"/>
          </p:cNvSpPr>
          <p:nvPr>
            <p:ph type="subTitle" idx="1"/>
          </p:nvPr>
        </p:nvSpPr>
        <p:spPr>
          <a:xfrm>
            <a:off x="1143000" y="4132124"/>
            <a:ext cx="6858000" cy="1655762"/>
          </a:xfrm>
        </p:spPr>
        <p:txBody>
          <a:bodyPr>
            <a:normAutofit/>
          </a:bodyPr>
          <a:lstStyle/>
          <a:p>
            <a:r>
              <a:rPr lang="en-US" sz="4000" b="1" i="1" dirty="0">
                <a:solidFill>
                  <a:schemeClr val="bg1"/>
                </a:solidFill>
              </a:rPr>
              <a:t>Romans 13:11-14</a:t>
            </a:r>
          </a:p>
        </p:txBody>
      </p:sp>
    </p:spTree>
    <p:extLst>
      <p:ext uri="{BB962C8B-B14F-4D97-AF65-F5344CB8AC3E}">
        <p14:creationId xmlns:p14="http://schemas.microsoft.com/office/powerpoint/2010/main" val="3346705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74769-DD3B-425E-9902-7D0513782916}"/>
              </a:ext>
            </a:extLst>
          </p:cNvPr>
          <p:cNvSpPr>
            <a:spLocks noGrp="1"/>
          </p:cNvSpPr>
          <p:nvPr>
            <p:ph type="title"/>
          </p:nvPr>
        </p:nvSpPr>
        <p:spPr>
          <a:xfrm>
            <a:off x="628650" y="318052"/>
            <a:ext cx="7886700" cy="1783455"/>
          </a:xfrm>
        </p:spPr>
        <p:txBody>
          <a:bodyPr>
            <a:normAutofit/>
          </a:bodyPr>
          <a:lstStyle/>
          <a:p>
            <a:pPr algn="ctr"/>
            <a:r>
              <a:rPr lang="en-US" sz="4800" dirty="0">
                <a:solidFill>
                  <a:schemeClr val="bg1"/>
                </a:solidFill>
                <a:latin typeface="Algerian" panose="04020705040A02060702" pitchFamily="82" charset="0"/>
              </a:rPr>
              <a:t>Make No Provision                for the Flesh</a:t>
            </a:r>
          </a:p>
        </p:txBody>
      </p:sp>
      <p:sp>
        <p:nvSpPr>
          <p:cNvPr id="3" name="Content Placeholder 2">
            <a:extLst>
              <a:ext uri="{FF2B5EF4-FFF2-40B4-BE49-F238E27FC236}">
                <a16:creationId xmlns:a16="http://schemas.microsoft.com/office/drawing/2014/main" id="{306701C8-6967-454F-B439-E7C01740A5C2}"/>
              </a:ext>
            </a:extLst>
          </p:cNvPr>
          <p:cNvSpPr>
            <a:spLocks noGrp="1"/>
          </p:cNvSpPr>
          <p:nvPr>
            <p:ph idx="1"/>
          </p:nvPr>
        </p:nvSpPr>
        <p:spPr/>
        <p:txBody>
          <a:bodyPr/>
          <a:lstStyle/>
          <a:p>
            <a:pPr marL="0" indent="0" algn="ctr">
              <a:buNone/>
            </a:pPr>
            <a:endParaRPr lang="en-US" sz="4000" b="1" dirty="0">
              <a:solidFill>
                <a:schemeClr val="bg1"/>
              </a:solidFill>
            </a:endParaRPr>
          </a:p>
          <a:p>
            <a:pPr marL="0" indent="0" algn="ctr">
              <a:buNone/>
            </a:pPr>
            <a:r>
              <a:rPr lang="en-US" sz="4000" b="1" dirty="0">
                <a:solidFill>
                  <a:schemeClr val="bg1"/>
                </a:solidFill>
              </a:rPr>
              <a:t>The Flesh</a:t>
            </a:r>
          </a:p>
          <a:p>
            <a:pPr marL="0" indent="0" algn="ctr">
              <a:buNone/>
            </a:pPr>
            <a:r>
              <a:rPr lang="en-US" sz="3600" i="1" dirty="0">
                <a:solidFill>
                  <a:schemeClr val="bg1"/>
                </a:solidFill>
              </a:rPr>
              <a:t>– Galatians 5:16-17; Ephesians 2:3 –</a:t>
            </a:r>
          </a:p>
          <a:p>
            <a:pPr marL="0" indent="0" algn="ctr">
              <a:buNone/>
            </a:pPr>
            <a:r>
              <a:rPr lang="en-US" sz="4000" b="1" dirty="0">
                <a:solidFill>
                  <a:schemeClr val="bg1"/>
                </a:solidFill>
              </a:rPr>
              <a:t>Make No Provision</a:t>
            </a:r>
          </a:p>
          <a:p>
            <a:pPr marL="0" indent="0" algn="ctr">
              <a:buNone/>
            </a:pPr>
            <a:r>
              <a:rPr lang="en-US" sz="3600" i="1" dirty="0">
                <a:solidFill>
                  <a:schemeClr val="bg1"/>
                </a:solidFill>
              </a:rPr>
              <a:t>– 1 Corinthians 15:33; 5:6;                       Hebrews 12:1 –</a:t>
            </a:r>
          </a:p>
        </p:txBody>
      </p:sp>
    </p:spTree>
    <p:extLst>
      <p:ext uri="{BB962C8B-B14F-4D97-AF65-F5344CB8AC3E}">
        <p14:creationId xmlns:p14="http://schemas.microsoft.com/office/powerpoint/2010/main" val="896870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74769-DD3B-425E-9902-7D0513782916}"/>
              </a:ext>
            </a:extLst>
          </p:cNvPr>
          <p:cNvSpPr>
            <a:spLocks noGrp="1"/>
          </p:cNvSpPr>
          <p:nvPr>
            <p:ph type="title"/>
          </p:nvPr>
        </p:nvSpPr>
        <p:spPr>
          <a:xfrm>
            <a:off x="628650" y="318052"/>
            <a:ext cx="7886700" cy="1783455"/>
          </a:xfrm>
        </p:spPr>
        <p:txBody>
          <a:bodyPr>
            <a:normAutofit/>
          </a:bodyPr>
          <a:lstStyle/>
          <a:p>
            <a:pPr algn="ctr"/>
            <a:r>
              <a:rPr lang="en-US" sz="4800" dirty="0">
                <a:solidFill>
                  <a:schemeClr val="bg1"/>
                </a:solidFill>
                <a:latin typeface="Algerian" panose="04020705040A02060702" pitchFamily="82" charset="0"/>
              </a:rPr>
              <a:t>The Progressiveness                of the Flesh</a:t>
            </a:r>
          </a:p>
        </p:txBody>
      </p:sp>
      <p:sp>
        <p:nvSpPr>
          <p:cNvPr id="3" name="Content Placeholder 2">
            <a:extLst>
              <a:ext uri="{FF2B5EF4-FFF2-40B4-BE49-F238E27FC236}">
                <a16:creationId xmlns:a16="http://schemas.microsoft.com/office/drawing/2014/main" id="{306701C8-6967-454F-B439-E7C01740A5C2}"/>
              </a:ext>
            </a:extLst>
          </p:cNvPr>
          <p:cNvSpPr>
            <a:spLocks noGrp="1"/>
          </p:cNvSpPr>
          <p:nvPr>
            <p:ph idx="1"/>
          </p:nvPr>
        </p:nvSpPr>
        <p:spPr/>
        <p:txBody>
          <a:bodyPr>
            <a:normAutofit/>
          </a:bodyPr>
          <a:lstStyle/>
          <a:p>
            <a:pPr marL="0" indent="0" algn="ctr">
              <a:buNone/>
            </a:pPr>
            <a:endParaRPr lang="en-US" sz="800" b="1" i="1" dirty="0">
              <a:solidFill>
                <a:schemeClr val="bg1"/>
              </a:solidFill>
            </a:endParaRPr>
          </a:p>
          <a:p>
            <a:pPr marL="0" indent="0" algn="ctr">
              <a:buNone/>
            </a:pPr>
            <a:r>
              <a:rPr lang="en-US" sz="3600" b="1" i="1" dirty="0">
                <a:solidFill>
                  <a:schemeClr val="bg1"/>
                </a:solidFill>
              </a:rPr>
              <a:t>“not in revelry </a:t>
            </a:r>
            <a:r>
              <a:rPr lang="en-US" i="1" dirty="0">
                <a:solidFill>
                  <a:schemeClr val="bg1"/>
                </a:solidFill>
              </a:rPr>
              <a:t>(lesser) </a:t>
            </a:r>
            <a:r>
              <a:rPr lang="en-US" sz="3600" b="1" i="1" dirty="0">
                <a:solidFill>
                  <a:schemeClr val="bg1"/>
                </a:solidFill>
              </a:rPr>
              <a:t>and drunkenness </a:t>
            </a:r>
            <a:r>
              <a:rPr lang="en-US" i="1" dirty="0">
                <a:solidFill>
                  <a:schemeClr val="bg1"/>
                </a:solidFill>
              </a:rPr>
              <a:t>(greater)</a:t>
            </a:r>
            <a:r>
              <a:rPr lang="en-US" sz="3600" b="1" i="1" dirty="0">
                <a:solidFill>
                  <a:schemeClr val="bg1"/>
                </a:solidFill>
              </a:rPr>
              <a:t>”</a:t>
            </a:r>
            <a:endParaRPr lang="en-US" sz="3200" i="1" dirty="0">
              <a:solidFill>
                <a:schemeClr val="bg1"/>
              </a:solidFill>
            </a:endParaRPr>
          </a:p>
          <a:p>
            <a:pPr marL="0" indent="0" algn="ctr">
              <a:buNone/>
            </a:pPr>
            <a:r>
              <a:rPr lang="en-US" sz="3200" i="1" dirty="0">
                <a:solidFill>
                  <a:schemeClr val="bg1"/>
                </a:solidFill>
              </a:rPr>
              <a:t>– 1 Peter 4:3; Proverbs 23:31-32 –</a:t>
            </a:r>
          </a:p>
          <a:p>
            <a:pPr marL="0" indent="0" algn="ctr">
              <a:buNone/>
            </a:pPr>
            <a:r>
              <a:rPr lang="en-US" sz="3600" b="1" i="1" dirty="0">
                <a:solidFill>
                  <a:schemeClr val="bg1"/>
                </a:solidFill>
              </a:rPr>
              <a:t>“not in lewdness </a:t>
            </a:r>
            <a:r>
              <a:rPr lang="en-US" i="1" dirty="0">
                <a:solidFill>
                  <a:schemeClr val="bg1"/>
                </a:solidFill>
              </a:rPr>
              <a:t>(greater) </a:t>
            </a:r>
            <a:r>
              <a:rPr lang="en-US" sz="3600" b="1" i="1" dirty="0">
                <a:solidFill>
                  <a:schemeClr val="bg1"/>
                </a:solidFill>
              </a:rPr>
              <a:t>and lusts </a:t>
            </a:r>
            <a:r>
              <a:rPr lang="en-US" i="1" dirty="0">
                <a:solidFill>
                  <a:schemeClr val="bg1"/>
                </a:solidFill>
              </a:rPr>
              <a:t>(lesser)</a:t>
            </a:r>
            <a:r>
              <a:rPr lang="en-US" sz="3600" b="1" i="1" dirty="0">
                <a:solidFill>
                  <a:schemeClr val="bg1"/>
                </a:solidFill>
              </a:rPr>
              <a:t>”</a:t>
            </a:r>
          </a:p>
          <a:p>
            <a:pPr marL="0" indent="0" algn="ctr">
              <a:buNone/>
            </a:pPr>
            <a:r>
              <a:rPr lang="en-US" sz="3200" i="1" dirty="0">
                <a:solidFill>
                  <a:schemeClr val="bg1"/>
                </a:solidFill>
              </a:rPr>
              <a:t>– Proverbs 4:23; 2 Timothy 2:22 – </a:t>
            </a:r>
          </a:p>
          <a:p>
            <a:pPr marL="0" indent="0" algn="ctr">
              <a:buNone/>
            </a:pPr>
            <a:r>
              <a:rPr lang="en-US" sz="3600" b="1" i="1" dirty="0">
                <a:solidFill>
                  <a:schemeClr val="bg1"/>
                </a:solidFill>
              </a:rPr>
              <a:t>“not in strife </a:t>
            </a:r>
            <a:r>
              <a:rPr lang="en-US" i="1" dirty="0">
                <a:solidFill>
                  <a:schemeClr val="bg1"/>
                </a:solidFill>
              </a:rPr>
              <a:t>(greater) </a:t>
            </a:r>
            <a:r>
              <a:rPr lang="en-US" sz="3600" b="1" i="1" dirty="0">
                <a:solidFill>
                  <a:schemeClr val="bg1"/>
                </a:solidFill>
              </a:rPr>
              <a:t>and envy </a:t>
            </a:r>
            <a:r>
              <a:rPr lang="en-US" i="1" dirty="0">
                <a:solidFill>
                  <a:schemeClr val="bg1"/>
                </a:solidFill>
              </a:rPr>
              <a:t>(lesser)</a:t>
            </a:r>
            <a:r>
              <a:rPr lang="en-US" sz="3600" b="1" i="1" dirty="0">
                <a:solidFill>
                  <a:schemeClr val="bg1"/>
                </a:solidFill>
              </a:rPr>
              <a:t>”</a:t>
            </a:r>
          </a:p>
          <a:p>
            <a:pPr marL="0" indent="0" algn="ctr">
              <a:buNone/>
            </a:pPr>
            <a:r>
              <a:rPr lang="en-US" sz="3200" i="1" dirty="0">
                <a:solidFill>
                  <a:schemeClr val="bg1"/>
                </a:solidFill>
              </a:rPr>
              <a:t>– Galatians 5:26; Philippians 2:3-4 –</a:t>
            </a:r>
          </a:p>
        </p:txBody>
      </p:sp>
    </p:spTree>
    <p:extLst>
      <p:ext uri="{BB962C8B-B14F-4D97-AF65-F5344CB8AC3E}">
        <p14:creationId xmlns:p14="http://schemas.microsoft.com/office/powerpoint/2010/main" val="33602374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anim calcmode="lin" valueType="num">
                                      <p:cBhvr>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1000"/>
                                        <p:tgtEl>
                                          <p:spTgt spid="3">
                                            <p:txEl>
                                              <p:pRg st="6" end="6"/>
                                            </p:txEl>
                                          </p:spTgt>
                                        </p:tgtEl>
                                      </p:cBhvr>
                                    </p:animEffect>
                                    <p:anim calcmode="lin" valueType="num">
                                      <p:cBhvr>
                                        <p:cTn id="3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74769-DD3B-425E-9902-7D0513782916}"/>
              </a:ext>
            </a:extLst>
          </p:cNvPr>
          <p:cNvSpPr>
            <a:spLocks noGrp="1"/>
          </p:cNvSpPr>
          <p:nvPr>
            <p:ph type="title"/>
          </p:nvPr>
        </p:nvSpPr>
        <p:spPr>
          <a:xfrm>
            <a:off x="628650" y="318052"/>
            <a:ext cx="7886700" cy="1783455"/>
          </a:xfrm>
        </p:spPr>
        <p:txBody>
          <a:bodyPr>
            <a:normAutofit/>
          </a:bodyPr>
          <a:lstStyle/>
          <a:p>
            <a:pPr algn="ctr"/>
            <a:r>
              <a:rPr lang="en-US" sz="4800" dirty="0">
                <a:solidFill>
                  <a:schemeClr val="bg1"/>
                </a:solidFill>
                <a:latin typeface="Algerian" panose="04020705040A02060702" pitchFamily="82" charset="0"/>
              </a:rPr>
              <a:t>Put on the                            Lord Jesus Christ</a:t>
            </a:r>
          </a:p>
        </p:txBody>
      </p:sp>
      <p:sp>
        <p:nvSpPr>
          <p:cNvPr id="3" name="Content Placeholder 2">
            <a:extLst>
              <a:ext uri="{FF2B5EF4-FFF2-40B4-BE49-F238E27FC236}">
                <a16:creationId xmlns:a16="http://schemas.microsoft.com/office/drawing/2014/main" id="{306701C8-6967-454F-B439-E7C01740A5C2}"/>
              </a:ext>
            </a:extLst>
          </p:cNvPr>
          <p:cNvSpPr>
            <a:spLocks noGrp="1"/>
          </p:cNvSpPr>
          <p:nvPr>
            <p:ph idx="1"/>
          </p:nvPr>
        </p:nvSpPr>
        <p:spPr>
          <a:xfrm>
            <a:off x="628650" y="1825625"/>
            <a:ext cx="7886700" cy="4351338"/>
          </a:xfrm>
        </p:spPr>
        <p:txBody>
          <a:bodyPr/>
          <a:lstStyle/>
          <a:p>
            <a:pPr marL="0" indent="0" algn="ctr">
              <a:buNone/>
            </a:pPr>
            <a:endParaRPr lang="en-US" sz="4000" b="1" dirty="0">
              <a:solidFill>
                <a:schemeClr val="bg1"/>
              </a:solidFill>
            </a:endParaRPr>
          </a:p>
          <a:p>
            <a:pPr marL="0" indent="0" algn="ctr">
              <a:buNone/>
            </a:pPr>
            <a:r>
              <a:rPr lang="en-US" sz="4000" b="1" dirty="0">
                <a:solidFill>
                  <a:schemeClr val="bg1"/>
                </a:solidFill>
              </a:rPr>
              <a:t>Imitate Him</a:t>
            </a:r>
          </a:p>
          <a:p>
            <a:pPr marL="0" indent="0" algn="ctr">
              <a:buNone/>
            </a:pPr>
            <a:r>
              <a:rPr lang="en-US" sz="3600" i="1" dirty="0">
                <a:solidFill>
                  <a:schemeClr val="bg1"/>
                </a:solidFill>
              </a:rPr>
              <a:t>– 1 Corinthians 11:1 –</a:t>
            </a:r>
          </a:p>
          <a:p>
            <a:pPr marL="0" indent="0" algn="ctr">
              <a:buNone/>
            </a:pPr>
            <a:r>
              <a:rPr lang="en-US" sz="4000" b="1" dirty="0">
                <a:solidFill>
                  <a:schemeClr val="bg1"/>
                </a:solidFill>
              </a:rPr>
              <a:t>Learn Him</a:t>
            </a:r>
          </a:p>
          <a:p>
            <a:pPr marL="0" indent="0" algn="ctr">
              <a:buNone/>
            </a:pPr>
            <a:r>
              <a:rPr lang="en-US" sz="3600" i="1" dirty="0">
                <a:solidFill>
                  <a:schemeClr val="bg1"/>
                </a:solidFill>
              </a:rPr>
              <a:t>– Ephesians 4:20-24; Colossians 3:16-17 –</a:t>
            </a:r>
          </a:p>
        </p:txBody>
      </p:sp>
    </p:spTree>
    <p:extLst>
      <p:ext uri="{BB962C8B-B14F-4D97-AF65-F5344CB8AC3E}">
        <p14:creationId xmlns:p14="http://schemas.microsoft.com/office/powerpoint/2010/main" val="23963097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8E3A5-D7A6-4C33-AA16-181EBA6ADE26}"/>
              </a:ext>
            </a:extLst>
          </p:cNvPr>
          <p:cNvSpPr>
            <a:spLocks noGrp="1"/>
          </p:cNvSpPr>
          <p:nvPr>
            <p:ph type="ctrTitle"/>
          </p:nvPr>
        </p:nvSpPr>
        <p:spPr>
          <a:xfrm>
            <a:off x="685800" y="1652449"/>
            <a:ext cx="7772400" cy="2387600"/>
          </a:xfrm>
        </p:spPr>
        <p:txBody>
          <a:bodyPr>
            <a:normAutofit fontScale="90000"/>
          </a:bodyPr>
          <a:lstStyle/>
          <a:p>
            <a:r>
              <a:rPr lang="en-US" sz="6600" dirty="0">
                <a:solidFill>
                  <a:schemeClr val="bg1"/>
                </a:solidFill>
                <a:latin typeface="Algerian" panose="04020705040A02060702" pitchFamily="82" charset="0"/>
              </a:rPr>
              <a:t>Make No Provision for the Flesh</a:t>
            </a:r>
          </a:p>
        </p:txBody>
      </p:sp>
      <p:sp>
        <p:nvSpPr>
          <p:cNvPr id="3" name="Subtitle 2">
            <a:extLst>
              <a:ext uri="{FF2B5EF4-FFF2-40B4-BE49-F238E27FC236}">
                <a16:creationId xmlns:a16="http://schemas.microsoft.com/office/drawing/2014/main" id="{D8E8669D-CAD8-49C0-9295-3B1A3AB9817E}"/>
              </a:ext>
            </a:extLst>
          </p:cNvPr>
          <p:cNvSpPr>
            <a:spLocks noGrp="1"/>
          </p:cNvSpPr>
          <p:nvPr>
            <p:ph type="subTitle" idx="1"/>
          </p:nvPr>
        </p:nvSpPr>
        <p:spPr>
          <a:xfrm>
            <a:off x="1143000" y="4132124"/>
            <a:ext cx="6858000" cy="1655762"/>
          </a:xfrm>
        </p:spPr>
        <p:txBody>
          <a:bodyPr>
            <a:normAutofit/>
          </a:bodyPr>
          <a:lstStyle/>
          <a:p>
            <a:r>
              <a:rPr lang="en-US" sz="4000" b="1" i="1" dirty="0">
                <a:solidFill>
                  <a:schemeClr val="bg1"/>
                </a:solidFill>
              </a:rPr>
              <a:t>Romans 13:11-14</a:t>
            </a:r>
          </a:p>
        </p:txBody>
      </p:sp>
    </p:spTree>
    <p:extLst>
      <p:ext uri="{BB962C8B-B14F-4D97-AF65-F5344CB8AC3E}">
        <p14:creationId xmlns:p14="http://schemas.microsoft.com/office/powerpoint/2010/main" val="229991536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60</TotalTime>
  <Words>1570</Words>
  <Application>Microsoft Office PowerPoint</Application>
  <PresentationFormat>On-screen Show (4:3)</PresentationFormat>
  <Paragraphs>108</Paragraphs>
  <Slides>6</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Algerian</vt:lpstr>
      <vt:lpstr>Arial</vt:lpstr>
      <vt:lpstr>Calibri</vt:lpstr>
      <vt:lpstr>Calibri Light</vt:lpstr>
      <vt:lpstr>Times New Roman</vt:lpstr>
      <vt:lpstr>Wingdings</vt:lpstr>
      <vt:lpstr>Office Theme</vt:lpstr>
      <vt:lpstr>PowerPoint Presentation</vt:lpstr>
      <vt:lpstr>Make No Provision for the Flesh</vt:lpstr>
      <vt:lpstr>Make No Provision                for the Flesh</vt:lpstr>
      <vt:lpstr>The Progressiveness                of the Flesh</vt:lpstr>
      <vt:lpstr>Put on the                            Lord Jesus Christ</vt:lpstr>
      <vt:lpstr>Make No Provision for the Flesh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Stan Cox</dc:creator>
  <cp:lastModifiedBy>Stan Cox</cp:lastModifiedBy>
  <cp:revision>5</cp:revision>
  <dcterms:created xsi:type="dcterms:W3CDTF">2018-01-21T05:55:49Z</dcterms:created>
  <dcterms:modified xsi:type="dcterms:W3CDTF">2018-01-21T14:55:09Z</dcterms:modified>
</cp:coreProperties>
</file>