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2022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DFAC9D-C0C5-41D4-B6A7-C9D4692F3FC8}" type="datetimeFigureOut">
              <a:rPr lang="en-US" smtClean="0"/>
              <a:t>1/21/2018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642FD8-CAB1-49F2-99CF-1B55F7B6AD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7627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Patience, Comfort, and Hope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6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Romans 15:4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Introduction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make his point, Paul quoted from the Old Testament scriptures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(v. 3 – cf. Psalm 69:9)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 used the Old Testament to teach the Romans how to treat each other, and even applied the scripture to Christ.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(v. 4)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While the Old Testament has been made obsolete (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cf. Hebrews 8:13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as to its being in effect, it is still useful. It still has a place in the life of the Christian.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Let us consider the efficacy of the Old Testament in our lives.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roman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Written for Our Learning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42FD8-CAB1-49F2-99CF-1B55F7B6AD2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6280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Written for Our Learning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Old Testament Still Teaches Us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Romans 15 is not the only place Paul quoted from the Old Testament, and Paul is not the only NT writer who used the OT: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Corinthians 15:54-55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Victory over death in resurrection.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Hebrews 3:14-15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Do not fall away as did the Israelites.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Peter 1:23-25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To show the power and lasting nature of God’s word – those born of it will also endure forever.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Timothy 3:14-15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Timothy was raised being taught the OT scriptures.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Pertained to salvation.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“Therefore the law was our tutor to bring us to Christ, that we might be justified by faith” (Galatians 3:24)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can read about Christ in the OT…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Old Testament Is From God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reason the OT can teach us is because it comes from God.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Timothy 3:15-17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Such would include Paul’s writing, i.e. NT, but specifically has reference to the OT.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Peter 1:19-21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It was authored by God, thus true, and profitable.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Consider that God did not simply record the good, but the bad too: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Corinthians 10:11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Example of the rebellious Israelites recorded for our admonition.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David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was a man after God’s own heart, yet God still had his failure in sin recorded for us – Bathsheba, and Uriah.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(cf. 2 Samuel 11-12)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God holds nothing back that we need. We can learn by studying the OT. Therein are profitable messages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roman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Patience of the Scriptures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42FD8-CAB1-49F2-99CF-1B55F7B6AD2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3589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Patience of the Scriptures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Patience is Necessary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Romans 15:1-6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Patience with those who are weak in regard to conscience.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Romans 14:1-4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Eating of meats – liberty, but not all have knowledge (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cf. 1 Corinthians 8:7).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Forgo liberty for the sake of brother – REQUIRES PATIENCE/ENDURANCE.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James 1:2-4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Patience in trials.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Must be able to endure trials – trials build up that endurance.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James 5:7-8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Oppressed by the rich, but must have patience to reach the reward – like the farmer.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need patience, and can receive such by looking to the OT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Patience Gleaned from the Scriptures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Job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James 5:11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Job lost his family, property, health, and was tempted by his wife to curse God.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Sabeans raid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killed servants by sword, took animals;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Fire of God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consumed servants and sheep;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Chaldeans raid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took camels killed servants with sword;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Great wind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caused house to fall on children and died</a:t>
            </a:r>
            <a:r>
              <a:rPr lang="en-US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Health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struck with painful boils.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“In all this Job did not sin nor charge God with wrong” (Job 1:22)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End intended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Lord is very compassionate and merciful –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Job 42:12a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Joseph: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Brothers (Patriarchs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– Sold into Egypt.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Potiphar’s wife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accusation, and Potiphar puts in prison.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Cupbearer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Does not remember Joseph –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had to wait 2 full years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cf. Genesis 41:1).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Genesis 50:19-21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After Jacob died, brothers were afraid of what Joseph would do.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 never stopped trusting in God, and remaining patient!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“But those who wait on the Lord shall renew their strength; they shall mount up with wings like eagles, they shall run and not be weary, the shall walk and not faint” (Isaiah 40:31).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roman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Comfort of the Scriptures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42FD8-CAB1-49F2-99CF-1B55F7B6AD2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4160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Comfort of the Scriptures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Comfort is Necessary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Corinthians 1:3-7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Comfort/consolation to endure hardships/suffering for Christ.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(vv. 3-4a)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Comfort from God in suffering.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(vv. 4b-7)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Comfort others with the same comfort.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God says we must suffer for Him, but He promises comfort during suffering.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Comfort is infectious, and spreads from Christian to Christian through Christ.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Philippians 4:10-13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Comfort/strength provided by Christ during time of want.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Paul appreciated the support from Philippi.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However, he was comfortable/content even in want because of Christ.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Philippians 4:4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Rejoice in the Lord – with Him there is always comfort.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Comfort Gleaned from the Scriptures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David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Psalm 3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Fleeing from Absalom – comforted by God’s provision.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God encompassed David in protection.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David knew that trusting in God would work out for his good.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Leah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Jacob loved Leah more than Rachel – God saw Leah’s plight, and provided for her.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Genesis 29:18-31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Laban tricked Jacob, but Jacob then loved Rachel more than Leah.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God gave Leah children before Rachel, who was barren – 4 at the time.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Lord cares for us – 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“The very hairs of your head are all numbered. Do not fear therefore; you are of more value than many sparrows” (Matthew 10:30-31).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roman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Hope of the Scriptures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42FD8-CAB1-49F2-99CF-1B55F7B6AD2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2254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Hope of the Scriptures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Hope Provided and Active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Peter 1:3-5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We have been born again to a living hope.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hope is of the inheritance of the saints – for the resurrection to life – heaven.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Living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Active – activates us toward great faith before God to reach the end of our faith – salvation.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Hebrews 6:19-20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It anchors our soul in the storms of life.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Hope Working in the Scriptures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Abraham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Obeyed God when called to go out –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Hebrews 11:8-10, 13-16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Left all he knew – land, family, religion.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Hoped for something better – not physical land, but heaven.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Moses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Did not stay with Egyptian riches and gods, but suffered for Christ –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Hebrews 11:24-26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 looked toward the reward.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 did not matter how great the riches were that he was leaving, nor the suffering he would have to endure.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Daniel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Promised to be raised in the end –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Daniel 12:13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Daniel had the hope of the resurrection in the end.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lphaLcPeriod"/>
            </a:pP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“Now may the God of hope fill you with all joy and peace in believing, that you may abound in hope by the power of the Holy Spirit” (Romans 15:13).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42FD8-CAB1-49F2-99CF-1B55F7B6AD2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644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Conclusion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OT was nailed to the cross, and salvation is in Christ. However, the OT is still very useful.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These things were recorded by God for a reason – learning, patience, comfort, hope.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While our focus may be on the NT, we should not neglect the OT – Study, and grow thereby!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42FD8-CAB1-49F2-99CF-1B55F7B6AD2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6834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C5512A-45AD-4304-9AE2-6049CA8808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268E7F-04AB-4B5D-8F34-52F6D4E70C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518CF3-88B1-4783-A617-9865447DB3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26A8D-09ED-4421-8EC6-94E7DDFF7381}" type="datetimeFigureOut">
              <a:rPr lang="en-US" smtClean="0"/>
              <a:t>1/21/2018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16ECEF-291D-4165-B3E1-DF1CDBC67E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BB3F23-F37B-4AED-93B0-D0ADC4FF6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CFEA4-78CF-49F9-8A11-623BF88ADB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797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7F0AE-B759-4195-9A81-DD70B0543F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15F11B-440E-4DB2-8A4D-78F0A91CD1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0197DB-5361-49C2-AAE2-B7998F371A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26A8D-09ED-4421-8EC6-94E7DDFF7381}" type="datetimeFigureOut">
              <a:rPr lang="en-US" smtClean="0"/>
              <a:t>1/21/2018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2F8C81-3AEC-4CB1-A3D0-0FD09982B8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BAAD86-8784-4C07-A2D4-2370445777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CFEA4-78CF-49F9-8A11-623BF88ADB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410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0334D8F-3AD1-4BF1-81B2-4A2F8A31573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2B229E-549B-4213-B443-205272E77F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B114CA-B78F-493A-A4A4-F8D8747181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26A8D-09ED-4421-8EC6-94E7DDFF7381}" type="datetimeFigureOut">
              <a:rPr lang="en-US" smtClean="0"/>
              <a:t>1/21/2018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760B22-73A9-4DD3-9FDC-46CABAFACF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0F0535-4AE9-4F86-A56E-11C8A6C96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CFEA4-78CF-49F9-8A11-623BF88ADB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789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800861-934B-41AA-8360-1C796394BA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343FCA-382B-438E-AF1B-915C607978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BF1FB6-7768-4A42-878D-1C16E2D698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26A8D-09ED-4421-8EC6-94E7DDFF7381}" type="datetimeFigureOut">
              <a:rPr lang="en-US" smtClean="0"/>
              <a:t>1/21/2018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1B7C2-D4BC-4081-A051-33BE52D2E2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3CA7DD-E52A-47F5-BFED-EB797D0A82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CFEA4-78CF-49F9-8A11-623BF88ADB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661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B025DD-65BD-4F0D-BBC8-832F11E5F5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EDD56A-D4B3-412B-94C9-1DC94E0EA6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21454B-12FB-4458-A9FA-F992AE896F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26A8D-09ED-4421-8EC6-94E7DDFF7381}" type="datetimeFigureOut">
              <a:rPr lang="en-US" smtClean="0"/>
              <a:t>1/21/2018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8BADBE-4223-4C6F-9473-10350F640D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E7FD77-269D-44F0-B871-B6B36DBE3D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CFEA4-78CF-49F9-8A11-623BF88ADB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973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27656A-E67C-4218-BE2C-C4B316B9E1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F2BDFC-36D3-44CA-A1CF-96F6B2091B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1C8DD4-669F-407B-8A33-FD49E7D882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7FE36A-1B24-40CD-9E71-EE48FAF57E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26A8D-09ED-4421-8EC6-94E7DDFF7381}" type="datetimeFigureOut">
              <a:rPr lang="en-US" smtClean="0"/>
              <a:t>1/21/2018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8AC0DB-E972-43B0-8954-0F8B679487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4BBA76-EBFA-4A39-A4DD-D3471DB89F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CFEA4-78CF-49F9-8A11-623BF88ADB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906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8719AA-65B6-42FC-9B63-0EB3728C7D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BEA1D5-B3FF-40A0-99B3-428C914E0A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CE5E6D-3B40-47F8-9935-3E74D5F1E8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C8D4225-9091-48FD-8C89-69D888AC81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015661B-9C1E-458E-A796-272D8EFB24D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1A1CCEF-BA4F-40D1-96B8-8B8AA98A01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26A8D-09ED-4421-8EC6-94E7DDFF7381}" type="datetimeFigureOut">
              <a:rPr lang="en-US" smtClean="0"/>
              <a:t>1/21/2018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30E8F21-15C4-43C8-91A1-96DC7A3F91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C7165D1-D23D-42A7-A497-61A64BAD75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CFEA4-78CF-49F9-8A11-623BF88ADB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548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1F7004-AB5D-42C9-9F80-945783F330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F98FDA3-8116-4EE9-879A-9994FC4DCC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26A8D-09ED-4421-8EC6-94E7DDFF7381}" type="datetimeFigureOut">
              <a:rPr lang="en-US" smtClean="0"/>
              <a:t>1/21/2018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0E1054E-F3AB-4CFA-81D4-383090E757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FCAFE86-C78F-477F-9972-1BBAAFB4F1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CFEA4-78CF-49F9-8A11-623BF88ADB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38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ED50089-1FA1-4E17-9D7A-A2D6B39F05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26A8D-09ED-4421-8EC6-94E7DDFF7381}" type="datetimeFigureOut">
              <a:rPr lang="en-US" smtClean="0"/>
              <a:t>1/21/2018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116467E-B8F3-4662-90ED-D10DB8370C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00E33B-0665-40B9-A156-393BA9589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CFEA4-78CF-49F9-8A11-623BF88ADB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209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643C21-CE42-482D-9B06-00E4223566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485FEA-2407-4870-9C7C-3EEAE0FFD3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E72C58-8BEA-4893-84A6-6FD9D1B281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FADB2D-784E-4DD2-BD1C-627517CFD1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26A8D-09ED-4421-8EC6-94E7DDFF7381}" type="datetimeFigureOut">
              <a:rPr lang="en-US" smtClean="0"/>
              <a:t>1/21/2018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60A079-5B37-4C07-8683-014C20C549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16BC72-D5B9-4DB6-8AA1-903D327C8B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CFEA4-78CF-49F9-8A11-623BF88ADB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129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D71C9E-06D2-439F-A741-A4D8D9AB1C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8BA84A9-0AF2-490D-936C-96A61A2E12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F03EF7-D1E1-4E9A-80F4-A03D8075B4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CFA692-333F-4354-ACCE-0FDBFFC30C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26A8D-09ED-4421-8EC6-94E7DDFF7381}" type="datetimeFigureOut">
              <a:rPr lang="en-US" smtClean="0"/>
              <a:t>1/21/2018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AC7E8A-D5E7-4830-846A-2196465195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1BB6FE-EAA4-40A5-99D1-F6C81F063A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CFEA4-78CF-49F9-8A11-623BF88ADB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769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artisticMarker/>
                    </a14:imgEffect>
                  </a14:imgLayer>
                </a14:imgProps>
              </a:ext>
            </a:extLst>
          </a:blip>
          <a:srcRect/>
          <a:stretch>
            <a:fillRect l="-14000" r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E30497D-E170-46AB-A44D-28D99A3203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0E40AC-8956-41FE-9A08-BD55771578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77ED66-D79B-4E07-8436-58F7F36B45D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326A8D-09ED-4421-8EC6-94E7DDFF7381}" type="datetimeFigureOut">
              <a:rPr lang="en-US" smtClean="0"/>
              <a:t>1/21/2018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41614D-54C1-4FF3-9D4F-1BC609390B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FC8506-FFAB-4377-8B70-CFCEDB42A0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FCFEA4-78CF-49F9-8A11-623BF88ADB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289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68EE28-DC0E-4D59-9954-E8F620BE94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E45B6B-CB74-4A03-B768-5EDC4C39C3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9875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2844B5-7471-4716-A2FF-9B3D0A8893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963336"/>
            <a:ext cx="6858000" cy="3913463"/>
          </a:xfrm>
        </p:spPr>
        <p:txBody>
          <a:bodyPr>
            <a:normAutofit/>
          </a:bodyPr>
          <a:lstStyle/>
          <a:p>
            <a:r>
              <a:rPr lang="en-US" sz="8000" b="1" dirty="0">
                <a:latin typeface="Blackadder ITC" panose="04020505051007020D02" pitchFamily="82" charset="0"/>
              </a:rPr>
              <a:t>Patience,</a:t>
            </a:r>
            <a:br>
              <a:rPr lang="en-US" sz="8000" b="1" dirty="0">
                <a:latin typeface="Blackadder ITC" panose="04020505051007020D02" pitchFamily="82" charset="0"/>
              </a:rPr>
            </a:br>
            <a:r>
              <a:rPr lang="en-US" sz="8000" b="1" dirty="0">
                <a:latin typeface="Blackadder ITC" panose="04020505051007020D02" pitchFamily="82" charset="0"/>
              </a:rPr>
              <a:t>Comfort,</a:t>
            </a:r>
            <a:br>
              <a:rPr lang="en-US" sz="8000" b="1" dirty="0">
                <a:latin typeface="Blackadder ITC" panose="04020505051007020D02" pitchFamily="82" charset="0"/>
              </a:rPr>
            </a:br>
            <a:r>
              <a:rPr lang="en-US" sz="8000" b="1" dirty="0">
                <a:latin typeface="Blackadder ITC" panose="04020505051007020D02" pitchFamily="82" charset="0"/>
              </a:rPr>
              <a:t>and Hope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90D13CE-F966-4761-B8B8-CFA9211440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92256" y="4993516"/>
            <a:ext cx="4873488" cy="1655762"/>
          </a:xfrm>
        </p:spPr>
        <p:txBody>
          <a:bodyPr>
            <a:normAutofit/>
          </a:bodyPr>
          <a:lstStyle/>
          <a:p>
            <a:r>
              <a:rPr lang="en-US" sz="3200" b="1" i="1" dirty="0"/>
              <a:t>Romans 15:4</a:t>
            </a:r>
          </a:p>
        </p:txBody>
      </p:sp>
    </p:spTree>
    <p:extLst>
      <p:ext uri="{BB962C8B-B14F-4D97-AF65-F5344CB8AC3E}">
        <p14:creationId xmlns:p14="http://schemas.microsoft.com/office/powerpoint/2010/main" val="1170592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9085F1-603D-488D-AA80-74B0AFF12C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>
                <a:latin typeface="Blackadder ITC" panose="04020505051007020D02" pitchFamily="82" charset="0"/>
              </a:rPr>
              <a:t>Written for Our Learning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168C-E8A1-4626-965F-06B7FE6D16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47328"/>
            <a:ext cx="7886700" cy="4879975"/>
          </a:xfrm>
          <a:solidFill>
            <a:schemeClr val="bg1">
              <a:alpha val="54000"/>
            </a:schemeClr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b="1" dirty="0"/>
              <a:t>The Old Testament Still Teaches Us</a:t>
            </a:r>
          </a:p>
          <a:p>
            <a:r>
              <a:rPr lang="en-US" sz="3200" i="1" dirty="0"/>
              <a:t>1 Corinthians 15:54-55 </a:t>
            </a:r>
            <a:r>
              <a:rPr lang="en-US" sz="3200" dirty="0"/>
              <a:t>– </a:t>
            </a:r>
            <a:r>
              <a:rPr lang="en-US" sz="2800" dirty="0"/>
              <a:t>Victory over death.</a:t>
            </a:r>
            <a:endParaRPr lang="en-US" sz="3200" dirty="0"/>
          </a:p>
          <a:p>
            <a:r>
              <a:rPr lang="en-US" sz="3200" i="1" dirty="0"/>
              <a:t>Hebrews 3:14-15 </a:t>
            </a:r>
            <a:r>
              <a:rPr lang="en-US" sz="3200" dirty="0"/>
              <a:t>– </a:t>
            </a:r>
            <a:r>
              <a:rPr lang="en-US" sz="2800" dirty="0"/>
              <a:t>Warning about apostasy</a:t>
            </a:r>
            <a:r>
              <a:rPr lang="en-US" sz="3200" dirty="0"/>
              <a:t>.</a:t>
            </a:r>
          </a:p>
          <a:p>
            <a:r>
              <a:rPr lang="en-US" sz="3200" i="1" dirty="0"/>
              <a:t>1 Peter 1:23-25 </a:t>
            </a:r>
            <a:r>
              <a:rPr lang="en-US" sz="3200" dirty="0"/>
              <a:t>– </a:t>
            </a:r>
            <a:r>
              <a:rPr lang="en-US" sz="2800" dirty="0"/>
              <a:t>Nature of word.</a:t>
            </a:r>
          </a:p>
          <a:p>
            <a:r>
              <a:rPr lang="en-US" sz="3200" i="1" dirty="0"/>
              <a:t>2 Timothy 3:14-15 </a:t>
            </a:r>
            <a:r>
              <a:rPr lang="en-US" sz="3200" dirty="0"/>
              <a:t>– </a:t>
            </a:r>
            <a:r>
              <a:rPr lang="en-US" sz="2800" dirty="0"/>
              <a:t>Wise for salvation.</a:t>
            </a:r>
          </a:p>
          <a:p>
            <a:pPr marL="0" indent="0">
              <a:buNone/>
            </a:pPr>
            <a:r>
              <a:rPr lang="en-US" sz="3600" b="1" dirty="0"/>
              <a:t>The Old Testament is from God</a:t>
            </a:r>
          </a:p>
          <a:p>
            <a:r>
              <a:rPr lang="en-US" sz="3200" i="1" dirty="0"/>
              <a:t>2 Timothy 3:15-17; 2 Peter 1:19-21 </a:t>
            </a:r>
            <a:r>
              <a:rPr lang="en-US" sz="3200" dirty="0"/>
              <a:t>– </a:t>
            </a:r>
            <a:r>
              <a:rPr lang="en-US" sz="2800" dirty="0"/>
              <a:t>Inspired by God.</a:t>
            </a:r>
            <a:endParaRPr lang="en-US" sz="3200" dirty="0"/>
          </a:p>
          <a:p>
            <a:r>
              <a:rPr lang="en-US" sz="3200" i="1" dirty="0"/>
              <a:t>1 Corinthians 10:11 </a:t>
            </a:r>
            <a:r>
              <a:rPr lang="en-US" sz="3200" dirty="0"/>
              <a:t>– </a:t>
            </a:r>
            <a:r>
              <a:rPr lang="en-US" sz="2800" dirty="0"/>
              <a:t>Not simply the good recorded.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48136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9085F1-603D-488D-AA80-74B0AFF12C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>
                <a:latin typeface="Blackadder ITC" panose="04020505051007020D02" pitchFamily="82" charset="0"/>
              </a:rPr>
              <a:t>The Patience of the Scriptures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168C-E8A1-4626-965F-06B7FE6D16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47328"/>
            <a:ext cx="7886700" cy="4879975"/>
          </a:xfrm>
          <a:solidFill>
            <a:schemeClr val="bg1">
              <a:alpha val="54000"/>
            </a:schemeClr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b="1" dirty="0"/>
              <a:t>Patience is Necessary</a:t>
            </a:r>
          </a:p>
          <a:p>
            <a:r>
              <a:rPr lang="en-US" sz="3200" i="1" dirty="0"/>
              <a:t>Romans 15:1-6 – </a:t>
            </a:r>
            <a:r>
              <a:rPr lang="en-US" sz="2800" dirty="0"/>
              <a:t>With the weak.</a:t>
            </a:r>
          </a:p>
          <a:p>
            <a:r>
              <a:rPr lang="en-US" sz="3200" i="1" dirty="0"/>
              <a:t>James 1:2-4; 5:7-8 – </a:t>
            </a:r>
            <a:r>
              <a:rPr lang="en-US" sz="2800" dirty="0"/>
              <a:t>During trials.</a:t>
            </a:r>
          </a:p>
          <a:p>
            <a:pPr marL="0" indent="0">
              <a:buNone/>
            </a:pPr>
            <a:r>
              <a:rPr lang="en-US" sz="3600" b="1" dirty="0"/>
              <a:t>Patience Gleaned from the Scriptures</a:t>
            </a:r>
          </a:p>
          <a:p>
            <a:r>
              <a:rPr lang="en-US" sz="3200" i="1" dirty="0"/>
              <a:t>James 5:11; Job 42:12 </a:t>
            </a:r>
            <a:r>
              <a:rPr lang="en-US" sz="3200" dirty="0"/>
              <a:t>– </a:t>
            </a:r>
            <a:r>
              <a:rPr lang="en-US" sz="2800" dirty="0"/>
              <a:t>Job.</a:t>
            </a:r>
            <a:endParaRPr lang="en-US" sz="3200" dirty="0"/>
          </a:p>
          <a:p>
            <a:r>
              <a:rPr lang="en-US" sz="3200" i="1" dirty="0"/>
              <a:t>Genesis 50:19-21 </a:t>
            </a:r>
            <a:r>
              <a:rPr lang="en-US" sz="3200" dirty="0"/>
              <a:t>– </a:t>
            </a:r>
            <a:r>
              <a:rPr lang="en-US" sz="2800" dirty="0"/>
              <a:t>Joseph.</a:t>
            </a:r>
          </a:p>
          <a:p>
            <a:pPr marL="0" indent="0" algn="ctr">
              <a:buNone/>
            </a:pPr>
            <a:r>
              <a:rPr lang="en-US" sz="3200" i="1" dirty="0"/>
              <a:t>“But those who wait on the Lord shall renew their strength; they shall mount up with wings like eagles, they shall run and not be weary, the shall walk and not faint” (Isaiah 40:31).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61918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9085F1-603D-488D-AA80-74B0AFF12C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>
                <a:latin typeface="Blackadder ITC" panose="04020505051007020D02" pitchFamily="82" charset="0"/>
              </a:rPr>
              <a:t>The Comfort of the Scriptures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168C-E8A1-4626-965F-06B7FE6D16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47328"/>
            <a:ext cx="7886700" cy="4879975"/>
          </a:xfrm>
          <a:solidFill>
            <a:schemeClr val="bg1">
              <a:alpha val="54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/>
              <a:t>Comfort is Necessary</a:t>
            </a:r>
          </a:p>
          <a:p>
            <a:r>
              <a:rPr lang="en-US" sz="3200" i="1" dirty="0"/>
              <a:t>2 Corinthians 1:3-7 – </a:t>
            </a:r>
            <a:r>
              <a:rPr lang="en-US" sz="2800" dirty="0"/>
              <a:t>Comfort from God.</a:t>
            </a:r>
          </a:p>
          <a:p>
            <a:r>
              <a:rPr lang="en-US" sz="3200" i="1" dirty="0"/>
              <a:t>Philippians 4:10-13, 4 – </a:t>
            </a:r>
            <a:r>
              <a:rPr lang="en-US" sz="2800" dirty="0"/>
              <a:t>Comfort in want.</a:t>
            </a:r>
          </a:p>
          <a:p>
            <a:pPr marL="0" indent="0">
              <a:buNone/>
            </a:pPr>
            <a:r>
              <a:rPr lang="en-US" sz="3600" b="1" dirty="0"/>
              <a:t>Comfort Gleaned from the Scriptures</a:t>
            </a:r>
          </a:p>
          <a:p>
            <a:r>
              <a:rPr lang="en-US" sz="3200" i="1" dirty="0"/>
              <a:t>Psalm 3 </a:t>
            </a:r>
            <a:r>
              <a:rPr lang="en-US" sz="3200" dirty="0"/>
              <a:t>– </a:t>
            </a:r>
            <a:r>
              <a:rPr lang="en-US" sz="2800" dirty="0"/>
              <a:t>David.</a:t>
            </a:r>
            <a:endParaRPr lang="en-US" sz="3200" dirty="0"/>
          </a:p>
          <a:p>
            <a:r>
              <a:rPr lang="en-US" sz="3200" i="1" dirty="0"/>
              <a:t>Genesis 29:18-31 </a:t>
            </a:r>
            <a:r>
              <a:rPr lang="en-US" sz="3200" dirty="0"/>
              <a:t>– </a:t>
            </a:r>
            <a:r>
              <a:rPr lang="en-US" sz="2800" dirty="0"/>
              <a:t>Leah.</a:t>
            </a:r>
          </a:p>
          <a:p>
            <a:pPr marL="0" indent="0" algn="ctr">
              <a:buNone/>
            </a:pPr>
            <a:r>
              <a:rPr lang="en-US" sz="3200" i="1" dirty="0"/>
              <a:t>“The very hairs of your head are all numbered. Do not fear therefore; you are of more value than many sparrows” (Matthew 10:30-31).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380310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9085F1-603D-488D-AA80-74B0AFF12C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>
                <a:latin typeface="Blackadder ITC" panose="04020505051007020D02" pitchFamily="82" charset="0"/>
              </a:rPr>
              <a:t>The Hope of the Scriptures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168C-E8A1-4626-965F-06B7FE6D16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47328"/>
            <a:ext cx="7886700" cy="4879975"/>
          </a:xfrm>
          <a:solidFill>
            <a:schemeClr val="bg1">
              <a:alpha val="54000"/>
            </a:schemeClr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b="1" dirty="0"/>
              <a:t>Hope Provided and Active</a:t>
            </a:r>
          </a:p>
          <a:p>
            <a:r>
              <a:rPr lang="en-US" sz="3200" i="1" dirty="0"/>
              <a:t>1 Peter 1:3-5 – </a:t>
            </a:r>
            <a:r>
              <a:rPr lang="en-US" sz="2800" dirty="0"/>
              <a:t>Living hope.</a:t>
            </a:r>
          </a:p>
          <a:p>
            <a:r>
              <a:rPr lang="en-US" sz="3200" i="1" dirty="0"/>
              <a:t>Hebrews 6:19-20 – </a:t>
            </a:r>
            <a:r>
              <a:rPr lang="en-US" sz="2800" dirty="0"/>
              <a:t>Anchor of the soul.</a:t>
            </a:r>
          </a:p>
          <a:p>
            <a:pPr marL="0" indent="0">
              <a:buNone/>
            </a:pPr>
            <a:r>
              <a:rPr lang="en-US" sz="3600" b="1" dirty="0"/>
              <a:t>Hope Working in the Scriptures</a:t>
            </a:r>
          </a:p>
          <a:p>
            <a:r>
              <a:rPr lang="en-US" sz="3200" i="1" dirty="0"/>
              <a:t>Hebrews 11:8-16, 24-26 </a:t>
            </a:r>
            <a:r>
              <a:rPr lang="en-US" sz="3200" dirty="0"/>
              <a:t>– </a:t>
            </a:r>
            <a:r>
              <a:rPr lang="en-US" sz="2800" dirty="0"/>
              <a:t>Abraham and Moses.</a:t>
            </a:r>
            <a:endParaRPr lang="en-US" sz="3200" dirty="0"/>
          </a:p>
          <a:p>
            <a:r>
              <a:rPr lang="en-US" sz="3200" i="1" dirty="0"/>
              <a:t>Daniel 12:13 </a:t>
            </a:r>
            <a:r>
              <a:rPr lang="en-US" sz="3200" dirty="0"/>
              <a:t>– </a:t>
            </a:r>
            <a:r>
              <a:rPr lang="en-US" sz="2800" dirty="0"/>
              <a:t>Daniel.</a:t>
            </a:r>
          </a:p>
          <a:p>
            <a:pPr marL="0" indent="0" algn="ctr">
              <a:buNone/>
            </a:pPr>
            <a:r>
              <a:rPr lang="en-US" sz="3200" i="1" dirty="0"/>
              <a:t>“Now may the God of hope fill you with all joy and peace in believing, that you may abound in hope by the power of the Holy Spirit” (Romans 15:13).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2428996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2844B5-7471-4716-A2FF-9B3D0A8893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963336"/>
            <a:ext cx="6858000" cy="3913463"/>
          </a:xfrm>
        </p:spPr>
        <p:txBody>
          <a:bodyPr>
            <a:normAutofit/>
          </a:bodyPr>
          <a:lstStyle/>
          <a:p>
            <a:r>
              <a:rPr lang="en-US" sz="8000" b="1" dirty="0">
                <a:latin typeface="Blackadder ITC" panose="04020505051007020D02" pitchFamily="82" charset="0"/>
              </a:rPr>
              <a:t>Patience,</a:t>
            </a:r>
            <a:br>
              <a:rPr lang="en-US" sz="8000" b="1" dirty="0">
                <a:latin typeface="Blackadder ITC" panose="04020505051007020D02" pitchFamily="82" charset="0"/>
              </a:rPr>
            </a:br>
            <a:r>
              <a:rPr lang="en-US" sz="8000" b="1" dirty="0">
                <a:latin typeface="Blackadder ITC" panose="04020505051007020D02" pitchFamily="82" charset="0"/>
              </a:rPr>
              <a:t>Comfort,</a:t>
            </a:r>
            <a:br>
              <a:rPr lang="en-US" sz="8000" b="1" dirty="0">
                <a:latin typeface="Blackadder ITC" panose="04020505051007020D02" pitchFamily="82" charset="0"/>
              </a:rPr>
            </a:br>
            <a:r>
              <a:rPr lang="en-US" sz="8000" b="1" dirty="0">
                <a:latin typeface="Blackadder ITC" panose="04020505051007020D02" pitchFamily="82" charset="0"/>
              </a:rPr>
              <a:t>and Hope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90D13CE-F966-4761-B8B8-CFA9211440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92256" y="4993516"/>
            <a:ext cx="4873488" cy="1655762"/>
          </a:xfrm>
        </p:spPr>
        <p:txBody>
          <a:bodyPr>
            <a:normAutofit/>
          </a:bodyPr>
          <a:lstStyle/>
          <a:p>
            <a:r>
              <a:rPr lang="en-US" sz="3200" b="1" i="1" dirty="0"/>
              <a:t>Romans 15:4</a:t>
            </a:r>
          </a:p>
        </p:txBody>
      </p:sp>
    </p:spTree>
    <p:extLst>
      <p:ext uri="{BB962C8B-B14F-4D97-AF65-F5344CB8AC3E}">
        <p14:creationId xmlns:p14="http://schemas.microsoft.com/office/powerpoint/2010/main" val="1019575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1586</Words>
  <Application>Microsoft Office PowerPoint</Application>
  <PresentationFormat>On-screen Show (4:3)</PresentationFormat>
  <Paragraphs>131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Blackadder ITC</vt:lpstr>
      <vt:lpstr>Calibri</vt:lpstr>
      <vt:lpstr>Calibri Light</vt:lpstr>
      <vt:lpstr>Times New Roman</vt:lpstr>
      <vt:lpstr>Wingdings</vt:lpstr>
      <vt:lpstr>Office Theme</vt:lpstr>
      <vt:lpstr>PowerPoint Presentation</vt:lpstr>
      <vt:lpstr>Patience, Comfort, and Hope</vt:lpstr>
      <vt:lpstr>Written for Our Learning</vt:lpstr>
      <vt:lpstr>The Patience of the Scriptures</vt:lpstr>
      <vt:lpstr>The Comfort of the Scriptures</vt:lpstr>
      <vt:lpstr>The Hope of the Scriptures</vt:lpstr>
      <vt:lpstr>Patience, Comfort, and Hope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Stan Cox</dc:creator>
  <cp:lastModifiedBy>Stan Cox</cp:lastModifiedBy>
  <cp:revision>6</cp:revision>
  <dcterms:created xsi:type="dcterms:W3CDTF">2018-01-21T22:30:31Z</dcterms:created>
  <dcterms:modified xsi:type="dcterms:W3CDTF">2018-01-21T23:40:50Z</dcterms:modified>
</cp:coreProperties>
</file>