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0000"/>
    <a:srgbClr val="2B0F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02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257C5-F480-4E73-B447-A2D90F8971E5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810F4-37D4-4428-BBAB-6A3F76C08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6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Crux of the Cross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6:14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cross”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was something of which Paul was extremely proud. He boasted, or gloried in the cross before others. In fact, this was his entire purpose as an apostle – to boast in the cross of Christ before everyone he met.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was this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“cross”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which Paul boasted? What did he mean by such?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cross”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mentioned many times in the New Testament. We must understand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cross of our Lord Jesus Christ.”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do not…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crux of the cross? (Main focus, central point of.)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Cross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810F4-37D4-4428-BBAB-6A3F76C080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523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Cross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Superstitious Cross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Whether it be the Protestant denominations with their cross, or the Catholics with their crucifix, the cross has become a superstitious focal point.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wear, tattoo on their body, or heavily decorate their home with crosses or crucifixes.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mindset which often spurs on this behavior is contrary to Christ, and misses the point of the cross.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Such is used as a good luck charm, or something which causes them to be surrounded by an impenetrable force field, or as a means to somehow obtain God’s favor.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Such is superstitious, contrary to God’s will, and completely misses the point of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cross.”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view of the cross bears semblance to Paganism, not Christianity: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17:24-29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 to the Athenians on Mars’ Hill.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29)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is not physical, and cannot be treated as such. He cannot be pleased with the physical.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Those who think a physical cross will make them closer to God are severely mistaken.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nothing spiritual about a physical cross/crucifix. Such is reflected by the lives lived by </a:t>
            </a: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who wear them, and surround themselves by them.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Real and Symbolic Cross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All of this is not to say there was no literal physical cross.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was crucified on a cross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John 19:17-19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bore an actual cross, nailed to it, and a sign placed above Him on it.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Crucifixion was a form of Roman capital punishment where the offender was flogged, then nailed to a wooden cross where they would suffocate and die. (Shapes of X, T, t – t is the traditional view of Jesus’ cross.)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Literal not important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claim to possess slivers of the actual cross on which Jesus was crucified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false claims – no way of knowing – does not mater anyway.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Symbolic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“the cross” is used in scripture by way of metonymy.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Metonymy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 part put for the whole. 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(EX: “The pen is mightier than the sword.” Pen – written word; Sword – military force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Usage of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cross:”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cross of Christ…the message of the cross”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 Corinthians 1:17, 18)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gospel truth.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cross”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stands to represent the entirety of the gospel truth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“offense of the cross”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(Galatians 5:11);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“enemies of the cross”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(Philippians 3:18).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What, then, is the crux of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message of the cross” (1 Corinthians 1:18)?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Crux of the Cross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810F4-37D4-4428-BBAB-6A3F76C080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47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Crux of the Cross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Curse of Sin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3:10-12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 demonstrating that justification is ONLY by faith, and impossible by perfect keeping of law.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To be justified by law, one must PERFECTLY keep the law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sin in one point is to violate the whole law.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10)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Such a one is cursed.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“your iniquities have separated you from your God” (Isaiah 59:2).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“For the wages of sin is death” (Romans 6:23).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 is not harmless. Sin is death.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3:13-14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Christ became a curse for us.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did Christ become a curse?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13b) – cf. Deuteronomy 21:22-23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allowed a public display of the punishment of sin.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“is accursed of God”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Such a one was hanged for all to see the ugliness of sin, and the just punishment meted out by God.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Jesus’ death on the cross was a public display of the severity of breaking God’s law.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“for us”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vicarious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soul who sins shall die” (Ezekiel 18:20),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but sinless Christ died in our stead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Redemption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Atoning Sacrifice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9:6-7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The type of the tabernacle – Once a year on day of Atonement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without blood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Leviticus 17:11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Life in blood – sin requires blood, or life to appease God’s judicial wrath. (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 – bulls and goats just a shadow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9:11-12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blood Christ brought was His own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10:3-10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Blood of bulls and goats could not atone for sins, so God prepared a body for Jesus as the sacrifice which COULD and WOULD make atonement for sins.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Forgiveness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Because atonement was made for sins by Jesus’ blood, God can forgive men of their sins.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8:12-13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There was a need for a New Covenant, under which God would forgive men of their sins.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9:16-22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 covenant must be dedicated with blood.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There is no remission, or forgiveness without blood.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blood of Jesus dedicated the NC, and provided forgiveness.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Reconciliation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 separated us from God, but at the cross atonement was made, forgiveness made possible, thus, reconciliation offered.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Colossians 1:19-22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are reconciled, brought to peace with God, rejoined in fellowship with God, through the cross.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Because of the cross, and through the cross we can approach God. Without the cross such is not possible.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Corinthians 5:18-19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God’s desire was to mend the relationship man had broken through sin – it was through Jesus’ death on the cross that such occurred.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20-21)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However, we must BE reconciled to God through Christ.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Reconciliation is offered through the cross, but WE MUST COME TO THE CROSS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 Crucifixion and Cross Bearing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810F4-37D4-4428-BBAB-6A3F76C080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93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 Crucifixion and Cross Bearing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receive the benefits of the cross we must be identified with the cross.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6:1-6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In baptism, we gain access into the benefits of Christ’s death.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in Jesus’ death where atonement, forgiveness, and reconciliation is found; where redemption is found.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gain access to such, one must be baptized.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2:20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 was baptized, or crucified with Christ.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6:14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In Paul’s baptism, the world (sin) became dead to him, and he to the world.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bore His cross to Calvary, then was crucified.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crucified, then bear our cross until heaven: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cross Jesus bore was that of being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“obedient to the point of death, even the death on the cross” (Philippians 2:8).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 8:34-38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must take up our cross, obeying Jesus AT ALL COSTS, so that we may be saved in the end.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cross, as it was for Jesus, stands for SELF-DENIAL, TOTAL SURRENDER IN OBEDIENCE, SUFFERING AND SHAME, but then, GLORY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cross is the road to glory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John 13:31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 Judas went out to betray Jesus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Jesus knew the first step of the final chapter to the cross was taken, and thus to glory.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“For the message of the cross is foolishness to those who are perishing, but to us who are being saved it is the power of God” (1 Corinthians 1:18)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810F4-37D4-4428-BBAB-6A3F76C080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1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not allow the world’s view of the cross to taint our understanding of it.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the cross is the redemption of mankind in Jesus sacrificial death.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the crux of the cross.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you obey the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“message of the cross?”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810F4-37D4-4428-BBAB-6A3F76C080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87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D8F5-C084-492A-B773-44A10CA0BEC5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7BF6B-14F8-48A8-A8C2-EC0DA2EA0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31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D8F5-C084-492A-B773-44A10CA0BEC5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7BF6B-14F8-48A8-A8C2-EC0DA2EA0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064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D8F5-C084-492A-B773-44A10CA0BEC5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7BF6B-14F8-48A8-A8C2-EC0DA2EA0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44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D8F5-C084-492A-B773-44A10CA0BEC5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7BF6B-14F8-48A8-A8C2-EC0DA2EA0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22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D8F5-C084-492A-B773-44A10CA0BEC5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7BF6B-14F8-48A8-A8C2-EC0DA2EA0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894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D8F5-C084-492A-B773-44A10CA0BEC5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7BF6B-14F8-48A8-A8C2-EC0DA2EA0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18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D8F5-C084-492A-B773-44A10CA0BEC5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7BF6B-14F8-48A8-A8C2-EC0DA2EA0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9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D8F5-C084-492A-B773-44A10CA0BEC5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7BF6B-14F8-48A8-A8C2-EC0DA2EA0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9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D8F5-C084-492A-B773-44A10CA0BEC5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7BF6B-14F8-48A8-A8C2-EC0DA2EA0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898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D8F5-C084-492A-B773-44A10CA0BEC5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7BF6B-14F8-48A8-A8C2-EC0DA2EA0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25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CD8F5-C084-492A-B773-44A10CA0BEC5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7BF6B-14F8-48A8-A8C2-EC0DA2EA0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291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CD8F5-C084-492A-B773-44A10CA0BEC5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7BF6B-14F8-48A8-A8C2-EC0DA2EA0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53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27EAC-31B1-4D19-B36C-F0FD078F0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A1AA2-8E2F-4525-A9B8-547C2AED1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06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5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5B915-7814-4BD7-BB90-3BF5C13EBF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844309"/>
            <a:ext cx="7772400" cy="2387600"/>
          </a:xfrm>
        </p:spPr>
        <p:txBody>
          <a:bodyPr>
            <a:normAutofit/>
          </a:bodyPr>
          <a:lstStyle/>
          <a:p>
            <a:r>
              <a:rPr lang="en-US" sz="9600" dirty="0">
                <a:solidFill>
                  <a:schemeClr val="bg1"/>
                </a:solidFill>
                <a:latin typeface="Colonna MT" panose="04020805060202030203" pitchFamily="82" charset="0"/>
              </a:rPr>
              <a:t>The Crux</a:t>
            </a:r>
            <a:endParaRPr lang="en-US" sz="8000" dirty="0">
              <a:solidFill>
                <a:schemeClr val="bg1"/>
              </a:solidFill>
              <a:latin typeface="Colonna MT" panose="04020805060202030203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32FCD9-D329-46C6-A2ED-48FA67961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701970"/>
            <a:ext cx="6858000" cy="1655762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chemeClr val="bg1"/>
                </a:solidFill>
              </a:rPr>
              <a:t>Galatians 6:14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AFF1F6E-0DF8-4B2E-8AF5-254904AEE170}"/>
              </a:ext>
            </a:extLst>
          </p:cNvPr>
          <p:cNvSpPr txBox="1">
            <a:spLocks/>
          </p:cNvSpPr>
          <p:nvPr/>
        </p:nvSpPr>
        <p:spPr>
          <a:xfrm>
            <a:off x="1143000" y="2946055"/>
            <a:ext cx="6858000" cy="738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i="1" dirty="0">
                <a:solidFill>
                  <a:schemeClr val="bg1"/>
                </a:solidFill>
              </a:rPr>
              <a:t>of the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083EE10-436D-4CDD-99F2-00B149772390}"/>
              </a:ext>
            </a:extLst>
          </p:cNvPr>
          <p:cNvSpPr txBox="1">
            <a:spLocks/>
          </p:cNvSpPr>
          <p:nvPr/>
        </p:nvSpPr>
        <p:spPr>
          <a:xfrm>
            <a:off x="685800" y="2553632"/>
            <a:ext cx="77724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>
                <a:solidFill>
                  <a:schemeClr val="bg1"/>
                </a:solidFill>
                <a:latin typeface="Colonna MT" panose="04020805060202030203" pitchFamily="82" charset="0"/>
              </a:rPr>
              <a:t>Cross</a:t>
            </a:r>
            <a:endParaRPr lang="en-US" sz="8000" dirty="0">
              <a:solidFill>
                <a:schemeClr val="bg1"/>
              </a:solidFill>
              <a:latin typeface="Colonna MT" panose="0402080506020203020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591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5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FE23A-4164-4FF7-B7A9-13673236C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  <a:latin typeface="Colonna MT" panose="04020805060202030203" pitchFamily="82" charset="0"/>
              </a:rPr>
              <a:t>The Cross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54A1B-8D68-42EE-8869-11B3259EA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4487"/>
            <a:ext cx="7886700" cy="4732476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The Superstitious Cross</a:t>
            </a:r>
          </a:p>
          <a:p>
            <a:r>
              <a:rPr lang="en-US" sz="3200" dirty="0">
                <a:solidFill>
                  <a:schemeClr val="bg1"/>
                </a:solidFill>
              </a:rPr>
              <a:t>Protestant Cross; Catholic Crucifix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Acts 17:24-29 </a:t>
            </a:r>
            <a:r>
              <a:rPr lang="en-US" sz="3200" dirty="0">
                <a:solidFill>
                  <a:schemeClr val="bg1"/>
                </a:solidFill>
              </a:rPr>
              <a:t>– Like the Athenians.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The Real and Symbolic Cross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John 19:17-19 </a:t>
            </a:r>
            <a:r>
              <a:rPr lang="en-US" sz="3200" dirty="0">
                <a:solidFill>
                  <a:schemeClr val="bg1"/>
                </a:solidFill>
              </a:rPr>
              <a:t>– Jesus crucified on physical cross.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1 Corinthians 1:17, 18; Galatians 5:11; Philippians 3:18</a:t>
            </a:r>
            <a:r>
              <a:rPr lang="en-US" sz="3200" dirty="0">
                <a:solidFill>
                  <a:schemeClr val="bg1"/>
                </a:solidFill>
              </a:rPr>
              <a:t> – Cross used by metonymy.</a:t>
            </a:r>
          </a:p>
        </p:txBody>
      </p:sp>
    </p:spTree>
    <p:extLst>
      <p:ext uri="{BB962C8B-B14F-4D97-AF65-F5344CB8AC3E}">
        <p14:creationId xmlns:p14="http://schemas.microsoft.com/office/powerpoint/2010/main" val="11432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5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FE23A-4164-4FF7-B7A9-13673236C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  <a:latin typeface="Colonna MT" panose="04020805060202030203" pitchFamily="82" charset="0"/>
              </a:rPr>
              <a:t>The Crux of the Cross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54A1B-8D68-42EE-8869-11B3259EA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4487"/>
            <a:ext cx="7886700" cy="4732476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The Curse of Sin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Galatians 3:10-14; Deuteronomy 21:22-23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Redemption</a:t>
            </a:r>
          </a:p>
          <a:p>
            <a:r>
              <a:rPr lang="en-US" sz="3200" dirty="0">
                <a:solidFill>
                  <a:schemeClr val="bg1"/>
                </a:solidFill>
              </a:rPr>
              <a:t>Atoning Sacrifice – </a:t>
            </a:r>
            <a:r>
              <a:rPr lang="en-US" sz="3200" i="1" dirty="0">
                <a:solidFill>
                  <a:schemeClr val="bg1"/>
                </a:solidFill>
              </a:rPr>
              <a:t>Hebrews 9:6-12; 10:3-10</a:t>
            </a:r>
          </a:p>
          <a:p>
            <a:r>
              <a:rPr lang="en-US" sz="3200" dirty="0">
                <a:solidFill>
                  <a:schemeClr val="bg1"/>
                </a:solidFill>
              </a:rPr>
              <a:t>Forgiveness – </a:t>
            </a:r>
            <a:r>
              <a:rPr lang="en-US" sz="3200" i="1" dirty="0">
                <a:solidFill>
                  <a:schemeClr val="bg1"/>
                </a:solidFill>
              </a:rPr>
              <a:t>Hebrews 8:12-13; 9:16-22</a:t>
            </a:r>
          </a:p>
          <a:p>
            <a:r>
              <a:rPr lang="en-US" sz="3200" dirty="0">
                <a:solidFill>
                  <a:schemeClr val="bg1"/>
                </a:solidFill>
              </a:rPr>
              <a:t>Reconciliation – </a:t>
            </a:r>
            <a:r>
              <a:rPr lang="en-US" sz="3200" i="1" dirty="0">
                <a:solidFill>
                  <a:schemeClr val="bg1"/>
                </a:solidFill>
              </a:rPr>
              <a:t>Colossians 1:19-22;                2 Corinthians 5:18-19</a:t>
            </a:r>
          </a:p>
        </p:txBody>
      </p:sp>
    </p:spTree>
    <p:extLst>
      <p:ext uri="{BB962C8B-B14F-4D97-AF65-F5344CB8AC3E}">
        <p14:creationId xmlns:p14="http://schemas.microsoft.com/office/powerpoint/2010/main" val="2553532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5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FE23A-4164-4FF7-B7A9-13673236C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  <a:latin typeface="Colonna MT" panose="04020805060202030203" pitchFamily="82" charset="0"/>
              </a:rPr>
              <a:t>The Crux of the Cross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54A1B-8D68-42EE-8869-11B3259EA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4487"/>
            <a:ext cx="7886700" cy="4732476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The Curse of Sin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Galatians 3:10-14; Deuteronomy 21:22-23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Redemption</a:t>
            </a:r>
          </a:p>
          <a:p>
            <a:r>
              <a:rPr lang="en-US" sz="3200" dirty="0">
                <a:solidFill>
                  <a:schemeClr val="bg1"/>
                </a:solidFill>
              </a:rPr>
              <a:t>Atoning Sacrifice; Forgiveness; Reconciliation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Personal Crucifixion and Cross Bearing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Romans 6:1-6; Galatians 2:20; 6:14 – </a:t>
            </a:r>
            <a:r>
              <a:rPr lang="en-US" sz="3200" dirty="0">
                <a:solidFill>
                  <a:schemeClr val="bg1"/>
                </a:solidFill>
              </a:rPr>
              <a:t>Baptism.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Mark 8:34-38 – </a:t>
            </a:r>
            <a:r>
              <a:rPr lang="en-US" sz="3200" dirty="0">
                <a:solidFill>
                  <a:schemeClr val="bg1"/>
                </a:solidFill>
              </a:rPr>
              <a:t>Daily cross bearing.</a:t>
            </a:r>
          </a:p>
        </p:txBody>
      </p:sp>
    </p:spTree>
    <p:extLst>
      <p:ext uri="{BB962C8B-B14F-4D97-AF65-F5344CB8AC3E}">
        <p14:creationId xmlns:p14="http://schemas.microsoft.com/office/powerpoint/2010/main" val="426876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85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5B915-7814-4BD7-BB90-3BF5C13EBF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844309"/>
            <a:ext cx="7772400" cy="2387600"/>
          </a:xfrm>
        </p:spPr>
        <p:txBody>
          <a:bodyPr>
            <a:normAutofit/>
          </a:bodyPr>
          <a:lstStyle/>
          <a:p>
            <a:r>
              <a:rPr lang="en-US" sz="9600" dirty="0">
                <a:solidFill>
                  <a:schemeClr val="bg1"/>
                </a:solidFill>
                <a:latin typeface="Colonna MT" panose="04020805060202030203" pitchFamily="82" charset="0"/>
              </a:rPr>
              <a:t>The Crux</a:t>
            </a:r>
            <a:endParaRPr lang="en-US" sz="8000" dirty="0">
              <a:solidFill>
                <a:schemeClr val="bg1"/>
              </a:solidFill>
              <a:latin typeface="Colonna MT" panose="04020805060202030203" pitchFamily="8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32FCD9-D329-46C6-A2ED-48FA67961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701970"/>
            <a:ext cx="6858000" cy="1655762"/>
          </a:xfrm>
        </p:spPr>
        <p:txBody>
          <a:bodyPr>
            <a:normAutofit/>
          </a:bodyPr>
          <a:lstStyle/>
          <a:p>
            <a:r>
              <a:rPr lang="en-US" sz="4000" i="1" dirty="0">
                <a:solidFill>
                  <a:schemeClr val="bg1"/>
                </a:solidFill>
              </a:rPr>
              <a:t>Galatians 6:14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AFF1F6E-0DF8-4B2E-8AF5-254904AEE170}"/>
              </a:ext>
            </a:extLst>
          </p:cNvPr>
          <p:cNvSpPr txBox="1">
            <a:spLocks/>
          </p:cNvSpPr>
          <p:nvPr/>
        </p:nvSpPr>
        <p:spPr>
          <a:xfrm>
            <a:off x="1143000" y="2946055"/>
            <a:ext cx="6858000" cy="738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i="1" dirty="0">
                <a:solidFill>
                  <a:schemeClr val="bg1"/>
                </a:solidFill>
              </a:rPr>
              <a:t>of the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083EE10-436D-4CDD-99F2-00B149772390}"/>
              </a:ext>
            </a:extLst>
          </p:cNvPr>
          <p:cNvSpPr txBox="1">
            <a:spLocks/>
          </p:cNvSpPr>
          <p:nvPr/>
        </p:nvSpPr>
        <p:spPr>
          <a:xfrm>
            <a:off x="685800" y="2553632"/>
            <a:ext cx="77724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>
                <a:solidFill>
                  <a:schemeClr val="bg1"/>
                </a:solidFill>
                <a:latin typeface="Colonna MT" panose="04020805060202030203" pitchFamily="82" charset="0"/>
              </a:rPr>
              <a:t>Cross</a:t>
            </a:r>
            <a:endParaRPr lang="en-US" sz="8000" dirty="0">
              <a:solidFill>
                <a:schemeClr val="bg1"/>
              </a:solidFill>
              <a:latin typeface="Colonna MT" panose="0402080506020203020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575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</TotalTime>
  <Words>1616</Words>
  <Application>Microsoft Office PowerPoint</Application>
  <PresentationFormat>On-screen Show (4:3)</PresentationFormat>
  <Paragraphs>120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Colonna MT</vt:lpstr>
      <vt:lpstr>Times New Roman</vt:lpstr>
      <vt:lpstr>Wingdings</vt:lpstr>
      <vt:lpstr>Office Theme</vt:lpstr>
      <vt:lpstr>PowerPoint Presentation</vt:lpstr>
      <vt:lpstr>The Crux</vt:lpstr>
      <vt:lpstr>The Cross</vt:lpstr>
      <vt:lpstr>The Crux of the Cross</vt:lpstr>
      <vt:lpstr>The Crux of the Cross</vt:lpstr>
      <vt:lpstr>The Crux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 Cox</dc:creator>
  <cp:lastModifiedBy>Stan Cox</cp:lastModifiedBy>
  <cp:revision>8</cp:revision>
  <dcterms:created xsi:type="dcterms:W3CDTF">2018-01-06T07:42:10Z</dcterms:created>
  <dcterms:modified xsi:type="dcterms:W3CDTF">2018-01-07T14:52:46Z</dcterms:modified>
</cp:coreProperties>
</file>