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3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E23CD-F7DF-467B-B12A-099541BB097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1ADA9-04A7-49C4-B84F-02D0605E9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0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Power of His Resurrection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3:10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apostle Paul left all he gained and knew to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“know Him and the power of His resurrection” (v. 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counted all he gained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“rubbish”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he could possess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knowledge of Christ Jesus” 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power of His resurrection”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key facet of Christianity, and to our success as children of God. It was so important that Paul left ALL just to better know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the power of His resurrection.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Power of His Resurrection…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ADA9-04A7-49C4-B84F-02D0605E9B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98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Power of His Resurrection…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Predicted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16:8-11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HS directed David in prediction of the Lord’s resurrection.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Messiah would be subjected to an ignominious death, but would not be left in the grave.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always had the Father before Him – i.e. to do His will.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doing so, He was glad, and was secure because of hope.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His hope was that of His resurrection by God from the dead.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would die no more.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12:38-40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Men wanted a sign to believe, and Jesus said the only sign given them would be that of Jonah.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 Jonah was in the great fish, Jesus would be in the tomb for 3 days, then raised.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“So the Lord spoke to the fish, and it vomited Jonah onto dry land” (Jonah 2:10)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would raise Jesus from the tomb.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ADA9-04A7-49C4-B84F-02D0605E9B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2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Fulfilled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16:1-7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prophecy was fulfilled. The two Mary’s found Jesus’ tomb empty. The angel said He is risen.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15:5-8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His resurrection…seen by many – eye witnesses.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Preached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ADA9-04A7-49C4-B84F-02D0605E9B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3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Preached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2:29-36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quoting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16:8-11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Peter explained in the first gospel sermon recorded for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Psalm did not speak of David. He is dead.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Psalm spoke of Jesus! He is now at God’s right hand reigning!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15:1-4, 12-19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resurrection of Christ is the keystone of Christianity. If it is debunked, all of Christianity crumbles!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Resurrection declares Jesus is God’s Son with POWER!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Eunuch said,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believe that Jesus Christ is the Son of God” (Acts 8:37)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if Christ is not risen then he should not believe.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…Working in the Lives of Christians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ADA9-04A7-49C4-B84F-02D0605E9B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…Working in the Lives of Christians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from Sin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4:22-25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Speaking of Abraham’s example of faith.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trust in God who raised Jesus from the dead, we too will be justified.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believe in the resurrected Christ. Then God will raise us from being dead in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2:11-13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exhibit such faith by submitting to baptism.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faith in God’s ability to raise you from being dead in sin because of the fact that He raised Christ from the dead.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Baptism is an appeal to God for a good conscience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“through the resurrection of Jesus Christ” (1 Peter 3:21).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are those who have experienced the power of His resurrection in their own spiritual resurrection from death in sin. Now they are seated with Christ in heavenly places.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3:1-4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are raised must seek, and set their minds on things above.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“walk in newness of life” (Romans 6:4).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for Christ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ADA9-04A7-49C4-B84F-02D0605E9B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83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for Christ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knowledge of the power of His resurrection is something we must grow in as we seek to live for God.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to strive obediently as we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“wait for [God’s] Son from heaven, whom He raised from the dead, even Jesus who delivers us from the wrath to come” (1 Thessalonians 1:10)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1:19-21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prayed that the Ephesians would come to know more intimately the power that works in their lives, such power that raised Jesus from the dead.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We, too, must strive to know this more intimately!)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knowledge that Christ conquered death, and the same is promised to us is EMPOWERING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5:29-32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knowledge is what gave the apostles boldness to preach in the face of opposition.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put it this way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4:13-14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believed, and therefore spoke, because of the knowledge of His resurrection.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knowledge of His resurrection gives us power/strength to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endure anything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12:7-10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Paul’s thorn in the flesh, and grace sufficient for him to endure.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Lord’s grace gave Paul strength to endure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grace – the Divine favor bestowed by the Lord in His death and resurrection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assurance and hope of eternal life!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assured knowledge empowered Paul to endure!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9-10)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made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“perfect,”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complete in weakness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that is when it is realized the most –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are most aware of our impotence, and dependence upon the Lord’s promises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power is most realized in hardship – thus,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“all who desire to live godly in Christ Jesus will suffer persecution” (2 Timothy 3:12).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4:7-11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life of Jesus is manifested in our flesh as we endure hardship though the POWERFUL KNOWLEDGE OF HIS RESURRECTION.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this reason I also suffer these things; nevertheless I am not ashamed, for I know whom I have believed and am persuaded that He is able to keep what I have committed to Him until that Day” (2 Timothy 1:12)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Glorified with Christ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ADA9-04A7-49C4-B84F-02D0605E9B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69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Glorified with Christ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2:8-13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Paul’s encouragement to Timothy to endure.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Remember the resurrection.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Understand the surety that is in such truth – WE SHALL LIVE WITH HIM!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we believe that Jesus died and rose again, even so God will bring with Him those who sleep in Jesus” (1 Thessalonians 4:14).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15:20-23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is the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firstfruits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which means we will follow!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15:50-58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all will be raised, for not all will be dead. But ALL WILL BE CHANGED!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58)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assurance is the motivating force behind our lives of service to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are to be steadfast, we MUST KNOW THE POWER OF HIS RESURRECTION.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ADA9-04A7-49C4-B84F-02D0605E9B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77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resurrection of Jesus Christ from the dead is of utmost importance.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helpless to work the works of God if Jesus is not raised from the dead.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knowledge of His resurrection we will be empowered to do those things which God requires, and to be found by Him without spot, and blameless.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believe?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ADA9-04A7-49C4-B84F-02D0605E9B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9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9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2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9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0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6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4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8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7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83D2-65B5-43FF-9AD2-A3F824F9FFE5}" type="datetimeFigureOut">
              <a:rPr lang="en-US" smtClean="0"/>
              <a:t>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72F57-E7C8-4A79-88AA-4DE350697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CD28-DE0F-4A6F-A951-C55EE6E2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4B20-3531-4340-B3E2-CEA8DCE90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4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B558F58E-93BA-44A3-BCDA-585AFF2E4F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0AAA98-6827-4A17-BE4D-0681328CEE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1" t="1333" r="4040"/>
          <a:stretch/>
        </p:blipFill>
        <p:spPr>
          <a:xfrm>
            <a:off x="4389121" y="0"/>
            <a:ext cx="4772795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D0BBC1-A7D4-445D-98AC-95A6A45D8E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90828B6-D02F-4C19-9B46-846CCD5D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490" y="2631125"/>
            <a:ext cx="4347210" cy="2397443"/>
          </a:xfrm>
        </p:spPr>
        <p:txBody>
          <a:bodyPr anchor="t">
            <a:no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The Power of His Resurrection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24319-38F7-4376-826A-CCFBF6B64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490" y="487681"/>
            <a:ext cx="3737610" cy="1499975"/>
          </a:xfrm>
        </p:spPr>
        <p:txBody>
          <a:bodyPr anchor="b">
            <a:normAutofit/>
          </a:bodyPr>
          <a:lstStyle/>
          <a:p>
            <a:pPr algn="l"/>
            <a:r>
              <a:rPr lang="en-US" sz="4000" i="1" dirty="0">
                <a:solidFill>
                  <a:schemeClr val="bg1"/>
                </a:solidFill>
              </a:rPr>
              <a:t>Philippians 3:10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3915CC7-9517-4A05-A0B0-824A79374720}"/>
              </a:ext>
            </a:extLst>
          </p:cNvPr>
          <p:cNvCxnSpPr/>
          <p:nvPr/>
        </p:nvCxnSpPr>
        <p:spPr>
          <a:xfrm>
            <a:off x="478790" y="2316480"/>
            <a:ext cx="37376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731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5E0D-7ECD-465B-B583-0D82B207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The Power of His Resurrection…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B83C-04E5-4483-B31C-E9A23F15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11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Predicted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sz="3600" i="1" dirty="0">
                <a:solidFill>
                  <a:schemeClr val="bg1"/>
                </a:solidFill>
              </a:rPr>
              <a:t>Psalm 16:8-11 </a:t>
            </a:r>
            <a:r>
              <a:rPr lang="en-US" sz="3600" dirty="0">
                <a:solidFill>
                  <a:schemeClr val="bg1"/>
                </a:solidFill>
              </a:rPr>
              <a:t>– Messianic psalm.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Matthew 12:38-40 </a:t>
            </a:r>
            <a:r>
              <a:rPr lang="en-US" sz="3600" dirty="0">
                <a:solidFill>
                  <a:schemeClr val="bg1"/>
                </a:solidFill>
              </a:rPr>
              <a:t>– Sign of Jonah.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4C3A5-823C-48B7-A53D-E474B8C52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240507"/>
            <a:ext cx="2362200" cy="157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70229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5E0D-7ECD-465B-B583-0D82B207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The Power of His Resurrection…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B83C-04E5-4483-B31C-E9A23F15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11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Predicted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Fulfilled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Mark 16:1-7 </a:t>
            </a:r>
            <a:r>
              <a:rPr lang="en-US" sz="3600" dirty="0">
                <a:solidFill>
                  <a:schemeClr val="bg1"/>
                </a:solidFill>
              </a:rPr>
              <a:t>– Tomb found empty.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1 Corinthians 15:5-8 </a:t>
            </a:r>
            <a:r>
              <a:rPr lang="en-US" sz="3600" dirty="0">
                <a:solidFill>
                  <a:schemeClr val="bg1"/>
                </a:solidFill>
              </a:rPr>
              <a:t>– Eyewitnesses.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FE6970-9233-43B4-8029-873440D30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240507"/>
            <a:ext cx="2362200" cy="157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7129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5E0D-7ECD-465B-B583-0D82B207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The Power of His Resurrection…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B83C-04E5-4483-B31C-E9A23F15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11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Predicted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Fulfilled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Preached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Acts 2:29-36 </a:t>
            </a:r>
            <a:r>
              <a:rPr lang="en-US" sz="3600" dirty="0">
                <a:solidFill>
                  <a:schemeClr val="bg1"/>
                </a:solidFill>
              </a:rPr>
              <a:t>– Peter on Pentecost.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1 Corinthians 15:1-4, 12-19 </a:t>
            </a:r>
            <a:r>
              <a:rPr lang="en-US" sz="3600" dirty="0">
                <a:solidFill>
                  <a:schemeClr val="bg1"/>
                </a:solidFill>
              </a:rPr>
              <a:t>– Keystone of Christianity.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2C2ED0-7795-44DD-B378-5B9790212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240507"/>
            <a:ext cx="2362200" cy="157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7707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5E0D-7ECD-465B-B583-0D82B207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…Working in the            Lives of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B83C-04E5-4483-B31C-E9A23F15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11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Salvation from Sin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Romans 4:22-25 </a:t>
            </a:r>
            <a:r>
              <a:rPr lang="en-US" sz="3600" dirty="0">
                <a:solidFill>
                  <a:schemeClr val="bg1"/>
                </a:solidFill>
              </a:rPr>
              <a:t>– Believe in resurrected Lord.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Colossians 2:11-13 </a:t>
            </a:r>
            <a:r>
              <a:rPr lang="en-US" sz="3600" dirty="0">
                <a:solidFill>
                  <a:schemeClr val="bg1"/>
                </a:solidFill>
              </a:rPr>
              <a:t>– Belief exhibited in baptism.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Colossians 3:1-4 </a:t>
            </a:r>
            <a:r>
              <a:rPr lang="en-US" sz="3600" dirty="0">
                <a:solidFill>
                  <a:schemeClr val="bg1"/>
                </a:solidFill>
              </a:rPr>
              <a:t>– Seek things above.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85B6B7-41BD-4F5C-B08C-1581C81BA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240507"/>
            <a:ext cx="2362200" cy="157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24062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5E0D-7ECD-465B-B583-0D82B207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…Working in the            Lives of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B83C-04E5-4483-B31C-E9A23F15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11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Salvation from Sin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Living for Christ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Ephesians 1:19-21 </a:t>
            </a:r>
            <a:r>
              <a:rPr lang="en-US" sz="3600" dirty="0">
                <a:solidFill>
                  <a:schemeClr val="bg1"/>
                </a:solidFill>
              </a:rPr>
              <a:t>– Know the power.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Acts 5:29-32; 2 Corinthians 4:13-14 </a:t>
            </a:r>
            <a:r>
              <a:rPr lang="en-US" sz="3600" dirty="0">
                <a:solidFill>
                  <a:schemeClr val="bg1"/>
                </a:solidFill>
              </a:rPr>
              <a:t>– Power seen with apostles.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2 Corinthians 12:7-10; 4:7-11</a:t>
            </a:r>
            <a:r>
              <a:rPr lang="en-US" sz="3600" dirty="0">
                <a:solidFill>
                  <a:schemeClr val="bg1"/>
                </a:solidFill>
              </a:rPr>
              <a:t> – Power to endure.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5B877D-E670-4E7C-BA07-7BDC61821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240507"/>
            <a:ext cx="2362200" cy="157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22914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E5E0D-7ECD-465B-B583-0D82B207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…Working in the            Lives of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1B83C-04E5-4483-B31C-E9A23F152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811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Salvation from Sin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Living for Christ</a:t>
            </a:r>
            <a:endParaRPr lang="en-US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bg1"/>
                </a:solidFill>
              </a:rPr>
              <a:t>Glorified with Christ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2 Timothy 2:8-13 </a:t>
            </a:r>
            <a:r>
              <a:rPr lang="en-US" sz="3600" dirty="0">
                <a:solidFill>
                  <a:schemeClr val="bg1"/>
                </a:solidFill>
              </a:rPr>
              <a:t>– We shall live with Him.</a:t>
            </a:r>
          </a:p>
          <a:p>
            <a:r>
              <a:rPr lang="en-US" sz="3600" i="1" dirty="0">
                <a:solidFill>
                  <a:schemeClr val="bg1"/>
                </a:solidFill>
              </a:rPr>
              <a:t>1 Corinthians 15:20-23, 50-58 </a:t>
            </a:r>
            <a:r>
              <a:rPr lang="en-US" sz="3600" dirty="0">
                <a:solidFill>
                  <a:schemeClr val="bg1"/>
                </a:solidFill>
              </a:rPr>
              <a:t>– Resurrection and transformation.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1B9573-336D-4915-A651-2EF7F87974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0" y="240507"/>
            <a:ext cx="2362200" cy="157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9610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B558F58E-93BA-44A3-BCDA-585AFF2E4F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0AAA98-6827-4A17-BE4D-0681328CEE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1" t="1333" r="4040"/>
          <a:stretch/>
        </p:blipFill>
        <p:spPr>
          <a:xfrm>
            <a:off x="4389121" y="0"/>
            <a:ext cx="4772795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D0BBC1-A7D4-445D-98AC-95A6A45D8E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90828B6-D02F-4C19-9B46-846CCD5D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490" y="2631125"/>
            <a:ext cx="4347210" cy="2397443"/>
          </a:xfrm>
        </p:spPr>
        <p:txBody>
          <a:bodyPr anchor="t">
            <a:noAutofit/>
          </a:bodyPr>
          <a:lstStyle/>
          <a:p>
            <a:pPr algn="l"/>
            <a:r>
              <a:rPr lang="en-US" sz="5400" dirty="0">
                <a:solidFill>
                  <a:schemeClr val="bg1"/>
                </a:solidFill>
                <a:latin typeface="Matura MT Script Capitals" panose="03020802060602070202" pitchFamily="66" charset="0"/>
              </a:rPr>
              <a:t>The Power of His Resurrection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24319-38F7-4376-826A-CCFBF6B64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490" y="487681"/>
            <a:ext cx="3737610" cy="1499975"/>
          </a:xfrm>
        </p:spPr>
        <p:txBody>
          <a:bodyPr anchor="b">
            <a:normAutofit/>
          </a:bodyPr>
          <a:lstStyle/>
          <a:p>
            <a:pPr algn="l"/>
            <a:r>
              <a:rPr lang="en-US" sz="4000" i="1" dirty="0">
                <a:solidFill>
                  <a:schemeClr val="bg1"/>
                </a:solidFill>
              </a:rPr>
              <a:t>Philippians 3:10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3915CC7-9517-4A05-A0B0-824A79374720}"/>
              </a:ext>
            </a:extLst>
          </p:cNvPr>
          <p:cNvCxnSpPr/>
          <p:nvPr/>
        </p:nvCxnSpPr>
        <p:spPr>
          <a:xfrm>
            <a:off x="478790" y="2316480"/>
            <a:ext cx="37376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30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1459</Words>
  <Application>Microsoft Office PowerPoint</Application>
  <PresentationFormat>On-screen Show (4:3)</PresentationFormat>
  <Paragraphs>116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Matura MT Script Capitals</vt:lpstr>
      <vt:lpstr>Times New Roman</vt:lpstr>
      <vt:lpstr>Office Theme</vt:lpstr>
      <vt:lpstr>PowerPoint Presentation</vt:lpstr>
      <vt:lpstr>The Power of His Resurrection</vt:lpstr>
      <vt:lpstr>The Power of His Resurrection…</vt:lpstr>
      <vt:lpstr>The Power of His Resurrection…</vt:lpstr>
      <vt:lpstr>The Power of His Resurrection…</vt:lpstr>
      <vt:lpstr>…Working in the            Lives of Christians</vt:lpstr>
      <vt:lpstr>…Working in the            Lives of Christians</vt:lpstr>
      <vt:lpstr>…Working in the            Lives of Christians</vt:lpstr>
      <vt:lpstr>The Power of His Resurrection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7</cp:revision>
  <dcterms:created xsi:type="dcterms:W3CDTF">2018-01-06T17:57:34Z</dcterms:created>
  <dcterms:modified xsi:type="dcterms:W3CDTF">2018-01-06T21:00:09Z</dcterms:modified>
</cp:coreProperties>
</file>