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E6863-FE00-4330-A3C3-752FD05CEE18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BDC2-02AE-4CBC-97EF-80C262A2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2:4-8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thrust of scripture is the salvation of man.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salvation would be founded/built upon One of whom God had prophesied – the Messiah – building up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“spiritual house,”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house of God” (1 Timothy 3:15).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Chief cornerstone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Isaiah 28:16.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Builders rejected that stone (Jews)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Psalm 118:22.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Was a source of harm for them as they stumbled on the stone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Isaiah 8:14.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mean that Christ is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“chief cornerstone?”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what way was He rejected? How was 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many who do not even know it. They think they consider Him as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“precious”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in reality they have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“rejected”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Him, Him being an occasion for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“stumbling”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toward them, thus, becoming their ruin.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Rejected Stone is Made the Cornerstone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Rejected Stone is Made the Cornerstone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Chief Cornerstone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believe/trust in the Cornerstone will not be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“put to shame”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LXX – and Peter’s use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28:16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“will not act hastily”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i.e. will have no fear, as one who makes haste often does.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(Misplaced his trust, thus, is ashamed, and hastens to get away and hide.)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hope will not be put to shame, or disappointed – it will not be all for nothing.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Cornerstone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principle stone on which the corner of an edifice would rest.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was integral to the structural integrity of the building.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faulty cornerstone, or one simply removed,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mean ruin for the structure.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governs all the angles and all the lines of both the foundation and the building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is thus placed at the head of the corner, i.e., to form the projecting (not the inner) angle.”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Lenski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(The whole building affected by it.)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would be that stone for the spiritual edifice of the kingdom of God, as Isaiah puts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“Behold, I lay in Zion a stone for a foundation, a tried stone, a precious cornerstone, a sure foundation; whoever believes will not act hastily” (Isaiah 28:16)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Not just any, arbitrarily chosen stone, but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“tried stone,”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“elect,”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“precious,”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“sure.”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used such imagery of Himself being a rock, a foundation, a cornerstone: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16:15-19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fact of Peter’s confession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 Peter, is 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“sure,” “tried”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not wanting?)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the Christ, the Son of the living God – is the rock on which the church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(Kingdom, the building of prophecy which the builders sought)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built, that not even death can penetrate.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keys were given to Peter and the apostles (subsequently to all believers) – Their words were those settled in heaven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2:19-22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line with the corner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apostolic word = word of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2:2; 3:11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what Paul, along with the other apostles, preached.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6:46-48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that which Paul preached because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“rock”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Christ’s word is the ONLY sure foundation.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be put to shame like the one who does not build on this foundation.)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Stone Rejected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8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Stone Rejected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stone which was rejected in the building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God has chosen to be the MOST IMPORTANT – and become He will, and has.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rejection of the stone could not alter the stone’s place in the building of God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Rejecting Jesus: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came to His own creation, and not even his own people (Jews) received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 of minas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his citizens hated him, and sent a delegation after him, saying, ‘We will not have this man to reign over us.’” (Luke 19:14).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Messiah Jesus claimed to be was not the Messiah they envisioned: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12:31-41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people understood Jesus’ reference to being lifted up as one of death, but they did not like the idea of a dying Messiah.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 performed, but obstinacy toward His words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12:42-50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believed in Jesus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signs validated His claims)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the problem was the teaching (His word).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42, 47)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Believed, but not believed?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matter of a working faith in accord with Christ’s word – did not confess Him…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rejecting Him ultimately came down to rejecting His teaching!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reject Jesus is ultimately to reject His word! This is the context of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2:1-3, 7, 8b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Audience = people born through the word of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Exhortation – continue to grow. (NOTE: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desire word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if tasted that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Lord is gracious.”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“have tasted the heavenly gift…and…the good word of God” (Hebrews 6:4-5).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How are they coming to Him?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2, 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desiring the word, having tasted the graciousness of the Lord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Where? In the word.).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who believe”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antitheses of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“disobedient…disobedient to the word.”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DISOBEY THE WORD is to REJECT JESUS (the stone).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Folly in rejecting the stone (Jesus)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“Has become the chief cornerstone”: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Psalm 118:22-24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God’s will, His design, and we should rejoice in His design! (For,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who believes on Him will by no means be put to shame” 1 Peter 2:6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5:29-31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was Peter’s mindset, and understanding.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If the REJECTED STONE has been chosen by God to be the CHIEF CORNERSTONE,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rejecting Him cannot be without DIRE CONSEQUENCE.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Rejecting the stone which God has made the chief cornerstone was not a simple matter of inconsequential preference.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Stumbling stone/offense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walk around it, but in rejecting Him necessarily there is confrontation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not simply a little stumble and move on, but something HIGHLY DESTRUCTIVE.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one through whom comes an offense (occasion for stumbling)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would be better for him if a millstone were hung around his neck, and he were thrown into the sea, than that he should offend one of these little ones” (Luke 17:2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because it destroys them spiritually.).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8:14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 quoted, context gives the idea – ultimately, it is attributed to Jesus, the Messiah.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Context: Isaiah sent by God to Ahaz, king of Judah, who is threatened by Syria and Israel.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not allow Syria and Israel to triumph over Judah, and Ahaz needed to trust in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Ahaz sought an alliance with Assyria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Isaiah informed him that such would mean destruction.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Isaiah tells what the Lord spoke to him saying: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11-12)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“conspiracy”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confederacy, an alliance with Assyria – do not trust in Assyria like the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Instead, fear God – trust in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14-15)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trust in God is for Him to be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“sanctuary,”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refuge.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those who trust in Assyria instead, God will be their destruction!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a snare is to an animal, they will be destroyed.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Assyria turned against Ahaz and Judah – He should have trusted in God!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Ahaz rejected God’s plan, and went his own route. Such became his destruction!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 it is with the Jews rejecting the cornerstone God has set – it becomes their destruction, even though it could be their salvation!)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21:42-46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Rejecting the cornerstone is not inconsequential, rather, it is fatal!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parable of the vinedressers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40-41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will the master do with the vinedressers who killed his son?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makes application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42-46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rejected Him, whom God had set as the Cornerstone, and therefore,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being their salvation He would be their destruction!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reject Jesus’ word is to reject Jesus – this is not without consequence!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can be your “sanctuary” and salvation by heeding His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He can be your destruction by rejecting His word…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who reject: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stone of stumbling and a rock of offense”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who reject: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Plan of Salvation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view of God’s sovereignty: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because God is sovereign, there is NO part man can play in their salvation, because then God is not in complete control.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Man’s salvation is WHOLLY through grace. (I.E. man has no part to play.)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but man must have faith. (But that’s it!)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2:8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Wholly by grace, but solely through faith?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Self-contradictory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Bible say?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16:29-31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Philippian Jailer asked what HE MUST do.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“Jailer, you can’t do anything! God must save you wholly by grace.”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and Silas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 on the Lord.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“Okay, but it is still wholly by grace, but solely through faith. All you have to do is believe!” 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wholly grace, or solely faith?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NEITHER – “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by grace you have been saved through faith” (Ephesians 2:8).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(Grace – God’s part; Faith – man’s part)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“But it is still faith ONLY. That’s what Paul and Silas said!”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did they say?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v. 31 – “Believe on the Lord Jesus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does that constitute?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10:17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Faith comes by hearing God’s word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Romans 1:16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gospel)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“Faith without works is dead” (James 2:26).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Then they taught him God’s word! – What did it say?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33-34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Must have said something about needing to be baptized!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Mark 16:15-16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Great commission given.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rejoiced, having believed in 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what? Being baptized!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“cornerstone”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Christ, and His word that God has laid requires obedience to the gospel to be saved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rejected by many, and they will be crushed in the end when they are judged by His word, because they did not submit to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will come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flaming fire taking vengeance on those who do not know God,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on those who do not obey the gospel of our Lord Jesus Christ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(2 Thessalonians 1:8).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Plan of Marriage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Plan of Marriage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approach marriage as a disposable institution. (Like plastic cups/plates – use one, throw it away, and get a new one.)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what does Christ say?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Pharisees test Jesus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19)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Their initial thought, and desire for marriage.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“testing Him”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were not seeking truth, but were trying to get Jesus to contradict Himself, and the Law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“is it Lawful?”.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occasion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12:10-12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Concerning healing on the Sabbath.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occasion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 divorce…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occasion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22:15-22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Concerning paying taxes to Caesar.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had this ready to respond with to whatever Jesus said.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what many do concerning questions about marriage and divorce.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question is not without ulterior motive – they usually have a hypothetical in their back pocket – a “but what if?”...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4-6)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Jesus’ response looked back to God’s intention for marriage from the beginning.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4-6a)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These two (male and female) have made the decision to join in the covenant relationship of marriage.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 longer two.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one. (As one is not separated from himself, so one is not to separate from their spouse – for they are one.)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While this is between a man and a woman,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a witness to this union, and is the binding Agent.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God has joined together”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was not simply that the two joined to each other, but God joined them.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joined them because they had the right to join together.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covenant is not only with each other, but with God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Malachi 2:13-15.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Israelites left their marriages to be joined to heathen nations. For this reason, God did not accept their worship, though it was filled with emotion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Lord has been witness”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i.e. He is part of the covenant!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14b)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SHE is your wife by covenant – NOBODY ELSE – AND GOD IS WITNESS.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Pharisees response.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Indeed, Moses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“permitted.”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GOD had never INTENDED.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the Pharisees have REJECTED GOD’S WORD, and wish to be able to DIVORCE FOR ANY CAUSE.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8-9)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Jesus’ rebuttal.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OF YOUR HARDNESS OF HEARTS.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Men hardened their hearts to God’s intention from the beginning – one man, one woman, for life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began practices contrary to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Polygamy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4:19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Concubinage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16:1-2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– Not as certain as to its beginning, but a distortion of God’s design of marriage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24:1-4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Permitted because of hardness, but never God’s intention.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was already prevalent.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curb the problem of divorce, this precept was given.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Must NOT take her back – best think twice before doing this.)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“’For the Lord God of Israel says that He hates divorce, for it covers one’s garment with violence,’ says the Lord of hosts.” (Malachi 2:16).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Jesus says – He is laying down HIS law – God has set Him as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“cornerstone”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authority”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what He says goes – and it is in line with God’s design from the beginning.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one man, one woman, for life.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Exception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divorce for the cause of fornication.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Marry one who is divorced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– Commits adultery.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Disciples’ reaction.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thought was not to find another exception to the rule!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thought was to make sure they are able to remain faithful to God!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God’s law on marriage – Jesus has spoken, and that settles the matter!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Many, like the Pharisees, wish to adopt another view/law of marriage – THEY DO THIS TO THEIR OWN DESTRUCTION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“’A stone of stumbling and a rock of offense.’ They stumble, being disobedient to the word’” (1 Peter 2:8).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applications to this idea of Jesus being cornerstone, and those who reject Him do so to their own destruction are endless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If any facet of the word of Christ is rejected, then Christ is rejected, but this is not inconsequential. Men do so on many topics to their own destruction!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must do all in accordance with Christ’s authority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Colossians 3:17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BDC2-02AE-4CBC-97EF-80C262A20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4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5915-4BE4-4BF9-8E5A-1E04BA0C5635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54D-5FC6-45C8-99C6-51560430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4F0E-C791-4917-96FD-F5C5CD29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9AF5-6CA7-44C1-B693-6DCF820E2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FB752-42AF-46A6-BB24-3782F1909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9" b="13084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1BAB97-1D66-414D-B8B9-3429408E6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5091762"/>
            <a:ext cx="4982818" cy="1264588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atin typeface="Agency FB" panose="020B0503020202020204" pitchFamily="34" charset="0"/>
              </a:rPr>
              <a:t>“A stone of  </a:t>
            </a:r>
            <a:r>
              <a:rPr lang="en-US" b="1" dirty="0">
                <a:latin typeface="Chiller" panose="04020404031007020602" pitchFamily="82" charset="0"/>
              </a:rPr>
              <a:t>stumbling</a:t>
            </a:r>
            <a:r>
              <a:rPr lang="en-US" sz="4800" b="1" dirty="0">
                <a:latin typeface="Agency FB" panose="020B0503020202020204" pitchFamily="34" charset="0"/>
              </a:rPr>
              <a:t> </a:t>
            </a:r>
            <a:r>
              <a:rPr lang="en-US" sz="4800" b="1" i="1" dirty="0">
                <a:latin typeface="Agency FB" panose="020B0503020202020204" pitchFamily="34" charset="0"/>
              </a:rPr>
              <a:t>              </a:t>
            </a:r>
            <a:r>
              <a:rPr lang="en-US" sz="4800" b="1" dirty="0">
                <a:latin typeface="Agency FB" panose="020B0503020202020204" pitchFamily="34" charset="0"/>
              </a:rPr>
              <a:t>and a rock of  </a:t>
            </a:r>
            <a:r>
              <a:rPr lang="en-US" b="1" dirty="0">
                <a:latin typeface="Chiller" panose="04020404031007020602" pitchFamily="82" charset="0"/>
              </a:rPr>
              <a:t>offense</a:t>
            </a:r>
            <a:r>
              <a:rPr lang="en-US" sz="4800" b="1" dirty="0"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2A84D-DE12-478C-A8B4-07A057E61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37210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3600" i="1" dirty="0">
                <a:latin typeface="Agency FB" panose="020B0503020202020204" pitchFamily="34" charset="0"/>
              </a:rPr>
              <a:t>1 Peter 2:4-8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DAF567-6901-4103-81BC-49A203387631}"/>
              </a:ext>
            </a:extLst>
          </p:cNvPr>
          <p:cNvCxnSpPr/>
          <p:nvPr/>
        </p:nvCxnSpPr>
        <p:spPr>
          <a:xfrm>
            <a:off x="-106017" y="4572000"/>
            <a:ext cx="94222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9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F178-791C-4CB2-88AC-357EF0618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25991"/>
          <a:stretch/>
        </p:blipFill>
        <p:spPr>
          <a:xfrm>
            <a:off x="1424542" y="285614"/>
            <a:ext cx="6294916" cy="173603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B57A7-2CA1-4FF3-A166-50C6AD7A278F}"/>
              </a:ext>
            </a:extLst>
          </p:cNvPr>
          <p:cNvSpPr/>
          <p:nvPr/>
        </p:nvSpPr>
        <p:spPr>
          <a:xfrm>
            <a:off x="1424542" y="285613"/>
            <a:ext cx="6294916" cy="173603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A2CD-424B-4BEE-8A8E-3DEF0A3B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6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The Rejected Stone is                 Made the Cornerstone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E14-592A-4E56-AC13-2B68E602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679"/>
            <a:ext cx="7886700" cy="442642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Chief Cornerstone </a:t>
            </a:r>
            <a:r>
              <a:rPr lang="en-US" sz="3200" i="1" dirty="0">
                <a:solidFill>
                  <a:schemeClr val="bg1"/>
                </a:solidFill>
              </a:rPr>
              <a:t>(1 Peter 2:6)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Isaiah 28:16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Tried, precious, sure.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16:15-19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Upon this rock…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6:46-49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</a:rPr>
              <a:t>Laid the foundation on the rock.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F178-791C-4CB2-88AC-357EF0618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25991"/>
          <a:stretch/>
        </p:blipFill>
        <p:spPr>
          <a:xfrm>
            <a:off x="1424542" y="285614"/>
            <a:ext cx="6294916" cy="173603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B57A7-2CA1-4FF3-A166-50C6AD7A278F}"/>
              </a:ext>
            </a:extLst>
          </p:cNvPr>
          <p:cNvSpPr/>
          <p:nvPr/>
        </p:nvSpPr>
        <p:spPr>
          <a:xfrm>
            <a:off x="1424542" y="285613"/>
            <a:ext cx="6294916" cy="173603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A2CD-424B-4BEE-8A8E-3DEF0A3B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6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The Rejected Stone is                 Made the Cornerstone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E14-592A-4E56-AC13-2B68E602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679"/>
            <a:ext cx="7886700" cy="442642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/>
                </a:solidFill>
              </a:rPr>
              <a:t>The Chief Cornerstone </a:t>
            </a:r>
            <a:r>
              <a:rPr lang="en-US" sz="2400" i="1" dirty="0">
                <a:solidFill>
                  <a:schemeClr val="accent4"/>
                </a:solidFill>
              </a:rPr>
              <a:t>(1 Peter 2:6)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Stone Rejected </a:t>
            </a:r>
            <a:r>
              <a:rPr lang="en-US" sz="3200" i="1" dirty="0">
                <a:solidFill>
                  <a:schemeClr val="bg1"/>
                </a:solidFill>
              </a:rPr>
              <a:t>(1 Peter 2:7)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John 1:10-11 </a:t>
            </a:r>
            <a:r>
              <a:rPr lang="en-US" dirty="0">
                <a:solidFill>
                  <a:schemeClr val="bg1"/>
                </a:solidFill>
              </a:rPr>
              <a:t>– Not received by His own.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John 12:31-50 </a:t>
            </a:r>
            <a:r>
              <a:rPr lang="en-US" dirty="0">
                <a:solidFill>
                  <a:schemeClr val="bg1"/>
                </a:solidFill>
              </a:rPr>
              <a:t>– Believed, but did not believe.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Peter 2:1-8 </a:t>
            </a:r>
            <a:r>
              <a:rPr lang="en-US" dirty="0">
                <a:solidFill>
                  <a:schemeClr val="bg1"/>
                </a:solidFill>
              </a:rPr>
              <a:t>– Reject and disobey His word.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Psalm 118:22-24; Acts 5:29-31 </a:t>
            </a:r>
            <a:r>
              <a:rPr lang="en-US" dirty="0">
                <a:solidFill>
                  <a:schemeClr val="bg1"/>
                </a:solidFill>
              </a:rPr>
              <a:t>– Foolish to reject Him.</a:t>
            </a:r>
          </a:p>
        </p:txBody>
      </p:sp>
    </p:spTree>
    <p:extLst>
      <p:ext uri="{BB962C8B-B14F-4D97-AF65-F5344CB8AC3E}">
        <p14:creationId xmlns:p14="http://schemas.microsoft.com/office/powerpoint/2010/main" val="30751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F178-791C-4CB2-88AC-357EF0618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25991"/>
          <a:stretch/>
        </p:blipFill>
        <p:spPr>
          <a:xfrm>
            <a:off x="1424542" y="285614"/>
            <a:ext cx="6294916" cy="173603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B57A7-2CA1-4FF3-A166-50C6AD7A278F}"/>
              </a:ext>
            </a:extLst>
          </p:cNvPr>
          <p:cNvSpPr/>
          <p:nvPr/>
        </p:nvSpPr>
        <p:spPr>
          <a:xfrm>
            <a:off x="1424542" y="285613"/>
            <a:ext cx="6294916" cy="173603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A2CD-424B-4BEE-8A8E-3DEF0A3B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6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The Rejected Stone is                 Made the Cornerstone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E14-592A-4E56-AC13-2B68E602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679"/>
            <a:ext cx="7886700" cy="442642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/>
                </a:solidFill>
              </a:rPr>
              <a:t>The Chief Cornerstone </a:t>
            </a:r>
            <a:r>
              <a:rPr lang="en-US" sz="2400" i="1" dirty="0">
                <a:solidFill>
                  <a:schemeClr val="accent4"/>
                </a:solidFill>
              </a:rPr>
              <a:t>(1 Peter 2:6)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4"/>
                </a:solidFill>
              </a:rPr>
              <a:t>The Stone Rejected </a:t>
            </a:r>
            <a:r>
              <a:rPr lang="en-US" sz="2400" i="1" dirty="0">
                <a:solidFill>
                  <a:schemeClr val="accent4"/>
                </a:solidFill>
              </a:rPr>
              <a:t>(1 Peter 2:7)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“A stone of stumbling and a rock of offense”</a:t>
            </a:r>
            <a:r>
              <a:rPr lang="en-US" sz="3200" i="1" dirty="0">
                <a:solidFill>
                  <a:schemeClr val="bg1"/>
                </a:solidFill>
              </a:rPr>
              <a:t> (1 Peter 2:8)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Isaiah 8:11-15 </a:t>
            </a:r>
            <a:r>
              <a:rPr lang="en-US" dirty="0">
                <a:solidFill>
                  <a:schemeClr val="bg1"/>
                </a:solidFill>
              </a:rPr>
              <a:t>– Fear and trust in God…or else.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21:42-46 </a:t>
            </a:r>
            <a:r>
              <a:rPr lang="en-US" dirty="0">
                <a:solidFill>
                  <a:schemeClr val="bg1"/>
                </a:solidFill>
              </a:rPr>
              <a:t>– To reject the cornerstone is to be destroyed by the cornerstone.</a:t>
            </a:r>
          </a:p>
        </p:txBody>
      </p:sp>
    </p:spTree>
    <p:extLst>
      <p:ext uri="{BB962C8B-B14F-4D97-AF65-F5344CB8AC3E}">
        <p14:creationId xmlns:p14="http://schemas.microsoft.com/office/powerpoint/2010/main" val="33454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F178-791C-4CB2-88AC-357EF0618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25991"/>
          <a:stretch/>
        </p:blipFill>
        <p:spPr>
          <a:xfrm>
            <a:off x="1424542" y="285614"/>
            <a:ext cx="6294916" cy="173603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B57A7-2CA1-4FF3-A166-50C6AD7A278F}"/>
              </a:ext>
            </a:extLst>
          </p:cNvPr>
          <p:cNvSpPr/>
          <p:nvPr/>
        </p:nvSpPr>
        <p:spPr>
          <a:xfrm>
            <a:off x="1424542" y="285613"/>
            <a:ext cx="6294916" cy="173603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A2CD-424B-4BEE-8A8E-3DEF0A3B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6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“A stone of stumbling and a                 rock of offense” </a:t>
            </a:r>
            <a:r>
              <a:rPr lang="en-US" b="1" dirty="0">
                <a:latin typeface="Agency FB" panose="020B0503020202020204" pitchFamily="34" charset="0"/>
              </a:rPr>
              <a:t>to those who: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E14-592A-4E56-AC13-2B68E602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679"/>
            <a:ext cx="7886700" cy="442642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Reject His Plan of Salvation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Acts 16:29-34 – </a:t>
            </a:r>
            <a:r>
              <a:rPr lang="en-US" dirty="0">
                <a:solidFill>
                  <a:schemeClr val="bg1"/>
                </a:solidFill>
              </a:rPr>
              <a:t>Philippian jailer.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Ephesians 2:8</a:t>
            </a:r>
            <a:r>
              <a:rPr lang="en-US" sz="2800" dirty="0">
                <a:solidFill>
                  <a:schemeClr val="bg1"/>
                </a:solidFill>
              </a:rPr>
              <a:t> – Grace (God), Faith (Man)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Romans 10:17 </a:t>
            </a:r>
            <a:r>
              <a:rPr lang="en-US" sz="2800" dirty="0">
                <a:solidFill>
                  <a:schemeClr val="bg1"/>
                </a:solidFill>
              </a:rPr>
              <a:t>– Faith’s origin.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Mark 16:15-16 </a:t>
            </a:r>
            <a:r>
              <a:rPr lang="en-US" sz="2800" dirty="0">
                <a:solidFill>
                  <a:schemeClr val="bg1"/>
                </a:solidFill>
              </a:rPr>
              <a:t>– Obey the gospel.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2 Thessalonians 1:8 </a:t>
            </a:r>
            <a:r>
              <a:rPr lang="en-US" sz="2800" dirty="0">
                <a:solidFill>
                  <a:schemeClr val="bg1"/>
                </a:solidFill>
              </a:rPr>
              <a:t>– Obey the gospel or else…</a:t>
            </a:r>
          </a:p>
        </p:txBody>
      </p:sp>
    </p:spTree>
    <p:extLst>
      <p:ext uri="{BB962C8B-B14F-4D97-AF65-F5344CB8AC3E}">
        <p14:creationId xmlns:p14="http://schemas.microsoft.com/office/powerpoint/2010/main" val="29224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F178-791C-4CB2-88AC-357EF0618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25991"/>
          <a:stretch/>
        </p:blipFill>
        <p:spPr>
          <a:xfrm>
            <a:off x="1424542" y="285614"/>
            <a:ext cx="6294916" cy="173603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B57A7-2CA1-4FF3-A166-50C6AD7A278F}"/>
              </a:ext>
            </a:extLst>
          </p:cNvPr>
          <p:cNvSpPr/>
          <p:nvPr/>
        </p:nvSpPr>
        <p:spPr>
          <a:xfrm>
            <a:off x="1424542" y="285613"/>
            <a:ext cx="6294916" cy="173603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A2CD-424B-4BEE-8A8E-3DEF0A3B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76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“A stone of stumbling and a                 rock of offense” </a:t>
            </a:r>
            <a:r>
              <a:rPr lang="en-US" b="1" dirty="0">
                <a:latin typeface="Agency FB" panose="020B0503020202020204" pitchFamily="34" charset="0"/>
              </a:rPr>
              <a:t>to those who: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E14-592A-4E56-AC13-2B68E602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679"/>
            <a:ext cx="7886700" cy="4426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/>
                </a:solidFill>
              </a:rPr>
              <a:t>Reject His Plan of Salvation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Reject His Plan of Marriage </a:t>
            </a:r>
            <a:r>
              <a:rPr lang="en-US" sz="3200" i="1" dirty="0">
                <a:solidFill>
                  <a:schemeClr val="bg1"/>
                </a:solidFill>
              </a:rPr>
              <a:t>(Matt. 19)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(v. 3) </a:t>
            </a:r>
            <a:r>
              <a:rPr lang="en-US" dirty="0">
                <a:solidFill>
                  <a:schemeClr val="bg1"/>
                </a:solidFill>
              </a:rPr>
              <a:t>– Their desire.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(vv. 4-6) </a:t>
            </a:r>
            <a:r>
              <a:rPr lang="en-US" dirty="0">
                <a:solidFill>
                  <a:schemeClr val="bg1"/>
                </a:solidFill>
              </a:rPr>
              <a:t>– God’s original design.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Malachi 2:13-15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2800" dirty="0">
                <a:solidFill>
                  <a:schemeClr val="bg1"/>
                </a:solidFill>
              </a:rPr>
              <a:t>God is witness.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(v. 7)</a:t>
            </a:r>
            <a:r>
              <a:rPr lang="en-US" dirty="0">
                <a:solidFill>
                  <a:schemeClr val="bg1"/>
                </a:solidFill>
              </a:rPr>
              <a:t> – Pharisees’ response.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(vv. 8-9) </a:t>
            </a:r>
            <a:r>
              <a:rPr lang="en-US" dirty="0">
                <a:solidFill>
                  <a:schemeClr val="bg1"/>
                </a:solidFill>
              </a:rPr>
              <a:t>– Jesus’ response.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Deuteronomy 24:1-4 </a:t>
            </a:r>
            <a:r>
              <a:rPr lang="en-US" sz="2800" dirty="0">
                <a:solidFill>
                  <a:schemeClr val="bg1"/>
                </a:solidFill>
              </a:rPr>
              <a:t>– Permitted to curb divorce.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(v. 10) </a:t>
            </a:r>
            <a:r>
              <a:rPr lang="en-US" dirty="0">
                <a:solidFill>
                  <a:schemeClr val="bg1"/>
                </a:solidFill>
              </a:rPr>
              <a:t>– Disciples’ reaction.</a:t>
            </a:r>
          </a:p>
        </p:txBody>
      </p:sp>
    </p:spTree>
    <p:extLst>
      <p:ext uri="{BB962C8B-B14F-4D97-AF65-F5344CB8AC3E}">
        <p14:creationId xmlns:p14="http://schemas.microsoft.com/office/powerpoint/2010/main" val="30633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FB752-42AF-46A6-BB24-3782F1909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size="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09" b="13084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1BAB97-1D66-414D-B8B9-3429408E6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5091762"/>
            <a:ext cx="4982818" cy="1264588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latin typeface="Agency FB" panose="020B0503020202020204" pitchFamily="34" charset="0"/>
              </a:rPr>
              <a:t>“A stone of  </a:t>
            </a:r>
            <a:r>
              <a:rPr lang="en-US" b="1" dirty="0">
                <a:latin typeface="Chiller" panose="04020404031007020602" pitchFamily="82" charset="0"/>
              </a:rPr>
              <a:t>stumbling</a:t>
            </a:r>
            <a:r>
              <a:rPr lang="en-US" sz="4800" b="1" dirty="0">
                <a:latin typeface="Agency FB" panose="020B0503020202020204" pitchFamily="34" charset="0"/>
              </a:rPr>
              <a:t> </a:t>
            </a:r>
            <a:r>
              <a:rPr lang="en-US" sz="4800" b="1" i="1" dirty="0">
                <a:latin typeface="Agency FB" panose="020B0503020202020204" pitchFamily="34" charset="0"/>
              </a:rPr>
              <a:t>              </a:t>
            </a:r>
            <a:r>
              <a:rPr lang="en-US" sz="4800" b="1" dirty="0">
                <a:latin typeface="Agency FB" panose="020B0503020202020204" pitchFamily="34" charset="0"/>
              </a:rPr>
              <a:t>and a rock of  </a:t>
            </a:r>
            <a:r>
              <a:rPr lang="en-US" b="1" dirty="0">
                <a:latin typeface="Chiller" panose="04020404031007020602" pitchFamily="82" charset="0"/>
              </a:rPr>
              <a:t>offense</a:t>
            </a:r>
            <a:r>
              <a:rPr lang="en-US" sz="4800" b="1" dirty="0"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2A84D-DE12-478C-A8B4-07A057E61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37210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3600" i="1" dirty="0">
                <a:latin typeface="Agency FB" panose="020B0503020202020204" pitchFamily="34" charset="0"/>
              </a:rPr>
              <a:t>1 Peter 2:4-8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DAF567-6901-4103-81BC-49A203387631}"/>
              </a:ext>
            </a:extLst>
          </p:cNvPr>
          <p:cNvCxnSpPr/>
          <p:nvPr/>
        </p:nvCxnSpPr>
        <p:spPr>
          <a:xfrm>
            <a:off x="-106017" y="4572000"/>
            <a:ext cx="94222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8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3391</Words>
  <Application>Microsoft Office PowerPoint</Application>
  <PresentationFormat>On-screen Show (4:3)</PresentationFormat>
  <Paragraphs>187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Chiller</vt:lpstr>
      <vt:lpstr>Times New Roman</vt:lpstr>
      <vt:lpstr>Wingdings</vt:lpstr>
      <vt:lpstr>Office Theme</vt:lpstr>
      <vt:lpstr>PowerPoint Presentation</vt:lpstr>
      <vt:lpstr>“A stone of  stumbling               and a rock of  offense”</vt:lpstr>
      <vt:lpstr>The Rejected Stone is                 Made the Cornerstone</vt:lpstr>
      <vt:lpstr>The Rejected Stone is                 Made the Cornerstone</vt:lpstr>
      <vt:lpstr>The Rejected Stone is                 Made the Cornerstone</vt:lpstr>
      <vt:lpstr>“A stone of stumbling and a                 rock of offense” to those who:</vt:lpstr>
      <vt:lpstr>“A stone of stumbling and a                 rock of offense” to those who:</vt:lpstr>
      <vt:lpstr>“A stone of  stumbling               and a rock of  offense”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stone of  stumbling               and a rock of  offense”</dc:title>
  <dc:creator>Stan Cox</dc:creator>
  <cp:lastModifiedBy>Stan Cox</cp:lastModifiedBy>
  <cp:revision>17</cp:revision>
  <dcterms:created xsi:type="dcterms:W3CDTF">2018-02-01T22:17:48Z</dcterms:created>
  <dcterms:modified xsi:type="dcterms:W3CDTF">2018-02-04T14:36:47Z</dcterms:modified>
</cp:coreProperties>
</file>