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54"/>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9472E-91A1-407E-A0F2-74B6B2C1D80E}" type="datetimeFigureOut">
              <a:rPr lang="en-US" smtClean="0"/>
              <a:t>2/25/2018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3B58B8-9666-4832-8783-624CDA482540}" type="slidenum">
              <a:rPr lang="en-US" smtClean="0"/>
              <a:t>‹#›</a:t>
            </a:fld>
            <a:endParaRPr lang="en-US"/>
          </a:p>
        </p:txBody>
      </p:sp>
    </p:spTree>
    <p:extLst>
      <p:ext uri="{BB962C8B-B14F-4D97-AF65-F5344CB8AC3E}">
        <p14:creationId xmlns:p14="http://schemas.microsoft.com/office/powerpoint/2010/main" val="3520494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 am not ashamed of the gospel of Christ”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Romans 1:16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Consider Paul’s drastic transformation: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3:5-6</a:t>
            </a:r>
            <a:r>
              <a:rPr lang="en-US" dirty="0">
                <a:latin typeface="Calibri" panose="020F0502020204030204" pitchFamily="34" charset="0"/>
                <a:ea typeface="Calibri" panose="020F0502020204030204" pitchFamily="34" charset="0"/>
                <a:cs typeface="Times New Roman" panose="02020603050405020304" pitchFamily="18" charset="0"/>
              </a:rPr>
              <a:t> – He had quite a resume as a Jew.</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the feet of Gamaliel” (Acts 22:3)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 teacher of the law held in respect by all the people” (5:34)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Played a leadership role – obtained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“authority and commission from the chief priests” (Acts 26:12)</a:t>
            </a:r>
            <a:r>
              <a:rPr lang="en-US" dirty="0">
                <a:latin typeface="Calibri" panose="020F0502020204030204" pitchFamily="34" charset="0"/>
                <a:ea typeface="Calibri" panose="020F0502020204030204" pitchFamily="34" charset="0"/>
                <a:cs typeface="Times New Roman" panose="02020603050405020304" pitchFamily="18" charset="0"/>
              </a:rPr>
              <a:t> to bind Christians, and bring them back to Jerusalem.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Did all in sincerity, devotion, and passion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have lived in all good conscience before God until this day” (Acts 23:1)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9</a:t>
            </a:r>
            <a:r>
              <a:rPr lang="en-US" dirty="0">
                <a:latin typeface="Calibri" panose="020F0502020204030204" pitchFamily="34" charset="0"/>
                <a:ea typeface="Calibri" panose="020F0502020204030204" pitchFamily="34" charset="0"/>
                <a:cs typeface="Times New Roman" panose="02020603050405020304" pitchFamily="18" charset="0"/>
              </a:rPr>
              <a:t> – Converted to Christ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what things were gain to me, these I have counted loss for Christ” (Philippians 3:7).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9:23</a:t>
            </a:r>
            <a:r>
              <a:rPr lang="en-US" dirty="0">
                <a:latin typeface="Calibri" panose="020F0502020204030204" pitchFamily="34" charset="0"/>
                <a:ea typeface="Calibri" panose="020F0502020204030204" pitchFamily="34" charset="0"/>
                <a:cs typeface="Times New Roman" panose="02020603050405020304" pitchFamily="18" charset="0"/>
              </a:rPr>
              <a:t> – Persecuted by his own countrymen. (</a:t>
            </a:r>
            <a:r>
              <a:rPr lang="en-US" b="1" i="1" dirty="0">
                <a:latin typeface="Calibri" panose="020F0502020204030204" pitchFamily="34" charset="0"/>
                <a:ea typeface="Calibri" panose="020F0502020204030204" pitchFamily="34" charset="0"/>
                <a:cs typeface="Times New Roman" panose="02020603050405020304" pitchFamily="18" charset="0"/>
              </a:rPr>
              <a:t>Persecutor becomes persecuted – no doubt by those who respected him before, but now loathed him – people he made proud, who were now disappointed, etc.)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Commissioned to preach to the Gentiles that which they considered as foolish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Despite all the negativity which came with accepting the gospel of Christ, and living by it, Paul uttered still the words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be able, in full honesty, to say the same.</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Paul Was Not Ashamed</a:t>
            </a:r>
          </a:p>
          <a:p>
            <a:endParaRPr lang="en-US" dirty="0"/>
          </a:p>
        </p:txBody>
      </p:sp>
      <p:sp>
        <p:nvSpPr>
          <p:cNvPr id="4" name="Slide Number Placeholder 3"/>
          <p:cNvSpPr>
            <a:spLocks noGrp="1"/>
          </p:cNvSpPr>
          <p:nvPr>
            <p:ph type="sldNum" sz="quarter" idx="10"/>
          </p:nvPr>
        </p:nvSpPr>
        <p:spPr/>
        <p:txBody>
          <a:bodyPr/>
          <a:lstStyle/>
          <a:p>
            <a:fld id="{D73B58B8-9666-4832-8783-624CDA482540}" type="slidenum">
              <a:rPr lang="en-US" smtClean="0"/>
              <a:t>2</a:t>
            </a:fld>
            <a:endParaRPr lang="en-US"/>
          </a:p>
        </p:txBody>
      </p:sp>
    </p:spTree>
    <p:extLst>
      <p:ext uri="{BB962C8B-B14F-4D97-AF65-F5344CB8AC3E}">
        <p14:creationId xmlns:p14="http://schemas.microsoft.com/office/powerpoint/2010/main" val="97763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Paul Was Not Ashamed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Not Ashamed to Preach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1:13-16</a:t>
            </a:r>
            <a:r>
              <a:rPr lang="en-US" dirty="0">
                <a:latin typeface="Calibri" panose="020F0502020204030204" pitchFamily="34" charset="0"/>
                <a:ea typeface="Calibri" panose="020F0502020204030204" pitchFamily="34" charset="0"/>
                <a:cs typeface="Times New Roman" panose="02020603050405020304" pitchFamily="18" charset="0"/>
              </a:rPr>
              <a:t> – Paul had already been preaching to Gentiles elsewhere before he got to go to Rome.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Many Gentiles believed, but many did not.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Consider the reaction Paul God when preaching to such crowds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17:16-21, 32</a:t>
            </a:r>
            <a:r>
              <a:rPr lang="en-US" dirty="0">
                <a:latin typeface="Calibri" panose="020F0502020204030204" pitchFamily="34" charset="0"/>
                <a:ea typeface="Calibri" panose="020F0502020204030204" pitchFamily="34" charset="0"/>
                <a:cs typeface="Times New Roman" panose="02020603050405020304" pitchFamily="18" charset="0"/>
              </a:rPr>
              <a:t> – At Mars’ Hill preaching to Athenians.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Liked to hear new things.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Paul’s “new thing” was way out there to some – they mocked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26:24-25</a:t>
            </a:r>
            <a:r>
              <a:rPr lang="en-US" dirty="0">
                <a:latin typeface="Calibri" panose="020F0502020204030204" pitchFamily="34" charset="0"/>
                <a:ea typeface="Calibri" panose="020F0502020204030204" pitchFamily="34" charset="0"/>
                <a:cs typeface="Times New Roman" panose="02020603050405020304" pitchFamily="18" charset="0"/>
              </a:rPr>
              <a:t> – Called insane by Festus.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Festus heard things of which Paul spoke – vision, enlightening Gentiles, resurrected Christ – And concluded that Paul was INSANE.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r>
              <a:rPr lang="en-US" dirty="0">
                <a:latin typeface="Calibri" panose="020F0502020204030204" pitchFamily="34" charset="0"/>
                <a:ea typeface="Calibri" panose="020F0502020204030204" pitchFamily="34" charset="0"/>
                <a:cs typeface="Times New Roman" panose="02020603050405020304" pitchFamily="18" charset="0"/>
              </a:rPr>
              <a:t> – Paul did not let that shake him. He knew what he spoke was reasonable, for it was truth.</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if we are beside ourselves, it is for God” (2 Corinthians 5:13a)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Not Ashamed to Practice What He Preached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Paul sought to correct the Corinthians, he was longsuffering and gentle, giving them opportunity to repent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4:21.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13:10</a:t>
            </a:r>
            <a:r>
              <a:rPr lang="en-US" dirty="0">
                <a:latin typeface="Calibri" panose="020F0502020204030204" pitchFamily="34" charset="0"/>
                <a:ea typeface="Calibri" panose="020F0502020204030204" pitchFamily="34" charset="0"/>
                <a:cs typeface="Times New Roman" panose="02020603050405020304" pitchFamily="18" charset="0"/>
              </a:rPr>
              <a:t> – His authority was for their edification, not destruction.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10:1-2</a:t>
            </a:r>
            <a:r>
              <a:rPr lang="en-US" dirty="0">
                <a:latin typeface="Calibri" panose="020F0502020204030204" pitchFamily="34" charset="0"/>
                <a:ea typeface="Calibri" panose="020F0502020204030204" pitchFamily="34" charset="0"/>
                <a:cs typeface="Times New Roman" panose="02020603050405020304" pitchFamily="18" charset="0"/>
              </a:rPr>
              <a:t> – In acting in these manners concerning his authority, Paul was acting as the One he preached – Christ.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continued to do this despite what his enemies thought of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 – They thought he was weak and pathetic.</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13:7-9</a:t>
            </a:r>
            <a:r>
              <a:rPr lang="en-US" dirty="0">
                <a:latin typeface="Calibri" panose="020F0502020204030204" pitchFamily="34" charset="0"/>
                <a:ea typeface="Calibri" panose="020F0502020204030204" pitchFamily="34" charset="0"/>
                <a:cs typeface="Times New Roman" panose="02020603050405020304" pitchFamily="18" charset="0"/>
              </a:rPr>
              <a:t> – He did not want to show the magnitude of his authority in Christ with discipline – </a:t>
            </a:r>
            <a:r>
              <a:rPr lang="en-US" b="1" dirty="0">
                <a:latin typeface="Calibri" panose="020F0502020204030204" pitchFamily="34" charset="0"/>
                <a:ea typeface="Calibri" panose="020F0502020204030204" pitchFamily="34" charset="0"/>
                <a:cs typeface="Times New Roman" panose="02020603050405020304" pitchFamily="18" charset="0"/>
              </a:rPr>
              <a:t>If the Corinthians repented, AND THAT MADE HIM APPEAR WEAK TO OTHERS, he was not ashamed of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was no doubt true with all other facets of Christian living in Paul’s life – doctrine, morality…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Not Ashamed When Imprisoned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Paul preached, he was put in prison more than once. He was not ashamed of his decision to do so. (Did not regret his decision.)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1:8, 12</a:t>
            </a:r>
            <a:r>
              <a:rPr lang="en-US" dirty="0">
                <a:latin typeface="Calibri" panose="020F0502020204030204" pitchFamily="34" charset="0"/>
                <a:ea typeface="Calibri" panose="020F0502020204030204" pitchFamily="34" charset="0"/>
                <a:cs typeface="Times New Roman" panose="02020603050405020304" pitchFamily="18" charset="0"/>
              </a:rPr>
              <a:t> – Paul encouraged Timothy to not be ashamed of the gospel, nor of himself as he was imprisoned for the gospel’s sake.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2:8-9</a:t>
            </a:r>
            <a:r>
              <a:rPr lang="en-US" dirty="0">
                <a:latin typeface="Calibri" panose="020F0502020204030204" pitchFamily="34" charset="0"/>
                <a:ea typeface="Calibri" panose="020F0502020204030204" pitchFamily="34" charset="0"/>
                <a:cs typeface="Times New Roman" panose="02020603050405020304" pitchFamily="18" charset="0"/>
              </a:rPr>
              <a:t> – Suffered for the gospel as an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“evildoer.”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Evildoer</a:t>
            </a:r>
            <a:r>
              <a:rPr lang="en-US" dirty="0">
                <a:latin typeface="Calibri" panose="020F0502020204030204" pitchFamily="34" charset="0"/>
                <a:ea typeface="Calibri" panose="020F0502020204030204" pitchFamily="34" charset="0"/>
                <a:cs typeface="Times New Roman" panose="02020603050405020304" pitchFamily="18" charset="0"/>
              </a:rPr>
              <a:t> – malefactor; criminal; worthless, depraved person (Placed in prison as one of these, and viewed by some as such.)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BUT HE WAS NOT ASHAMED!</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We are called to have the same attitude about the gospel – we should never be ashamed of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We Should Not Be Ashamed</a:t>
            </a:r>
          </a:p>
          <a:p>
            <a:endParaRPr lang="en-US" dirty="0"/>
          </a:p>
        </p:txBody>
      </p:sp>
      <p:sp>
        <p:nvSpPr>
          <p:cNvPr id="4" name="Slide Number Placeholder 3"/>
          <p:cNvSpPr>
            <a:spLocks noGrp="1"/>
          </p:cNvSpPr>
          <p:nvPr>
            <p:ph type="sldNum" sz="quarter" idx="10"/>
          </p:nvPr>
        </p:nvSpPr>
        <p:spPr/>
        <p:txBody>
          <a:bodyPr/>
          <a:lstStyle/>
          <a:p>
            <a:fld id="{D73B58B8-9666-4832-8783-624CDA482540}" type="slidenum">
              <a:rPr lang="en-US" smtClean="0"/>
              <a:t>3</a:t>
            </a:fld>
            <a:endParaRPr lang="en-US"/>
          </a:p>
        </p:txBody>
      </p:sp>
    </p:spTree>
    <p:extLst>
      <p:ext uri="{BB962C8B-B14F-4D97-AF65-F5344CB8AC3E}">
        <p14:creationId xmlns:p14="http://schemas.microsoft.com/office/powerpoint/2010/main" val="335029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We Should Not Be Ashamed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Taking the Narrow Way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Narrow is the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7:13-14</a:t>
            </a:r>
            <a:r>
              <a:rPr lang="en-US" dirty="0">
                <a:latin typeface="Calibri" panose="020F0502020204030204" pitchFamily="34" charset="0"/>
                <a:ea typeface="Calibri" panose="020F0502020204030204" pitchFamily="34" charset="0"/>
                <a:cs typeface="Times New Roman" panose="02020603050405020304" pitchFamily="18" charset="0"/>
              </a:rPr>
              <a:t> – Few decide to take narrow way.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Narrow because it is restrictive, and difficult.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Requires self-discipline, and a spiritual eye (walk by faith, not sight).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Many/few</a:t>
            </a:r>
            <a:r>
              <a:rPr lang="en-US" dirty="0">
                <a:latin typeface="Calibri" panose="020F0502020204030204" pitchFamily="34" charset="0"/>
                <a:ea typeface="Calibri" panose="020F0502020204030204" pitchFamily="34" charset="0"/>
                <a:cs typeface="Times New Roman" panose="02020603050405020304" pitchFamily="18" charset="0"/>
              </a:rPr>
              <a:t> – the narrow way is unpopular – the majority choose the wide way.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r>
              <a:rPr lang="en-US" dirty="0">
                <a:latin typeface="Calibri" panose="020F0502020204030204" pitchFamily="34" charset="0"/>
                <a:ea typeface="Calibri" panose="020F0502020204030204" pitchFamily="34" charset="0"/>
                <a:cs typeface="Times New Roman" panose="02020603050405020304" pitchFamily="18" charset="0"/>
              </a:rPr>
              <a:t> – We must not take the wide way by conforming to the world.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To decide to conform = being ashamed of the transformation.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also predestined [us] to be conformed to the image of His son” (Romans 8:29).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Are we ashamed to be changed into the image of the Son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Peculiarity of Gospel Living: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Part of that narrow way is being peculiar to others, and embracing that peculiarity.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being different just to be different.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Being different to be closer to God, and more like Christ.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4:3-4</a:t>
            </a:r>
            <a:r>
              <a:rPr lang="en-US" dirty="0">
                <a:latin typeface="Calibri" panose="020F0502020204030204" pitchFamily="34" charset="0"/>
                <a:ea typeface="Calibri" panose="020F0502020204030204" pitchFamily="34" charset="0"/>
                <a:cs typeface="Times New Roman" panose="02020603050405020304" pitchFamily="18" charset="0"/>
              </a:rPr>
              <a:t> – They think it strange.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life lived by a faithful child of God is strange to the world.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be ashamed of our peculiarity.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Suffering as a Christian: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will suffer in various forms if we live for Christ in the gospel.</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“Yes, and all who desire to live godly in Christ Jesus will suffer persecution” (2 Timothy 3:12).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4:12-16</a:t>
            </a:r>
            <a:r>
              <a:rPr lang="en-US" dirty="0">
                <a:latin typeface="Calibri" panose="020F0502020204030204" pitchFamily="34" charset="0"/>
                <a:ea typeface="Calibri" panose="020F0502020204030204" pitchFamily="34" charset="0"/>
                <a:cs typeface="Times New Roman" panose="02020603050405020304" pitchFamily="18" charset="0"/>
              </a:rPr>
              <a:t> – We should not be ashamed of this suffering, but joyous about it!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15, 16</a:t>
            </a:r>
            <a:r>
              <a:rPr lang="en-US" dirty="0">
                <a:latin typeface="Calibri" panose="020F0502020204030204" pitchFamily="34" charset="0"/>
                <a:ea typeface="Calibri" panose="020F0502020204030204" pitchFamily="34" charset="0"/>
                <a:cs typeface="Times New Roman" panose="02020603050405020304" pitchFamily="18" charset="0"/>
              </a:rPr>
              <a:t> – These comment on each other – </a:t>
            </a:r>
            <a:r>
              <a:rPr lang="en-US" b="1" dirty="0">
                <a:latin typeface="Calibri" panose="020F0502020204030204" pitchFamily="34" charset="0"/>
                <a:ea typeface="Calibri" panose="020F0502020204030204" pitchFamily="34" charset="0"/>
                <a:cs typeface="Times New Roman" panose="02020603050405020304" pitchFamily="18" charset="0"/>
              </a:rPr>
              <a:t>to suffer for doing evil is worthy of shame, but we should not feel that way about suffering for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not as if we are engaged in something which is disgraceful, and worthy of punishment!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Teaching and Desiring Sound 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Others will desire stories, and even error over the gospel. </a:t>
            </a:r>
            <a:r>
              <a:rPr lang="en-US" b="1" dirty="0">
                <a:latin typeface="Calibri" panose="020F0502020204030204" pitchFamily="34" charset="0"/>
                <a:ea typeface="Calibri" panose="020F0502020204030204" pitchFamily="34" charset="0"/>
                <a:cs typeface="Times New Roman" panose="02020603050405020304" pitchFamily="18" charset="0"/>
              </a:rPr>
              <a:t>Why? They are ashamed of what the gospel says! (They prefer something else.)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4:1-5</a:t>
            </a:r>
            <a:r>
              <a:rPr lang="en-US" dirty="0">
                <a:latin typeface="Calibri" panose="020F0502020204030204" pitchFamily="34" charset="0"/>
                <a:ea typeface="Calibri" panose="020F0502020204030204" pitchFamily="34" charset="0"/>
                <a:cs typeface="Times New Roman" panose="02020603050405020304" pitchFamily="18" charset="0"/>
              </a:rPr>
              <a:t> – Instruction for Timothy to not preach what wants to be heard, but what NEEDS to be heard.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we teach others, will we give them the truth, the whole truth, and nothing but the truth?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(Or will we be ashamed of the truth and tell a story, error, or water down the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others around us desire a different type of preaching – i.e. not gospel preaching – will we follow their lead?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(Or do we love and desire the truth no matter how unpopular it 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it is the power of God to salvation for everyone who believes” (Romans 1:16).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would we ever be ashamed, in any way, of that which will save us in the end?!</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foolish to be ashamed of that alone which can save us! (It does not matter what God requires us to do, no matter how shameful the world views it, we should be willing to do it if it means we’ll be saved!)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73B58B8-9666-4832-8783-624CDA482540}" type="slidenum">
              <a:rPr lang="en-US" smtClean="0"/>
              <a:t>4</a:t>
            </a:fld>
            <a:endParaRPr lang="en-US"/>
          </a:p>
        </p:txBody>
      </p:sp>
    </p:spTree>
    <p:extLst>
      <p:ext uri="{BB962C8B-B14F-4D97-AF65-F5344CB8AC3E}">
        <p14:creationId xmlns:p14="http://schemas.microsoft.com/office/powerpoint/2010/main" val="187080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apostle Paul was not ashamed of the gospel of Christ – these were not mere words, but the way he lived his life.</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should be able to say the same as Paul. Such will be reflected in the way we live.</a:t>
            </a:r>
          </a:p>
          <a:p>
            <a:endParaRPr lang="en-US" dirty="0"/>
          </a:p>
        </p:txBody>
      </p:sp>
      <p:sp>
        <p:nvSpPr>
          <p:cNvPr id="4" name="Slide Number Placeholder 3"/>
          <p:cNvSpPr>
            <a:spLocks noGrp="1"/>
          </p:cNvSpPr>
          <p:nvPr>
            <p:ph type="sldNum" sz="quarter" idx="10"/>
          </p:nvPr>
        </p:nvSpPr>
        <p:spPr/>
        <p:txBody>
          <a:bodyPr/>
          <a:lstStyle/>
          <a:p>
            <a:fld id="{D73B58B8-9666-4832-8783-624CDA482540}" type="slidenum">
              <a:rPr lang="en-US" smtClean="0"/>
              <a:t>5</a:t>
            </a:fld>
            <a:endParaRPr lang="en-US"/>
          </a:p>
        </p:txBody>
      </p:sp>
    </p:spTree>
    <p:extLst>
      <p:ext uri="{BB962C8B-B14F-4D97-AF65-F5344CB8AC3E}">
        <p14:creationId xmlns:p14="http://schemas.microsoft.com/office/powerpoint/2010/main" val="52790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04442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31363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21900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139882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1D5A7-A771-4DBC-AAB7-D09EE5A14E2D}"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213532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41D5A7-A771-4DBC-AAB7-D09EE5A14E2D}"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18080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41D5A7-A771-4DBC-AAB7-D09EE5A14E2D}" type="datetimeFigureOut">
              <a:rPr lang="en-US" smtClean="0"/>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424544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41D5A7-A771-4DBC-AAB7-D09EE5A14E2D}" type="datetimeFigureOut">
              <a:rPr lang="en-US" smtClean="0"/>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182557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1D5A7-A771-4DBC-AAB7-D09EE5A14E2D}" type="datetimeFigureOut">
              <a:rPr lang="en-US" smtClean="0"/>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4599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41D5A7-A771-4DBC-AAB7-D09EE5A14E2D}"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424315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41D5A7-A771-4DBC-AAB7-D09EE5A14E2D}"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91509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1D5A7-A771-4DBC-AAB7-D09EE5A14E2D}" type="datetimeFigureOut">
              <a:rPr lang="en-US" smtClean="0"/>
              <a:t>2/25/2018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34A4D-25BA-40B8-993C-CCEE211AB547}" type="slidenum">
              <a:rPr lang="en-US" smtClean="0"/>
              <a:t>‹#›</a:t>
            </a:fld>
            <a:endParaRPr lang="en-US"/>
          </a:p>
        </p:txBody>
      </p:sp>
    </p:spTree>
    <p:extLst>
      <p:ext uri="{BB962C8B-B14F-4D97-AF65-F5344CB8AC3E}">
        <p14:creationId xmlns:p14="http://schemas.microsoft.com/office/powerpoint/2010/main" val="1827792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AFDE-91FD-49FB-9F3F-909513B912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327077-D7A1-4649-AD0D-0268C15FF5E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523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610AF8-5165-45F7-9222-FB1BB9049E99}"/>
              </a:ext>
            </a:extLst>
          </p:cNvPr>
          <p:cNvPicPr>
            <a:picLocks noChangeAspect="1"/>
          </p:cNvPicPr>
          <p:nvPr/>
        </p:nvPicPr>
        <p:blipFill rotWithShape="1">
          <a:blip r:embed="rId3">
            <a:extLst>
              <a:ext uri="{28A0092B-C50C-407E-A947-70E740481C1C}">
                <a14:useLocalDpi xmlns:a14="http://schemas.microsoft.com/office/drawing/2010/main" val="0"/>
              </a:ext>
            </a:extLst>
          </a:blip>
          <a:srcRect b="7215"/>
          <a:stretch/>
        </p:blipFill>
        <p:spPr>
          <a:xfrm>
            <a:off x="20" y="10"/>
            <a:ext cx="9143980" cy="4242125"/>
          </a:xfrm>
          <a:prstGeom prst="rect">
            <a:avLst/>
          </a:prstGeom>
        </p:spPr>
      </p:pic>
      <p:cxnSp>
        <p:nvCxnSpPr>
          <p:cNvPr id="14" name="Straight Connector 9">
            <a:extLst>
              <a:ext uri="{FF2B5EF4-FFF2-40B4-BE49-F238E27FC236}">
                <a16:creationId xmlns:a16="http://schemas.microsoft.com/office/drawing/2014/main" id="{C800968E-0A99-46C4-A9B2-6A63AC66F4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4242136"/>
            <a:ext cx="9144001"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FCB210A-FB55-42EC-9A37-9B2959D59DCA}"/>
              </a:ext>
            </a:extLst>
          </p:cNvPr>
          <p:cNvSpPr>
            <a:spLocks noGrp="1"/>
          </p:cNvSpPr>
          <p:nvPr>
            <p:ph type="ctrTitle"/>
          </p:nvPr>
        </p:nvSpPr>
        <p:spPr>
          <a:xfrm>
            <a:off x="603504" y="4809137"/>
            <a:ext cx="8021177" cy="1317643"/>
          </a:xfrm>
        </p:spPr>
        <p:txBody>
          <a:bodyPr>
            <a:noAutofit/>
          </a:bodyPr>
          <a:lstStyle/>
          <a:p>
            <a:r>
              <a:rPr lang="en-US" b="1" dirty="0">
                <a:latin typeface="Agency FB" panose="020B0503020202020204" pitchFamily="34" charset="0"/>
              </a:rPr>
              <a:t>“I am not ashamed of the  gospel of Christ”</a:t>
            </a:r>
          </a:p>
        </p:txBody>
      </p:sp>
      <p:sp>
        <p:nvSpPr>
          <p:cNvPr id="3" name="Subtitle 2">
            <a:extLst>
              <a:ext uri="{FF2B5EF4-FFF2-40B4-BE49-F238E27FC236}">
                <a16:creationId xmlns:a16="http://schemas.microsoft.com/office/drawing/2014/main" id="{06FF3647-9B16-42DA-95E8-61601ED356D9}"/>
              </a:ext>
            </a:extLst>
          </p:cNvPr>
          <p:cNvSpPr>
            <a:spLocks noGrp="1"/>
          </p:cNvSpPr>
          <p:nvPr>
            <p:ph type="subTitle" idx="1"/>
          </p:nvPr>
        </p:nvSpPr>
        <p:spPr>
          <a:xfrm>
            <a:off x="603504" y="6126780"/>
            <a:ext cx="8021177" cy="764352"/>
          </a:xfrm>
        </p:spPr>
        <p:txBody>
          <a:bodyPr>
            <a:normAutofit/>
          </a:bodyPr>
          <a:lstStyle/>
          <a:p>
            <a:r>
              <a:rPr lang="en-US" sz="3600" i="1" dirty="0"/>
              <a:t>Romans 1:16</a:t>
            </a:r>
          </a:p>
        </p:txBody>
      </p:sp>
    </p:spTree>
    <p:extLst>
      <p:ext uri="{BB962C8B-B14F-4D97-AF65-F5344CB8AC3E}">
        <p14:creationId xmlns:p14="http://schemas.microsoft.com/office/powerpoint/2010/main" val="17028754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461D-C03B-4B2F-80C6-5039CE9E885C}"/>
              </a:ext>
            </a:extLst>
          </p:cNvPr>
          <p:cNvSpPr>
            <a:spLocks noGrp="1"/>
          </p:cNvSpPr>
          <p:nvPr>
            <p:ph type="title"/>
          </p:nvPr>
        </p:nvSpPr>
        <p:spPr/>
        <p:txBody>
          <a:bodyPr>
            <a:normAutofit/>
          </a:bodyPr>
          <a:lstStyle/>
          <a:p>
            <a:pPr algn="ctr"/>
            <a:r>
              <a:rPr lang="en-US" sz="5400" b="1" dirty="0">
                <a:solidFill>
                  <a:schemeClr val="bg1"/>
                </a:solidFill>
                <a:latin typeface="Agency FB" panose="020B0503020202020204" pitchFamily="34" charset="0"/>
              </a:rPr>
              <a:t>Paul Was Not Ashamed</a:t>
            </a:r>
          </a:p>
        </p:txBody>
      </p:sp>
      <p:sp>
        <p:nvSpPr>
          <p:cNvPr id="3" name="Content Placeholder 2">
            <a:extLst>
              <a:ext uri="{FF2B5EF4-FFF2-40B4-BE49-F238E27FC236}">
                <a16:creationId xmlns:a16="http://schemas.microsoft.com/office/drawing/2014/main" id="{D15C5A98-02FB-419A-B687-15CBFA247028}"/>
              </a:ext>
            </a:extLst>
          </p:cNvPr>
          <p:cNvSpPr>
            <a:spLocks noGrp="1"/>
          </p:cNvSpPr>
          <p:nvPr>
            <p:ph idx="1"/>
          </p:nvPr>
        </p:nvSpPr>
        <p:spPr>
          <a:xfrm>
            <a:off x="628650" y="1825625"/>
            <a:ext cx="7886700" cy="4773958"/>
          </a:xfrm>
        </p:spPr>
        <p:txBody>
          <a:bodyPr>
            <a:normAutofit/>
          </a:bodyPr>
          <a:lstStyle/>
          <a:p>
            <a:pPr marL="0" indent="0">
              <a:buNone/>
            </a:pPr>
            <a:r>
              <a:rPr lang="en-US" sz="3200" b="1" dirty="0">
                <a:solidFill>
                  <a:schemeClr val="bg1"/>
                </a:solidFill>
              </a:rPr>
              <a:t>Not Ashamed to Preach</a:t>
            </a:r>
          </a:p>
          <a:p>
            <a:r>
              <a:rPr lang="en-US" sz="3000" i="1" dirty="0">
                <a:solidFill>
                  <a:schemeClr val="bg1"/>
                </a:solidFill>
              </a:rPr>
              <a:t>Romans 1:13-16 </a:t>
            </a:r>
            <a:r>
              <a:rPr lang="en-US" sz="3000" dirty="0">
                <a:solidFill>
                  <a:schemeClr val="bg1"/>
                </a:solidFill>
              </a:rPr>
              <a:t>– Ready and eager to preach.</a:t>
            </a:r>
          </a:p>
          <a:p>
            <a:r>
              <a:rPr lang="en-US" sz="3000" i="1" dirty="0">
                <a:solidFill>
                  <a:schemeClr val="bg1"/>
                </a:solidFill>
              </a:rPr>
              <a:t>Acts 17:32; 26:24-25</a:t>
            </a:r>
            <a:r>
              <a:rPr lang="en-US" sz="3000" dirty="0">
                <a:solidFill>
                  <a:schemeClr val="bg1"/>
                </a:solidFill>
              </a:rPr>
              <a:t> – Viewed as crazy.</a:t>
            </a:r>
          </a:p>
          <a:p>
            <a:pPr marL="0" indent="0">
              <a:buNone/>
            </a:pPr>
            <a:r>
              <a:rPr lang="en-US" sz="3200" b="1" dirty="0">
                <a:solidFill>
                  <a:schemeClr val="bg1"/>
                </a:solidFill>
              </a:rPr>
              <a:t>Not Ashamed to Practice What He Preached</a:t>
            </a:r>
          </a:p>
          <a:p>
            <a:r>
              <a:rPr lang="en-US" sz="3000" i="1" dirty="0">
                <a:solidFill>
                  <a:schemeClr val="bg1"/>
                </a:solidFill>
              </a:rPr>
              <a:t>2 Corinthians 10:1-2, 10; 13:7-9</a:t>
            </a:r>
            <a:r>
              <a:rPr lang="en-US" sz="3000" dirty="0">
                <a:solidFill>
                  <a:schemeClr val="bg1"/>
                </a:solidFill>
              </a:rPr>
              <a:t> – Despised for acting like Christ.</a:t>
            </a:r>
          </a:p>
          <a:p>
            <a:pPr marL="0" indent="0">
              <a:buNone/>
            </a:pPr>
            <a:r>
              <a:rPr lang="en-US" sz="3200" b="1" dirty="0">
                <a:solidFill>
                  <a:schemeClr val="bg1"/>
                </a:solidFill>
              </a:rPr>
              <a:t>Not Ashamed When Imprisoned</a:t>
            </a:r>
          </a:p>
          <a:p>
            <a:r>
              <a:rPr lang="en-US" sz="3000" i="1" dirty="0">
                <a:solidFill>
                  <a:schemeClr val="bg1"/>
                </a:solidFill>
              </a:rPr>
              <a:t>2 Timothy 1:8, 12; 2:9 </a:t>
            </a:r>
            <a:r>
              <a:rPr lang="en-US" sz="3000" dirty="0">
                <a:solidFill>
                  <a:schemeClr val="bg1"/>
                </a:solidFill>
              </a:rPr>
              <a:t>– Treated as an evildoer.</a:t>
            </a:r>
          </a:p>
        </p:txBody>
      </p:sp>
      <p:cxnSp>
        <p:nvCxnSpPr>
          <p:cNvPr id="7" name="Straight Connector 6">
            <a:extLst>
              <a:ext uri="{FF2B5EF4-FFF2-40B4-BE49-F238E27FC236}">
                <a16:creationId xmlns:a16="http://schemas.microsoft.com/office/drawing/2014/main" id="{70E39B8C-BAB3-47EC-82F2-327CDC750690}"/>
              </a:ext>
            </a:extLst>
          </p:cNvPr>
          <p:cNvCxnSpPr/>
          <p:nvPr/>
        </p:nvCxnSpPr>
        <p:spPr>
          <a:xfrm>
            <a:off x="2994991" y="1563757"/>
            <a:ext cx="314076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522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461D-C03B-4B2F-80C6-5039CE9E885C}"/>
              </a:ext>
            </a:extLst>
          </p:cNvPr>
          <p:cNvSpPr>
            <a:spLocks noGrp="1"/>
          </p:cNvSpPr>
          <p:nvPr>
            <p:ph type="title"/>
          </p:nvPr>
        </p:nvSpPr>
        <p:spPr/>
        <p:txBody>
          <a:bodyPr>
            <a:normAutofit/>
          </a:bodyPr>
          <a:lstStyle/>
          <a:p>
            <a:pPr algn="ctr"/>
            <a:r>
              <a:rPr lang="en-US" sz="5400" b="1" dirty="0">
                <a:solidFill>
                  <a:schemeClr val="bg1"/>
                </a:solidFill>
                <a:latin typeface="Agency FB" panose="020B0503020202020204" pitchFamily="34" charset="0"/>
              </a:rPr>
              <a:t>We Should Not Be Ashamed</a:t>
            </a:r>
          </a:p>
        </p:txBody>
      </p:sp>
      <p:sp>
        <p:nvSpPr>
          <p:cNvPr id="3" name="Content Placeholder 2">
            <a:extLst>
              <a:ext uri="{FF2B5EF4-FFF2-40B4-BE49-F238E27FC236}">
                <a16:creationId xmlns:a16="http://schemas.microsoft.com/office/drawing/2014/main" id="{D15C5A98-02FB-419A-B687-15CBFA247028}"/>
              </a:ext>
            </a:extLst>
          </p:cNvPr>
          <p:cNvSpPr>
            <a:spLocks noGrp="1"/>
          </p:cNvSpPr>
          <p:nvPr>
            <p:ph idx="1"/>
          </p:nvPr>
        </p:nvSpPr>
        <p:spPr>
          <a:xfrm>
            <a:off x="628650" y="1825625"/>
            <a:ext cx="7886700" cy="4773958"/>
          </a:xfrm>
        </p:spPr>
        <p:txBody>
          <a:bodyPr>
            <a:normAutofit/>
          </a:bodyPr>
          <a:lstStyle/>
          <a:p>
            <a:pPr marL="0" indent="0">
              <a:buNone/>
            </a:pPr>
            <a:r>
              <a:rPr lang="en-US" sz="3200" b="1" dirty="0">
                <a:solidFill>
                  <a:schemeClr val="bg1"/>
                </a:solidFill>
              </a:rPr>
              <a:t>When Taking the Narrow Way                        </a:t>
            </a:r>
            <a:r>
              <a:rPr lang="en-US" sz="3200" i="1" dirty="0">
                <a:solidFill>
                  <a:schemeClr val="bg1"/>
                </a:solidFill>
              </a:rPr>
              <a:t>(cf. Matthew 7:13-14; Romans 12:1-2)</a:t>
            </a:r>
            <a:endParaRPr lang="en-US" sz="3000" dirty="0">
              <a:solidFill>
                <a:schemeClr val="bg1"/>
              </a:solidFill>
            </a:endParaRPr>
          </a:p>
          <a:p>
            <a:r>
              <a:rPr lang="en-US" sz="3000" b="1" dirty="0">
                <a:solidFill>
                  <a:schemeClr val="bg1"/>
                </a:solidFill>
              </a:rPr>
              <a:t>Peculiarity of Gospel Living </a:t>
            </a:r>
            <a:r>
              <a:rPr lang="en-US" sz="3000" i="1" dirty="0">
                <a:solidFill>
                  <a:schemeClr val="bg1"/>
                </a:solidFill>
              </a:rPr>
              <a:t>– 1 Peter 4:3-4 – </a:t>
            </a:r>
            <a:r>
              <a:rPr lang="en-US" sz="3000" dirty="0">
                <a:solidFill>
                  <a:schemeClr val="bg1"/>
                </a:solidFill>
              </a:rPr>
              <a:t>They think it strange.</a:t>
            </a:r>
          </a:p>
          <a:p>
            <a:r>
              <a:rPr lang="en-US" sz="3000" b="1" dirty="0">
                <a:solidFill>
                  <a:schemeClr val="bg1"/>
                </a:solidFill>
              </a:rPr>
              <a:t>Suffering as a Christian</a:t>
            </a:r>
            <a:r>
              <a:rPr lang="en-US" sz="3000" i="1" dirty="0">
                <a:solidFill>
                  <a:schemeClr val="bg1"/>
                </a:solidFill>
              </a:rPr>
              <a:t> – 1 Peter 4:12-16 – </a:t>
            </a:r>
            <a:r>
              <a:rPr lang="en-US" sz="3000" dirty="0">
                <a:solidFill>
                  <a:schemeClr val="bg1"/>
                </a:solidFill>
              </a:rPr>
              <a:t>Do not be ashamed!</a:t>
            </a:r>
          </a:p>
          <a:p>
            <a:r>
              <a:rPr lang="en-US" sz="3000" b="1" dirty="0">
                <a:solidFill>
                  <a:schemeClr val="bg1"/>
                </a:solidFill>
              </a:rPr>
              <a:t>Teaching and Desiring Sound Doctrine </a:t>
            </a:r>
            <a:r>
              <a:rPr lang="en-US" sz="3000" i="1" dirty="0">
                <a:solidFill>
                  <a:schemeClr val="bg1"/>
                </a:solidFill>
              </a:rPr>
              <a:t>–                2 Timothy 4:1-5 – </a:t>
            </a:r>
            <a:r>
              <a:rPr lang="en-US" sz="3000" dirty="0">
                <a:solidFill>
                  <a:schemeClr val="bg1"/>
                </a:solidFill>
              </a:rPr>
              <a:t>Turn ears away from truth.</a:t>
            </a:r>
          </a:p>
          <a:p>
            <a:pPr marL="0" indent="0" algn="ctr">
              <a:buNone/>
            </a:pPr>
            <a:r>
              <a:rPr lang="en-US" sz="3000" b="1" i="1" dirty="0">
                <a:solidFill>
                  <a:schemeClr val="bg1"/>
                </a:solidFill>
              </a:rPr>
              <a:t>“…for it is the power of God to salvation for everyone who believes”</a:t>
            </a:r>
            <a:endParaRPr lang="en-US" sz="3000" b="1" dirty="0">
              <a:solidFill>
                <a:schemeClr val="bg1"/>
              </a:solidFill>
            </a:endParaRPr>
          </a:p>
        </p:txBody>
      </p:sp>
      <p:cxnSp>
        <p:nvCxnSpPr>
          <p:cNvPr id="7" name="Straight Connector 6">
            <a:extLst>
              <a:ext uri="{FF2B5EF4-FFF2-40B4-BE49-F238E27FC236}">
                <a16:creationId xmlns:a16="http://schemas.microsoft.com/office/drawing/2014/main" id="{70E39B8C-BAB3-47EC-82F2-327CDC750690}"/>
              </a:ext>
            </a:extLst>
          </p:cNvPr>
          <p:cNvCxnSpPr/>
          <p:nvPr/>
        </p:nvCxnSpPr>
        <p:spPr>
          <a:xfrm>
            <a:off x="2994991" y="1563757"/>
            <a:ext cx="314076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4719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610AF8-5165-45F7-9222-FB1BB9049E99}"/>
              </a:ext>
            </a:extLst>
          </p:cNvPr>
          <p:cNvPicPr>
            <a:picLocks noChangeAspect="1"/>
          </p:cNvPicPr>
          <p:nvPr/>
        </p:nvPicPr>
        <p:blipFill rotWithShape="1">
          <a:blip r:embed="rId3">
            <a:extLst>
              <a:ext uri="{28A0092B-C50C-407E-A947-70E740481C1C}">
                <a14:useLocalDpi xmlns:a14="http://schemas.microsoft.com/office/drawing/2010/main" val="0"/>
              </a:ext>
            </a:extLst>
          </a:blip>
          <a:srcRect b="7215"/>
          <a:stretch/>
        </p:blipFill>
        <p:spPr>
          <a:xfrm>
            <a:off x="20" y="10"/>
            <a:ext cx="9143980" cy="4242125"/>
          </a:xfrm>
          <a:prstGeom prst="rect">
            <a:avLst/>
          </a:prstGeom>
        </p:spPr>
      </p:pic>
      <p:cxnSp>
        <p:nvCxnSpPr>
          <p:cNvPr id="14" name="Straight Connector 9">
            <a:extLst>
              <a:ext uri="{FF2B5EF4-FFF2-40B4-BE49-F238E27FC236}">
                <a16:creationId xmlns:a16="http://schemas.microsoft.com/office/drawing/2014/main" id="{C800968E-0A99-46C4-A9B2-6A63AC66F4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4242136"/>
            <a:ext cx="9144001"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FCB210A-FB55-42EC-9A37-9B2959D59DCA}"/>
              </a:ext>
            </a:extLst>
          </p:cNvPr>
          <p:cNvSpPr>
            <a:spLocks noGrp="1"/>
          </p:cNvSpPr>
          <p:nvPr>
            <p:ph type="ctrTitle"/>
          </p:nvPr>
        </p:nvSpPr>
        <p:spPr>
          <a:xfrm>
            <a:off x="603504" y="4809137"/>
            <a:ext cx="8021177" cy="1317643"/>
          </a:xfrm>
        </p:spPr>
        <p:txBody>
          <a:bodyPr>
            <a:noAutofit/>
          </a:bodyPr>
          <a:lstStyle/>
          <a:p>
            <a:r>
              <a:rPr lang="en-US" b="1" dirty="0">
                <a:latin typeface="Agency FB" panose="020B0503020202020204" pitchFamily="34" charset="0"/>
              </a:rPr>
              <a:t>“I am not ashamed of the  gospel of Christ”</a:t>
            </a:r>
          </a:p>
        </p:txBody>
      </p:sp>
      <p:sp>
        <p:nvSpPr>
          <p:cNvPr id="3" name="Subtitle 2">
            <a:extLst>
              <a:ext uri="{FF2B5EF4-FFF2-40B4-BE49-F238E27FC236}">
                <a16:creationId xmlns:a16="http://schemas.microsoft.com/office/drawing/2014/main" id="{06FF3647-9B16-42DA-95E8-61601ED356D9}"/>
              </a:ext>
            </a:extLst>
          </p:cNvPr>
          <p:cNvSpPr>
            <a:spLocks noGrp="1"/>
          </p:cNvSpPr>
          <p:nvPr>
            <p:ph type="subTitle" idx="1"/>
          </p:nvPr>
        </p:nvSpPr>
        <p:spPr>
          <a:xfrm>
            <a:off x="603504" y="6126780"/>
            <a:ext cx="8021177" cy="764352"/>
          </a:xfrm>
        </p:spPr>
        <p:txBody>
          <a:bodyPr>
            <a:normAutofit/>
          </a:bodyPr>
          <a:lstStyle/>
          <a:p>
            <a:r>
              <a:rPr lang="en-US" sz="3600" i="1" dirty="0"/>
              <a:t>Romans 1:16</a:t>
            </a:r>
          </a:p>
        </p:txBody>
      </p:sp>
    </p:spTree>
    <p:extLst>
      <p:ext uri="{BB962C8B-B14F-4D97-AF65-F5344CB8AC3E}">
        <p14:creationId xmlns:p14="http://schemas.microsoft.com/office/powerpoint/2010/main" val="18732667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1471</Words>
  <Application>Microsoft Office PowerPoint</Application>
  <PresentationFormat>On-screen Show (4:3)</PresentationFormat>
  <Paragraphs>98</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Agency FB</vt:lpstr>
      <vt:lpstr>Arial</vt:lpstr>
      <vt:lpstr>Calibri</vt:lpstr>
      <vt:lpstr>Calibri Light</vt:lpstr>
      <vt:lpstr>Times New Roman</vt:lpstr>
      <vt:lpstr>Office Theme</vt:lpstr>
      <vt:lpstr>PowerPoint Presentation</vt:lpstr>
      <vt:lpstr>“I am not ashamed of the  gospel of Christ”</vt:lpstr>
      <vt:lpstr>Paul Was Not Ashamed</vt:lpstr>
      <vt:lpstr>We Should Not Be Ashamed</vt:lpstr>
      <vt:lpstr>“I am not ashamed of the  gospel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4</cp:revision>
  <dcterms:created xsi:type="dcterms:W3CDTF">2018-02-25T20:41:34Z</dcterms:created>
  <dcterms:modified xsi:type="dcterms:W3CDTF">2018-02-25T22:43:22Z</dcterms:modified>
</cp:coreProperties>
</file>