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56" r:id="rId3"/>
    <p:sldId id="257"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3" d="2"/>
        <a:sy n="3" d="2"/>
      </p:scale>
      <p:origin x="0" y="0"/>
    </p:cViewPr>
  </p:notesTextViewPr>
  <p:notesViewPr>
    <p:cSldViewPr snapToGrid="0">
      <p:cViewPr varScale="1">
        <p:scale>
          <a:sx n="55" d="100"/>
          <a:sy n="55" d="100"/>
        </p:scale>
        <p:origin x="2022" y="-65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0BDFA-3110-4D08-9218-FE1D799942EF}" type="datetimeFigureOut">
              <a:rPr lang="en-US" smtClean="0"/>
              <a:t>2/10/2018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5A8A1-ADB8-432D-A2F1-190A1472D630}" type="slidenum">
              <a:rPr lang="en-US" smtClean="0"/>
              <a:t>‹#›</a:t>
            </a:fld>
            <a:endParaRPr lang="en-US"/>
          </a:p>
        </p:txBody>
      </p:sp>
    </p:spTree>
    <p:extLst>
      <p:ext uri="{BB962C8B-B14F-4D97-AF65-F5344CB8AC3E}">
        <p14:creationId xmlns:p14="http://schemas.microsoft.com/office/powerpoint/2010/main" val="165143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Cost of Discipleship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Luke 14:25-33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Throughout His ministry Jesus attracted some pretty decent crowds.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At this time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14:25-33</a:t>
            </a:r>
            <a:r>
              <a:rPr lang="en-US" dirty="0">
                <a:latin typeface="Calibri" panose="020F0502020204030204" pitchFamily="34" charset="0"/>
                <a:ea typeface="Calibri" panose="020F0502020204030204" pitchFamily="34" charset="0"/>
                <a:cs typeface="Times New Roman" panose="02020603050405020304" pitchFamily="18" charset="0"/>
              </a:rPr>
              <a:t>, multitudes were following Him and He stopped, turned to them, and informed them of the cost of discipleship – what truly following Him cost one.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Let us consider the words of Jesus on the cost of discipleship.</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Motive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315A8A1-ADB8-432D-A2F1-190A1472D630}" type="slidenum">
              <a:rPr lang="en-US" smtClean="0"/>
              <a:t>2</a:t>
            </a:fld>
            <a:endParaRPr lang="en-US"/>
          </a:p>
        </p:txBody>
      </p:sp>
    </p:spTree>
    <p:extLst>
      <p:ext uri="{BB962C8B-B14F-4D97-AF65-F5344CB8AC3E}">
        <p14:creationId xmlns:p14="http://schemas.microsoft.com/office/powerpoint/2010/main" val="345408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Motive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Reasons Jesus is “Followed”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14:25</a:t>
            </a:r>
            <a:r>
              <a:rPr lang="en-US" dirty="0">
                <a:latin typeface="Calibri" panose="020F0502020204030204" pitchFamily="34" charset="0"/>
                <a:ea typeface="Calibri" panose="020F0502020204030204" pitchFamily="34" charset="0"/>
                <a:cs typeface="Times New Roman" panose="02020603050405020304" pitchFamily="18" charset="0"/>
              </a:rPr>
              <a:t> – Great multitudes – this was common for Jesus’ ministry.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Why did so many follow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“Most assuredly, I say to you, you seek Me, not because you saw the signs, but because you ate of the loaves and were filled” (John 6:26</a:t>
            </a:r>
            <a:r>
              <a:rPr lang="en-US" dirty="0">
                <a:latin typeface="Calibri" panose="020F0502020204030204" pitchFamily="34" charset="0"/>
                <a:ea typeface="Calibri" panose="020F0502020204030204" pitchFamily="34" charset="0"/>
                <a:cs typeface="Times New Roman" panose="02020603050405020304" pitchFamily="18" charset="0"/>
              </a:rPr>
              <a:t> – after feeding 5,000).</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Before they found Him on the other side of the sea of Galilee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“Jesus perceived that they were about to come and take Him by force to make Him king, He departed” (John 6:15</a:t>
            </a:r>
            <a:r>
              <a:rPr lang="en-US" dirty="0">
                <a:latin typeface="Calibri" panose="020F0502020204030204" pitchFamily="34" charset="0"/>
                <a:ea typeface="Calibri" panose="020F0502020204030204" pitchFamily="34" charset="0"/>
                <a:cs typeface="Times New Roman" panose="02020603050405020304" pitchFamily="18" charset="0"/>
              </a:rPr>
              <a:t> – Seeking a political leader).</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while the crowds were thickly gathered together, He began to say, ‘This is an evil generation. It seeks a sign, and no sign will be given to it except the sign of Jonah the prophet’” (Luke 11:29</a:t>
            </a:r>
            <a:r>
              <a:rPr lang="en-US" dirty="0">
                <a:latin typeface="Calibri" panose="020F0502020204030204" pitchFamily="34" charset="0"/>
                <a:ea typeface="Calibri" panose="020F0502020204030204" pitchFamily="34" charset="0"/>
                <a:cs typeface="Times New Roman" panose="02020603050405020304" pitchFamily="18" charset="0"/>
              </a:rPr>
              <a:t> – Despite signs he already performed, they did not obey Him, and tested Him with requests for more.).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Someone said,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 I will follow you wherever You go.’ And Jesus said to him, ‘Foxes have holes and birds of the air have nests, but the Son of Man has nowhere to lay His head.’” (Luke 9:57-58)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has nothing physical and grandiose to offer anyone.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One must not follow Him with that in mind.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Reason Jesus Should be Followed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After Jesus spoke truth which offended many following Him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6:66-69</a:t>
            </a:r>
            <a:r>
              <a:rPr lang="en-US" dirty="0">
                <a:latin typeface="Calibri" panose="020F0502020204030204" pitchFamily="34" charset="0"/>
                <a:ea typeface="Calibri" panose="020F0502020204030204" pitchFamily="34" charset="0"/>
                <a:cs typeface="Times New Roman" panose="02020603050405020304" pitchFamily="18" charset="0"/>
              </a:rPr>
              <a:t> – Peter’s answer shows the pure motive for following Him.</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Those who are His TRUE disciples are those who seek what He came to earth to offer.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To acquire such – life – one must count the cost!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Cost of Following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26-30)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Love for Him Must Transcend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does it mean to “hate” father, mother, wife (husband), children, brothers, sisters, and his own life?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Cannot mean what we know hate to be today: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“Whoever hates his brother is a murderer, and you know that no murderer has eternal life abiding in Him” (1 John 3:15).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God did not appoint us to wrath, but to obtain salvation” (1 Thessalonians 5:9)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even said we mustn’t hate our enemies, but love them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5:43-48)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 matter of the amount of love in contrast: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who loves father or mother more than Me is not worthy of Me. And he who loves son or daughter more than Me is not worthy of Me” (Matthew 10:37).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Jacob with Rachel and Leah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Genesis 29:30-31 –</a:t>
            </a:r>
            <a:r>
              <a:rPr lang="en-US" dirty="0">
                <a:latin typeface="Calibri" panose="020F0502020204030204" pitchFamily="34" charset="0"/>
                <a:ea typeface="Calibri" panose="020F0502020204030204" pitchFamily="34" charset="0"/>
                <a:cs typeface="Times New Roman" panose="02020603050405020304" pitchFamily="18" charset="0"/>
              </a:rPr>
              <a:t> Is not that he did not love Leah, but not as much as Rachel. (</a:t>
            </a:r>
            <a:r>
              <a:rPr lang="en-US" i="1" dirty="0">
                <a:latin typeface="Calibri" panose="020F0502020204030204" pitchFamily="34" charset="0"/>
                <a:ea typeface="Calibri" panose="020F0502020204030204" pitchFamily="34" charset="0"/>
                <a:cs typeface="Times New Roman" panose="02020603050405020304" pitchFamily="18" charset="0"/>
              </a:rPr>
              <a:t>Laban tricked him and gave him Leah after 7 </a:t>
            </a:r>
            <a:r>
              <a:rPr lang="en-US" i="1" dirty="0" err="1">
                <a:latin typeface="Calibri" panose="020F0502020204030204" pitchFamily="34" charset="0"/>
                <a:ea typeface="Calibri" panose="020F0502020204030204" pitchFamily="34" charset="0"/>
                <a:cs typeface="Times New Roman" panose="02020603050405020304" pitchFamily="18" charset="0"/>
              </a:rPr>
              <a:t>yrs</a:t>
            </a:r>
            <a:r>
              <a:rPr lang="en-US" i="1" dirty="0">
                <a:latin typeface="Calibri" panose="020F0502020204030204" pitchFamily="34" charset="0"/>
                <a:ea typeface="Calibri" panose="020F0502020204030204" pitchFamily="34" charset="0"/>
                <a:cs typeface="Times New Roman" panose="02020603050405020304" pitchFamily="18" charset="0"/>
              </a:rPr>
              <a:t> of work, then given Rachel, and worked 7 more </a:t>
            </a:r>
            <a:r>
              <a:rPr lang="en-US" i="1" dirty="0" err="1">
                <a:latin typeface="Calibri" panose="020F0502020204030204" pitchFamily="34" charset="0"/>
                <a:ea typeface="Calibri" panose="020F0502020204030204" pitchFamily="34" charset="0"/>
                <a:cs typeface="Times New Roman" panose="02020603050405020304" pitchFamily="18" charset="0"/>
              </a:rPr>
              <a:t>yrs</a:t>
            </a:r>
            <a:r>
              <a:rPr lang="en-US" i="1" dirty="0">
                <a:latin typeface="Calibri" panose="020F0502020204030204" pitchFamily="34" charset="0"/>
                <a:ea typeface="Calibri" panose="020F0502020204030204" pitchFamily="34" charset="0"/>
                <a:cs typeface="Times New Roman" panose="02020603050405020304" pitchFamily="18" charset="0"/>
              </a:rPr>
              <a:t> to marry 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Must love Jesus MORE THAN ANYONE – devoted to Him first and foremost.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coming to Him in full conviction, not with motive to please others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[Paul] reasoned in the synagogue every Sabbath, and persuaded both Jews and Greeks” (Acts 18:4</a:t>
            </a:r>
            <a:r>
              <a:rPr lang="en-US" b="1" dirty="0">
                <a:latin typeface="Calibri" panose="020F0502020204030204" pitchFamily="34" charset="0"/>
                <a:ea typeface="Calibri" panose="020F0502020204030204" pitchFamily="34" charset="0"/>
                <a:cs typeface="Times New Roman" panose="02020603050405020304" pitchFamily="18" charset="0"/>
              </a:rPr>
              <a:t> – come to Him based on the persuasive/convicting power of the gospel.).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Such love toward Jesus which transcends all love for others and self will show in our devotion to Him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Love for Him is Manifest in Full Devotion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anyone desires to come after Me, let him deny himself, and take up his cross daily, and follow Me” (Luke 9:23).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For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His cross</a:t>
            </a:r>
            <a:r>
              <a:rPr lang="en-US" dirty="0">
                <a:latin typeface="Calibri" panose="020F0502020204030204" pitchFamily="34" charset="0"/>
                <a:ea typeface="Calibri" panose="020F0502020204030204" pitchFamily="34" charset="0"/>
                <a:cs typeface="Times New Roman" panose="02020603050405020304" pitchFamily="18" charset="0"/>
              </a:rPr>
              <a:t> – was His major and primary purpose on earth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for this purpose I came to this hour” (John 12:27b)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Such required total self-denial in submission to the Father’s will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“though He was a Son, yet He learned obedience by the things which He suffered” (Hebrews 5:8).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Sacrificial living in devotion to the One He loved most.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For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18:29-30</a:t>
            </a:r>
            <a:r>
              <a:rPr lang="en-US" dirty="0">
                <a:latin typeface="Calibri" panose="020F0502020204030204" pitchFamily="34" charset="0"/>
                <a:ea typeface="Calibri" panose="020F0502020204030204" pitchFamily="34" charset="0"/>
                <a:cs typeface="Times New Roman" panose="02020603050405020304" pitchFamily="18" charset="0"/>
              </a:rPr>
              <a:t> – Leaving all to follow Christ. (Not that it is a requirement, </a:t>
            </a:r>
            <a:r>
              <a:rPr lang="en-US" b="1" dirty="0">
                <a:latin typeface="Calibri" panose="020F0502020204030204" pitchFamily="34" charset="0"/>
                <a:ea typeface="Calibri" panose="020F0502020204030204" pitchFamily="34" charset="0"/>
                <a:cs typeface="Times New Roman" panose="02020603050405020304" pitchFamily="18" charset="0"/>
              </a:rPr>
              <a:t>but that there must be the willingness if a situation arise which calls for it.) (I.E. always choosing Jesus over anyone else.)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Also, if we must love Christ more than family, what of the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2:15-16</a:t>
            </a:r>
            <a:r>
              <a:rPr lang="en-US" dirty="0">
                <a:latin typeface="Calibri" panose="020F0502020204030204" pitchFamily="34" charset="0"/>
                <a:ea typeface="Calibri" panose="020F0502020204030204" pitchFamily="34" charset="0"/>
                <a:cs typeface="Times New Roman" panose="02020603050405020304" pitchFamily="18" charset="0"/>
              </a:rPr>
              <a:t> – Not, “love less,” but “do NOT love” (sinful things – lusts).</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But also anything of the general (not sinful) worldly realm</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6:12</a:t>
            </a:r>
            <a:r>
              <a:rPr lang="en-US" dirty="0">
                <a:latin typeface="Calibri" panose="020F0502020204030204" pitchFamily="34" charset="0"/>
                <a:ea typeface="Calibri" panose="020F0502020204030204" pitchFamily="34" charset="0"/>
                <a:cs typeface="Times New Roman" panose="02020603050405020304" pitchFamily="18" charset="0"/>
              </a:rPr>
              <a:t> – NOT BE BROUGHT UNDER POWER.</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12:1</a:t>
            </a:r>
            <a:r>
              <a:rPr lang="en-US" dirty="0">
                <a:latin typeface="Calibri" panose="020F0502020204030204" pitchFamily="34" charset="0"/>
                <a:ea typeface="Calibri" panose="020F0502020204030204" pitchFamily="34" charset="0"/>
                <a:cs typeface="Times New Roman" panose="02020603050405020304" pitchFamily="18" charset="0"/>
              </a:rPr>
              <a:t> – Every WEIGHT (in contradistinction from sin).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are weights?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ANYTHING weighing us down in our race following Jesus – relationships, recreation, JOBS, etc.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count that cost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One Must Count the Cost of Following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28-30)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Decide to accept WHATEVER COST to follow Him before ever following Him.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2:20-22</a:t>
            </a:r>
            <a:r>
              <a:rPr lang="en-US" dirty="0">
                <a:latin typeface="Calibri" panose="020F0502020204030204" pitchFamily="34" charset="0"/>
                <a:ea typeface="Calibri" panose="020F0502020204030204" pitchFamily="34" charset="0"/>
                <a:cs typeface="Times New Roman" panose="02020603050405020304" pitchFamily="18" charset="0"/>
              </a:rPr>
              <a:t> – Latter end is worse than beginning for those fallen away. (</a:t>
            </a:r>
            <a:r>
              <a:rPr lang="en-US" b="1" dirty="0">
                <a:latin typeface="Calibri" panose="020F0502020204030204" pitchFamily="34" charset="0"/>
                <a:ea typeface="Calibri" panose="020F0502020204030204" pitchFamily="34" charset="0"/>
                <a:cs typeface="Times New Roman" panose="02020603050405020304" pitchFamily="18" charset="0"/>
              </a:rPr>
              <a:t>After tasting the blessings, you determined the cost was not worth continuing to the finish – something was better to you – what’s left?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While we must consider the cost of following Him, this does not mean that we can avoid the topic altogether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Cost of Not Following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31-32)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King going against another King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14:31-32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Where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28-30</a:t>
            </a:r>
            <a:r>
              <a:rPr lang="en-US" dirty="0">
                <a:latin typeface="Calibri" panose="020F0502020204030204" pitchFamily="34" charset="0"/>
                <a:ea typeface="Calibri" panose="020F0502020204030204" pitchFamily="34" charset="0"/>
                <a:cs typeface="Times New Roman" panose="02020603050405020304" pitchFamily="18" charset="0"/>
              </a:rPr>
              <a:t> considered an illustration where a person could decide to build, or not to build, </a:t>
            </a:r>
            <a:r>
              <a:rPr lang="en-US" b="1" dirty="0">
                <a:latin typeface="Calibri" panose="020F0502020204030204" pitchFamily="34" charset="0"/>
                <a:ea typeface="Calibri" panose="020F0502020204030204" pitchFamily="34" charset="0"/>
                <a:cs typeface="Times New Roman" panose="02020603050405020304" pitchFamily="18" charset="0"/>
              </a:rPr>
              <a:t>not there is really no choice concerning the approaching king. HE IS COMING.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Consideration: Is the cost of NOT following Him worth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king is greater (10,000 vs. 20,000) – He IS coming, and you CANNOT defeat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Will I go up against Him anyway, or will I seek conditions of peace?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Choices:</a:t>
            </a:r>
            <a:r>
              <a:rPr lang="en-US" dirty="0">
                <a:latin typeface="Calibri" panose="020F0502020204030204" pitchFamily="34" charset="0"/>
                <a:ea typeface="Calibri" panose="020F0502020204030204" pitchFamily="34" charset="0"/>
                <a:cs typeface="Times New Roman" panose="02020603050405020304" pitchFamily="18" charset="0"/>
              </a:rPr>
              <a:t> Be destroyed, or satisfy conditions of peace (some sacrifice/loss) and receive life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33 – Forsake all you have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cost of following Him is great, but the cost of NOT following Him is GREATER!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Jesus is Coming Soon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17:30-31</a:t>
            </a:r>
            <a:r>
              <a:rPr lang="en-US" dirty="0">
                <a:latin typeface="Calibri" panose="020F0502020204030204" pitchFamily="34" charset="0"/>
                <a:ea typeface="Calibri" panose="020F0502020204030204" pitchFamily="34" charset="0"/>
                <a:cs typeface="Times New Roman" panose="02020603050405020304" pitchFamily="18" charset="0"/>
              </a:rPr>
              <a:t> – Repent for He is coming and will judge!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tell you, no; but unless you repent you will all likewise perish” (Luke 13:5).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It cost a lot to be a disciple of the Lord, and we must consider if that is worth it. Already considered is that the cost of not following Him is not worth it. </a:t>
            </a:r>
            <a:r>
              <a:rPr lang="en-US" b="1" dirty="0">
                <a:latin typeface="Calibri" panose="020F0502020204030204" pitchFamily="34" charset="0"/>
                <a:ea typeface="Calibri" panose="020F0502020204030204" pitchFamily="34" charset="0"/>
                <a:cs typeface="Times New Roman" panose="02020603050405020304" pitchFamily="18" charset="0"/>
              </a:rPr>
              <a:t>What of the investment of following Him? Will we receive a return that is worth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Value of Following Him</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Paul Counted the Cost as Worthwhile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3:7-8</a:t>
            </a:r>
            <a:r>
              <a:rPr lang="en-US" dirty="0">
                <a:latin typeface="Calibri" panose="020F0502020204030204" pitchFamily="34" charset="0"/>
                <a:ea typeface="Calibri" panose="020F0502020204030204" pitchFamily="34" charset="0"/>
                <a:cs typeface="Times New Roman" panose="02020603050405020304" pitchFamily="18" charset="0"/>
              </a:rPr>
              <a:t> – Count all as loss to gain Christ.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Even to the extent that he partook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“fellowship of His sufferings, being conformed to His death” (v. 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Was all the pain, trouble, heartache, and suffering worth it Paul?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Return on His Investment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Perhaps some of the last words written by the apostle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Timothy 4:6-8a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was well worth it for Paul.</a:t>
            </a: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8b)</a:t>
            </a:r>
            <a:r>
              <a:rPr lang="en-US" dirty="0">
                <a:latin typeface="Calibri" panose="020F0502020204030204" pitchFamily="34" charset="0"/>
                <a:ea typeface="Calibri" panose="020F0502020204030204" pitchFamily="34" charset="0"/>
                <a:cs typeface="Times New Roman" panose="02020603050405020304" pitchFamily="18" charset="0"/>
              </a:rPr>
              <a:t> – Paul says it will be well worth it for any who count the cost, and consider it worth following Christ.</a:t>
            </a:r>
          </a:p>
          <a:p>
            <a:endParaRPr lang="en-US" dirty="0"/>
          </a:p>
        </p:txBody>
      </p:sp>
      <p:sp>
        <p:nvSpPr>
          <p:cNvPr id="4" name="Slide Number Placeholder 3"/>
          <p:cNvSpPr>
            <a:spLocks noGrp="1"/>
          </p:cNvSpPr>
          <p:nvPr>
            <p:ph type="sldNum" sz="quarter" idx="10"/>
          </p:nvPr>
        </p:nvSpPr>
        <p:spPr/>
        <p:txBody>
          <a:bodyPr/>
          <a:lstStyle/>
          <a:p>
            <a:fld id="{9315A8A1-ADB8-432D-A2F1-190A1472D630}" type="slidenum">
              <a:rPr lang="en-US" smtClean="0"/>
              <a:t>3</a:t>
            </a:fld>
            <a:endParaRPr lang="en-US"/>
          </a:p>
        </p:txBody>
      </p:sp>
    </p:spTree>
    <p:extLst>
      <p:ext uri="{BB962C8B-B14F-4D97-AF65-F5344CB8AC3E}">
        <p14:creationId xmlns:p14="http://schemas.microsoft.com/office/powerpoint/2010/main" val="112979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Have you counted the cost? The cost of discipleship is indeed great, but with the power of the gospel we can follow Him, and prevail!</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cost of not following Him is much greater.</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follow Him is to receive great reward!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 faithful until death, and I will give you the crown of life” (Revelation 2:10).</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315A8A1-ADB8-432D-A2F1-190A1472D630}" type="slidenum">
              <a:rPr lang="en-US" smtClean="0"/>
              <a:t>4</a:t>
            </a:fld>
            <a:endParaRPr lang="en-US"/>
          </a:p>
        </p:txBody>
      </p:sp>
    </p:spTree>
    <p:extLst>
      <p:ext uri="{BB962C8B-B14F-4D97-AF65-F5344CB8AC3E}">
        <p14:creationId xmlns:p14="http://schemas.microsoft.com/office/powerpoint/2010/main" val="1272871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234125-5941-482A-A5C5-3E9DAB078BC8}"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2772132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234125-5941-482A-A5C5-3E9DAB078BC8}"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219462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234125-5941-482A-A5C5-3E9DAB078BC8}"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3515642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234125-5941-482A-A5C5-3E9DAB078BC8}"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181960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234125-5941-482A-A5C5-3E9DAB078BC8}"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23542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234125-5941-482A-A5C5-3E9DAB078BC8}"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221690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234125-5941-482A-A5C5-3E9DAB078BC8}" type="datetimeFigureOut">
              <a:rPr lang="en-US" smtClean="0"/>
              <a:t>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1940810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234125-5941-482A-A5C5-3E9DAB078BC8}" type="datetimeFigureOut">
              <a:rPr lang="en-US" smtClean="0"/>
              <a:t>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335027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34125-5941-482A-A5C5-3E9DAB078BC8}" type="datetimeFigureOut">
              <a:rPr lang="en-US" smtClean="0"/>
              <a:t>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84559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234125-5941-482A-A5C5-3E9DAB078BC8}"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318986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234125-5941-482A-A5C5-3E9DAB078BC8}"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5D2A-ABE4-461A-B702-A1799339D0D6}" type="slidenum">
              <a:rPr lang="en-US" smtClean="0"/>
              <a:t>‹#›</a:t>
            </a:fld>
            <a:endParaRPr lang="en-US"/>
          </a:p>
        </p:txBody>
      </p:sp>
    </p:spTree>
    <p:extLst>
      <p:ext uri="{BB962C8B-B14F-4D97-AF65-F5344CB8AC3E}">
        <p14:creationId xmlns:p14="http://schemas.microsoft.com/office/powerpoint/2010/main" val="58623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34125-5941-482A-A5C5-3E9DAB078BC8}" type="datetimeFigureOut">
              <a:rPr lang="en-US" smtClean="0"/>
              <a:t>2/10/2018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25D2A-ABE4-461A-B702-A1799339D0D6}" type="slidenum">
              <a:rPr lang="en-US" smtClean="0"/>
              <a:t>‹#›</a:t>
            </a:fld>
            <a:endParaRPr lang="en-US"/>
          </a:p>
        </p:txBody>
      </p:sp>
    </p:spTree>
    <p:extLst>
      <p:ext uri="{BB962C8B-B14F-4D97-AF65-F5344CB8AC3E}">
        <p14:creationId xmlns:p14="http://schemas.microsoft.com/office/powerpoint/2010/main" val="1364978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2F858-ED18-4B18-B2F0-8E9AC3F6D4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F3ABB3-A88C-41CC-B0D3-66D24874659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4057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4F4B1-0EBF-4DF0-A8C2-DA40C175F1BB}"/>
              </a:ext>
            </a:extLst>
          </p:cNvPr>
          <p:cNvSpPr>
            <a:spLocks noGrp="1"/>
          </p:cNvSpPr>
          <p:nvPr>
            <p:ph type="ctrTitle"/>
          </p:nvPr>
        </p:nvSpPr>
        <p:spPr>
          <a:xfrm>
            <a:off x="685800" y="1877047"/>
            <a:ext cx="7772400" cy="2387600"/>
          </a:xfrm>
        </p:spPr>
        <p:txBody>
          <a:bodyPr>
            <a:normAutofit/>
          </a:bodyPr>
          <a:lstStyle/>
          <a:p>
            <a:r>
              <a:rPr lang="en-US" sz="8000" dirty="0">
                <a:solidFill>
                  <a:schemeClr val="bg1"/>
                </a:solidFill>
                <a:latin typeface="Old English Text MT" panose="03040902040508030806" pitchFamily="66" charset="0"/>
              </a:rPr>
              <a:t>The Cost of Discipleship</a:t>
            </a:r>
          </a:p>
        </p:txBody>
      </p:sp>
      <p:sp>
        <p:nvSpPr>
          <p:cNvPr id="3" name="Subtitle 2">
            <a:extLst>
              <a:ext uri="{FF2B5EF4-FFF2-40B4-BE49-F238E27FC236}">
                <a16:creationId xmlns:a16="http://schemas.microsoft.com/office/drawing/2014/main" id="{292B61FF-D5A1-44F6-90C6-7B6656107D86}"/>
              </a:ext>
            </a:extLst>
          </p:cNvPr>
          <p:cNvSpPr>
            <a:spLocks noGrp="1"/>
          </p:cNvSpPr>
          <p:nvPr>
            <p:ph type="subTitle" idx="1"/>
          </p:nvPr>
        </p:nvSpPr>
        <p:spPr>
          <a:xfrm>
            <a:off x="1143000" y="4315103"/>
            <a:ext cx="6858000" cy="1655762"/>
          </a:xfrm>
        </p:spPr>
        <p:txBody>
          <a:bodyPr>
            <a:normAutofit/>
          </a:bodyPr>
          <a:lstStyle/>
          <a:p>
            <a:r>
              <a:rPr lang="en-US" sz="4000" b="1" i="1" dirty="0">
                <a:solidFill>
                  <a:schemeClr val="bg1"/>
                </a:solidFill>
              </a:rPr>
              <a:t>Luke 14:25-33</a:t>
            </a:r>
          </a:p>
        </p:txBody>
      </p:sp>
    </p:spTree>
    <p:extLst>
      <p:ext uri="{BB962C8B-B14F-4D97-AF65-F5344CB8AC3E}">
        <p14:creationId xmlns:p14="http://schemas.microsoft.com/office/powerpoint/2010/main" val="9244046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1C09B-68F4-4121-A991-A36E2C0D3B83}"/>
              </a:ext>
            </a:extLst>
          </p:cNvPr>
          <p:cNvSpPr>
            <a:spLocks noGrp="1"/>
          </p:cNvSpPr>
          <p:nvPr>
            <p:ph type="title"/>
          </p:nvPr>
        </p:nvSpPr>
        <p:spPr/>
        <p:txBody>
          <a:bodyPr>
            <a:normAutofit fontScale="90000"/>
          </a:bodyPr>
          <a:lstStyle/>
          <a:p>
            <a:pPr algn="ctr"/>
            <a:r>
              <a:rPr lang="en-US" sz="5300" dirty="0">
                <a:solidFill>
                  <a:schemeClr val="bg1"/>
                </a:solidFill>
                <a:latin typeface="Old English Text MT" panose="03040902040508030806" pitchFamily="66" charset="0"/>
              </a:rPr>
              <a:t>The Cost of Discipleship</a:t>
            </a:r>
            <a:br>
              <a:rPr lang="en-US" sz="4800" dirty="0">
                <a:solidFill>
                  <a:schemeClr val="bg1"/>
                </a:solidFill>
                <a:latin typeface="Old English Text MT" panose="03040902040508030806" pitchFamily="66" charset="0"/>
              </a:rPr>
            </a:br>
            <a:r>
              <a:rPr lang="en-US" sz="4800" dirty="0">
                <a:solidFill>
                  <a:schemeClr val="bg1"/>
                </a:solidFill>
                <a:latin typeface="Old English Text MT" panose="03040902040508030806" pitchFamily="66" charset="0"/>
              </a:rPr>
              <a:t> </a:t>
            </a:r>
            <a:r>
              <a:rPr lang="en-US" sz="3600" b="1" dirty="0">
                <a:solidFill>
                  <a:schemeClr val="bg1"/>
                </a:solidFill>
              </a:rPr>
              <a:t>~ </a:t>
            </a:r>
            <a:r>
              <a:rPr lang="en-US" sz="3600" b="1" i="1" dirty="0">
                <a:solidFill>
                  <a:schemeClr val="bg1"/>
                </a:solidFill>
              </a:rPr>
              <a:t>Luke 14:25-33 ~</a:t>
            </a:r>
          </a:p>
        </p:txBody>
      </p:sp>
      <p:sp>
        <p:nvSpPr>
          <p:cNvPr id="3" name="Content Placeholder 2">
            <a:extLst>
              <a:ext uri="{FF2B5EF4-FFF2-40B4-BE49-F238E27FC236}">
                <a16:creationId xmlns:a16="http://schemas.microsoft.com/office/drawing/2014/main" id="{DD95274F-875F-4984-89E3-B29B78517021}"/>
              </a:ext>
            </a:extLst>
          </p:cNvPr>
          <p:cNvSpPr>
            <a:spLocks noGrp="1"/>
          </p:cNvSpPr>
          <p:nvPr>
            <p:ph idx="1"/>
          </p:nvPr>
        </p:nvSpPr>
        <p:spPr>
          <a:xfrm>
            <a:off x="628650" y="1825625"/>
            <a:ext cx="7886700" cy="4826966"/>
          </a:xfrm>
        </p:spPr>
        <p:txBody>
          <a:bodyPr>
            <a:normAutofit lnSpcReduction="10000"/>
          </a:bodyPr>
          <a:lstStyle/>
          <a:p>
            <a:pPr marL="0" indent="0">
              <a:buNone/>
            </a:pPr>
            <a:r>
              <a:rPr lang="en-US" sz="3200" dirty="0">
                <a:solidFill>
                  <a:schemeClr val="bg1"/>
                </a:solidFill>
              </a:rPr>
              <a:t>Motive </a:t>
            </a:r>
            <a:r>
              <a:rPr lang="en-US" sz="3200" i="1" dirty="0">
                <a:solidFill>
                  <a:schemeClr val="bg1"/>
                </a:solidFill>
              </a:rPr>
              <a:t>(v. 25)</a:t>
            </a:r>
          </a:p>
          <a:p>
            <a:pPr marL="0" indent="0">
              <a:buNone/>
            </a:pPr>
            <a:r>
              <a:rPr lang="en-US" sz="3200" dirty="0">
                <a:solidFill>
                  <a:schemeClr val="bg1"/>
                </a:solidFill>
              </a:rPr>
              <a:t>The Cost of Following Him </a:t>
            </a:r>
            <a:r>
              <a:rPr lang="en-US" sz="3200" i="1" dirty="0">
                <a:solidFill>
                  <a:schemeClr val="bg1"/>
                </a:solidFill>
              </a:rPr>
              <a:t>(vv. 26-30)</a:t>
            </a:r>
          </a:p>
          <a:p>
            <a:r>
              <a:rPr lang="en-US" sz="3200" dirty="0">
                <a:solidFill>
                  <a:schemeClr val="bg1"/>
                </a:solidFill>
              </a:rPr>
              <a:t>Love for Him Must Transcend </a:t>
            </a:r>
            <a:r>
              <a:rPr lang="en-US" sz="3200" i="1" dirty="0">
                <a:solidFill>
                  <a:schemeClr val="bg1"/>
                </a:solidFill>
              </a:rPr>
              <a:t>(v. 26)</a:t>
            </a:r>
          </a:p>
          <a:p>
            <a:r>
              <a:rPr lang="en-US" sz="3200" dirty="0">
                <a:solidFill>
                  <a:schemeClr val="bg1"/>
                </a:solidFill>
              </a:rPr>
              <a:t>Love for Him is Manifest in Full Devotion      </a:t>
            </a:r>
            <a:r>
              <a:rPr lang="en-US" sz="3200" i="1" dirty="0">
                <a:solidFill>
                  <a:schemeClr val="bg1"/>
                </a:solidFill>
              </a:rPr>
              <a:t>(v. 27)</a:t>
            </a:r>
          </a:p>
          <a:p>
            <a:r>
              <a:rPr lang="en-US" sz="3200" dirty="0">
                <a:solidFill>
                  <a:schemeClr val="bg1"/>
                </a:solidFill>
              </a:rPr>
              <a:t>One Must Count the Cost of Following Him </a:t>
            </a:r>
            <a:r>
              <a:rPr lang="en-US" sz="3200" i="1" dirty="0">
                <a:solidFill>
                  <a:schemeClr val="bg1"/>
                </a:solidFill>
              </a:rPr>
              <a:t>(vv. 28-30)</a:t>
            </a:r>
          </a:p>
          <a:p>
            <a:pPr marL="0" indent="0">
              <a:buNone/>
            </a:pPr>
            <a:r>
              <a:rPr lang="en-US" sz="3200" dirty="0">
                <a:solidFill>
                  <a:schemeClr val="bg1"/>
                </a:solidFill>
              </a:rPr>
              <a:t>The Cost of Not Following Him </a:t>
            </a:r>
            <a:r>
              <a:rPr lang="en-US" sz="3200" i="1" dirty="0">
                <a:solidFill>
                  <a:schemeClr val="bg1"/>
                </a:solidFill>
              </a:rPr>
              <a:t>(vv. 31-33)</a:t>
            </a:r>
          </a:p>
          <a:p>
            <a:pPr marL="0" indent="0">
              <a:buNone/>
            </a:pPr>
            <a:r>
              <a:rPr lang="en-US" sz="3200" dirty="0">
                <a:solidFill>
                  <a:schemeClr val="bg1"/>
                </a:solidFill>
              </a:rPr>
              <a:t>The Value of Following Him                                          </a:t>
            </a:r>
            <a:r>
              <a:rPr lang="en-US" sz="3200" i="1" dirty="0">
                <a:solidFill>
                  <a:schemeClr val="bg1"/>
                </a:solidFill>
              </a:rPr>
              <a:t>(cf. 2 Timothy 4:6-8)</a:t>
            </a:r>
          </a:p>
        </p:txBody>
      </p:sp>
    </p:spTree>
    <p:extLst>
      <p:ext uri="{BB962C8B-B14F-4D97-AF65-F5344CB8AC3E}">
        <p14:creationId xmlns:p14="http://schemas.microsoft.com/office/powerpoint/2010/main" val="2381019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4F4B1-0EBF-4DF0-A8C2-DA40C175F1BB}"/>
              </a:ext>
            </a:extLst>
          </p:cNvPr>
          <p:cNvSpPr>
            <a:spLocks noGrp="1"/>
          </p:cNvSpPr>
          <p:nvPr>
            <p:ph type="ctrTitle"/>
          </p:nvPr>
        </p:nvSpPr>
        <p:spPr>
          <a:xfrm>
            <a:off x="685800" y="1877047"/>
            <a:ext cx="7772400" cy="2387600"/>
          </a:xfrm>
        </p:spPr>
        <p:txBody>
          <a:bodyPr>
            <a:normAutofit/>
          </a:bodyPr>
          <a:lstStyle/>
          <a:p>
            <a:r>
              <a:rPr lang="en-US" sz="8000" dirty="0">
                <a:solidFill>
                  <a:schemeClr val="bg1"/>
                </a:solidFill>
                <a:latin typeface="Old English Text MT" panose="03040902040508030806" pitchFamily="66" charset="0"/>
              </a:rPr>
              <a:t>The Cost of Discipleship</a:t>
            </a:r>
          </a:p>
        </p:txBody>
      </p:sp>
      <p:sp>
        <p:nvSpPr>
          <p:cNvPr id="3" name="Subtitle 2">
            <a:extLst>
              <a:ext uri="{FF2B5EF4-FFF2-40B4-BE49-F238E27FC236}">
                <a16:creationId xmlns:a16="http://schemas.microsoft.com/office/drawing/2014/main" id="{292B61FF-D5A1-44F6-90C6-7B6656107D86}"/>
              </a:ext>
            </a:extLst>
          </p:cNvPr>
          <p:cNvSpPr>
            <a:spLocks noGrp="1"/>
          </p:cNvSpPr>
          <p:nvPr>
            <p:ph type="subTitle" idx="1"/>
          </p:nvPr>
        </p:nvSpPr>
        <p:spPr>
          <a:xfrm>
            <a:off x="1143000" y="4315103"/>
            <a:ext cx="6858000" cy="1655762"/>
          </a:xfrm>
        </p:spPr>
        <p:txBody>
          <a:bodyPr>
            <a:normAutofit/>
          </a:bodyPr>
          <a:lstStyle/>
          <a:p>
            <a:r>
              <a:rPr lang="en-US" sz="4000" b="1" i="1" dirty="0">
                <a:solidFill>
                  <a:schemeClr val="bg1"/>
                </a:solidFill>
              </a:rPr>
              <a:t>Luke 14:25-33</a:t>
            </a:r>
          </a:p>
        </p:txBody>
      </p:sp>
    </p:spTree>
    <p:extLst>
      <p:ext uri="{BB962C8B-B14F-4D97-AF65-F5344CB8AC3E}">
        <p14:creationId xmlns:p14="http://schemas.microsoft.com/office/powerpoint/2010/main" val="10892882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1589</Words>
  <Application>Microsoft Office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Old English Text MT</vt:lpstr>
      <vt:lpstr>Times New Roman</vt:lpstr>
      <vt:lpstr>Wingdings</vt:lpstr>
      <vt:lpstr>Office Theme</vt:lpstr>
      <vt:lpstr>PowerPoint Presentation</vt:lpstr>
      <vt:lpstr>The Cost of Discipleship</vt:lpstr>
      <vt:lpstr>The Cost of Discipleship  ~ Luke 14:25-33 ~</vt:lpstr>
      <vt:lpstr>The Cost of Discipleship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Discipleship</dc:title>
  <dc:creator>Stan Cox</dc:creator>
  <cp:lastModifiedBy>Stan Cox</cp:lastModifiedBy>
  <cp:revision>6</cp:revision>
  <dcterms:created xsi:type="dcterms:W3CDTF">2018-02-11T02:47:23Z</dcterms:created>
  <dcterms:modified xsi:type="dcterms:W3CDTF">2018-02-11T03:18:39Z</dcterms:modified>
</cp:coreProperties>
</file>