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8" r:id="rId2"/>
    <p:sldId id="256" r:id="rId3"/>
    <p:sldId id="257" r:id="rId4"/>
    <p:sldId id="259" r:id="rId5"/>
    <p:sldId id="260"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6262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1350" y="72"/>
      </p:cViewPr>
      <p:guideLst/>
    </p:cSldViewPr>
  </p:slideViewPr>
  <p:notesTextViewPr>
    <p:cViewPr>
      <p:scale>
        <a:sx n="1" d="1"/>
        <a:sy n="1" d="1"/>
      </p:scale>
      <p:origin x="0" y="0"/>
    </p:cViewPr>
  </p:notesTextViewPr>
  <p:notesViewPr>
    <p:cSldViewPr snapToGrid="0">
      <p:cViewPr varScale="1">
        <p:scale>
          <a:sx n="55" d="100"/>
          <a:sy n="55" d="100"/>
        </p:scale>
        <p:origin x="288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880237-EAAB-45E5-B0FE-929E67E0D0D0}" type="datetimeFigureOut">
              <a:rPr lang="en-US" smtClean="0"/>
              <a:t>2/24/2018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3832F3-F7C6-46D6-A87D-AFA22D849178}" type="slidenum">
              <a:rPr lang="en-US" smtClean="0"/>
              <a:t>‹#›</a:t>
            </a:fld>
            <a:endParaRPr lang="en-US"/>
          </a:p>
        </p:txBody>
      </p:sp>
    </p:spTree>
    <p:extLst>
      <p:ext uri="{BB962C8B-B14F-4D97-AF65-F5344CB8AC3E}">
        <p14:creationId xmlns:p14="http://schemas.microsoft.com/office/powerpoint/2010/main" val="13626058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3832F3-F7C6-46D6-A87D-AFA22D849178}" type="slidenum">
              <a:rPr lang="en-US" smtClean="0"/>
              <a:t>1</a:t>
            </a:fld>
            <a:endParaRPr lang="en-US"/>
          </a:p>
        </p:txBody>
      </p:sp>
    </p:spTree>
    <p:extLst>
      <p:ext uri="{BB962C8B-B14F-4D97-AF65-F5344CB8AC3E}">
        <p14:creationId xmlns:p14="http://schemas.microsoft.com/office/powerpoint/2010/main" val="12141089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Three Essential Questions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Introduction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Questions are tools given us by the Lord for growth – ask, seek, find, and grow.</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 following are three questions which are essential for all believers in God to ask, and come to know:</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Why did the Lord create us?</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Why did the Lord send His Son into the world?</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Why did the Lord give us the Bible?</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 answers to these questions are essential to our understanding of the God we serve, and our relationship to Him.</a:t>
            </a: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Why did the Lord create us?</a:t>
            </a:r>
          </a:p>
          <a:p>
            <a:endParaRPr lang="en-US" dirty="0"/>
          </a:p>
        </p:txBody>
      </p:sp>
      <p:sp>
        <p:nvSpPr>
          <p:cNvPr id="4" name="Slide Number Placeholder 3"/>
          <p:cNvSpPr>
            <a:spLocks noGrp="1"/>
          </p:cNvSpPr>
          <p:nvPr>
            <p:ph type="sldNum" sz="quarter" idx="10"/>
          </p:nvPr>
        </p:nvSpPr>
        <p:spPr/>
        <p:txBody>
          <a:bodyPr/>
          <a:lstStyle/>
          <a:p>
            <a:fld id="{A93832F3-F7C6-46D6-A87D-AFA22D849178}" type="slidenum">
              <a:rPr lang="en-US" smtClean="0"/>
              <a:t>2</a:t>
            </a:fld>
            <a:endParaRPr lang="en-US"/>
          </a:p>
        </p:txBody>
      </p:sp>
    </p:spTree>
    <p:extLst>
      <p:ext uri="{BB962C8B-B14F-4D97-AF65-F5344CB8AC3E}">
        <p14:creationId xmlns:p14="http://schemas.microsoft.com/office/powerpoint/2010/main" val="11531422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Why did the Lord create us?</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He wanted to.</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Acts 17:25</a:t>
            </a:r>
            <a:r>
              <a:rPr lang="en-US" dirty="0">
                <a:latin typeface="Calibri" panose="020F0502020204030204" pitchFamily="34" charset="0"/>
                <a:ea typeface="Calibri" panose="020F0502020204030204" pitchFamily="34" charset="0"/>
                <a:cs typeface="Times New Roman" panose="02020603050405020304" pitchFamily="18" charset="0"/>
              </a:rPr>
              <a:t> – The Lord did not create because He needed anything.</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One eternal is one self-sufficient is one who needs nothing.</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The opposite is true in Pagan thought regarding their “gods” – Thought the idols consumed and were sustained by the sacrifices offered.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Psalm 50:7-15</a:t>
            </a:r>
            <a:r>
              <a:rPr lang="en-US" dirty="0">
                <a:latin typeface="Calibri" panose="020F0502020204030204" pitchFamily="34" charset="0"/>
                <a:ea typeface="Calibri" panose="020F0502020204030204" pitchFamily="34" charset="0"/>
                <a:cs typeface="Times New Roman" panose="02020603050405020304" pitchFamily="18" charset="0"/>
              </a:rPr>
              <a:t> – God is not sustained by us, we are sustained by Him.</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If God did not need us, then He created us because He wanted to:</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Genesis 1:1</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“In the beginning”</a:t>
            </a:r>
            <a:r>
              <a:rPr lang="en-US" dirty="0">
                <a:latin typeface="Calibri" panose="020F0502020204030204" pitchFamily="34" charset="0"/>
                <a:ea typeface="Calibri" panose="020F0502020204030204" pitchFamily="34" charset="0"/>
                <a:cs typeface="Times New Roman" panose="02020603050405020304" pitchFamily="18" charset="0"/>
              </a:rPr>
              <a:t> sets before us the idea of the eternal existence of God.</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He always was, and always was BY HIMSELF (Godhead), </a:t>
            </a:r>
            <a:r>
              <a:rPr lang="en-US" b="1" dirty="0">
                <a:latin typeface="Calibri" panose="020F0502020204030204" pitchFamily="34" charset="0"/>
                <a:ea typeface="Calibri" panose="020F0502020204030204" pitchFamily="34" charset="0"/>
                <a:cs typeface="Times New Roman" panose="02020603050405020304" pitchFamily="18" charset="0"/>
              </a:rPr>
              <a:t>until He decided to create</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600200" marR="0" lvl="3" indent="-228600">
              <a:lnSpc>
                <a:spcPct val="107000"/>
              </a:lnSpc>
              <a:spcBef>
                <a:spcPts val="0"/>
              </a:spcBef>
              <a:spcAft>
                <a:spcPts val="0"/>
              </a:spcAft>
              <a:buFont typeface="+mj-lt"/>
              <a:buAutoNum type="arabi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“heavens and the earth”</a:t>
            </a:r>
            <a:r>
              <a:rPr lang="en-US" dirty="0">
                <a:latin typeface="Calibri" panose="020F0502020204030204" pitchFamily="34" charset="0"/>
                <a:ea typeface="Calibri" panose="020F0502020204030204" pitchFamily="34" charset="0"/>
                <a:cs typeface="Times New Roman" panose="02020603050405020304" pitchFamily="18" charset="0"/>
              </a:rPr>
              <a:t> – all in them was toward an ultimate end.</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26)</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latin typeface="Calibri" panose="020F0502020204030204" pitchFamily="34" charset="0"/>
                <a:ea typeface="Calibri" panose="020F0502020204030204" pitchFamily="34" charset="0"/>
                <a:cs typeface="Times New Roman" panose="02020603050405020304" pitchFamily="18" charset="0"/>
              </a:rPr>
              <a:t>Man was the ultimate object of God’s creation. The focus of all that was created.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Psalm 8:3-9</a:t>
            </a:r>
            <a:r>
              <a:rPr lang="en-US" dirty="0">
                <a:latin typeface="Calibri" panose="020F0502020204030204" pitchFamily="34" charset="0"/>
                <a:ea typeface="Calibri" panose="020F0502020204030204" pitchFamily="34" charset="0"/>
                <a:cs typeface="Times New Roman" panose="02020603050405020304" pitchFamily="18" charset="0"/>
              </a:rPr>
              <a:t> – Man was unlike any other thing created, in that any other thing created was created for man’s benefit.</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Even though man was created a little lower than angels, it is abundantly clear that God cares for us even more than they </a:t>
            </a:r>
            <a:r>
              <a:rPr lang="en-US"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“For indeed He does not give aid to angels, but He does give aid to the seed of Abraham” (Hebrews 2:16).</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In a way, mankind is at the center of creation. </a:t>
            </a:r>
            <a:r>
              <a:rPr lang="en-US" b="1" i="1" dirty="0">
                <a:latin typeface="Calibri" panose="020F0502020204030204" pitchFamily="34" charset="0"/>
                <a:ea typeface="Calibri" panose="020F0502020204030204" pitchFamily="34" charset="0"/>
                <a:cs typeface="Times New Roman" panose="02020603050405020304" pitchFamily="18" charset="0"/>
              </a:rPr>
              <a:t>However, when mankind’s purpose of existence is considered, it is found that they are not at the center of everything.</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Why did He want to?</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Ecclesiastes 12:13</a:t>
            </a:r>
            <a:r>
              <a:rPr lang="en-US" dirty="0">
                <a:latin typeface="Calibri" panose="020F0502020204030204" pitchFamily="34" charset="0"/>
                <a:ea typeface="Calibri" panose="020F0502020204030204" pitchFamily="34" charset="0"/>
                <a:cs typeface="Times New Roman" panose="02020603050405020304" pitchFamily="18" charset="0"/>
              </a:rPr>
              <a:t> – The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“all,”</a:t>
            </a:r>
            <a:r>
              <a:rPr lang="en-US" dirty="0">
                <a:latin typeface="Calibri" panose="020F0502020204030204" pitchFamily="34" charset="0"/>
                <a:ea typeface="Calibri" panose="020F0502020204030204" pitchFamily="34" charset="0"/>
                <a:cs typeface="Times New Roman" panose="02020603050405020304" pitchFamily="18" charset="0"/>
              </a:rPr>
              <a:t> or whole purpose of man must be the answer given to the question, </a:t>
            </a:r>
            <a:r>
              <a:rPr lang="en-US" b="1" dirty="0">
                <a:latin typeface="Calibri" panose="020F0502020204030204" pitchFamily="34" charset="0"/>
                <a:ea typeface="Calibri" panose="020F0502020204030204" pitchFamily="34" charset="0"/>
                <a:cs typeface="Times New Roman" panose="02020603050405020304" pitchFamily="18" charset="0"/>
              </a:rPr>
              <a:t>“Why was man created?” – God wanted man to serve Him.</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Such is reflected in the words of Paul to the Athenians: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Acts 17:26-27</a:t>
            </a:r>
            <a:r>
              <a:rPr lang="en-US" dirty="0">
                <a:latin typeface="Calibri" panose="020F0502020204030204" pitchFamily="34" charset="0"/>
                <a:ea typeface="Calibri" panose="020F0502020204030204" pitchFamily="34" charset="0"/>
                <a:cs typeface="Times New Roman" panose="02020603050405020304" pitchFamily="18" charset="0"/>
              </a:rPr>
              <a:t> – The reason God created earth, and placed man upon the earth, was so they would seek Him.</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 whole purpose of our existence is to seek after God.</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This shows that He has made Himself available to be found, and wants us to find Him.</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If God did not need anything or anyone, why did He create man for Himself, i.e. that they might seek Him and serve Him?</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In every man is an innermost desire</a:t>
            </a:r>
            <a:r>
              <a:rPr lang="en-US" dirty="0">
                <a:latin typeface="Calibri" panose="020F0502020204030204" pitchFamily="34" charset="0"/>
                <a:ea typeface="Calibri" panose="020F0502020204030204" pitchFamily="34" charset="0"/>
                <a:cs typeface="Times New Roman" panose="02020603050405020304" pitchFamily="18" charset="0"/>
              </a:rPr>
              <a:t> – all seek the fulfillment of this desire.</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Many seek fulfilment in various created forms – they have never, and will never find such fulfillment.</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Solomon showed us such was the case – </a:t>
            </a:r>
            <a:r>
              <a:rPr lang="en-US" b="1" dirty="0">
                <a:latin typeface="Calibri" panose="020F0502020204030204" pitchFamily="34" charset="0"/>
                <a:ea typeface="Calibri" panose="020F0502020204030204" pitchFamily="34" charset="0"/>
                <a:cs typeface="Times New Roman" panose="02020603050405020304" pitchFamily="18" charset="0"/>
              </a:rPr>
              <a:t>all is vanity – and concluded the fulfillment is found in serving God</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Ecclesiastes 12:13</a:t>
            </a:r>
            <a:r>
              <a:rPr lang="en-US" dirty="0">
                <a:latin typeface="Calibri" panose="020F0502020204030204" pitchFamily="34" charset="0"/>
                <a:ea typeface="Calibri" panose="020F0502020204030204" pitchFamily="34" charset="0"/>
                <a:cs typeface="Times New Roman" panose="02020603050405020304" pitchFamily="18" charset="0"/>
              </a:rPr>
              <a:t> – but why?</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Consider the wisdom of Christ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John 13:16</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latin typeface="Calibri" panose="020F0502020204030204" pitchFamily="34" charset="0"/>
                <a:ea typeface="Calibri" panose="020F0502020204030204" pitchFamily="34" charset="0"/>
                <a:cs typeface="Times New Roman" panose="02020603050405020304" pitchFamily="18" charset="0"/>
              </a:rPr>
              <a:t>servant not greater than master – same with creation and the Creator.</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How can you find fulfilment in something which is inferior to another thing, or another One?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Like the Gentiles of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Romans 1:25</a:t>
            </a:r>
            <a:r>
              <a:rPr lang="en-US" b="1" dirty="0">
                <a:latin typeface="Calibri" panose="020F0502020204030204" pitchFamily="34" charset="0"/>
                <a:ea typeface="Calibri" panose="020F0502020204030204" pitchFamily="34" charset="0"/>
                <a:cs typeface="Times New Roman" panose="02020603050405020304" pitchFamily="18" charset="0"/>
              </a:rPr>
              <a:t>, many foolishly seek fulfillment in other things created just like themselves.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Logically, such ultimate fulfillment cannot be found with any CREATED thing, because there is a CREATOR.</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The only thing which can offer such fulfillment is not a thing at all, but THE ONE FROM WHOM ALL THINGS, INCLUDING US, PROCEED.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Thus, the words of Paul to the Athenians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Acts 17:26-28</a:t>
            </a:r>
            <a:r>
              <a:rPr lang="en-US" dirty="0">
                <a:latin typeface="Calibri" panose="020F0502020204030204" pitchFamily="34" charset="0"/>
                <a:ea typeface="Calibri" panose="020F0502020204030204" pitchFamily="34" charset="0"/>
                <a:cs typeface="Times New Roman" panose="02020603050405020304" pitchFamily="18" charset="0"/>
              </a:rPr>
              <a:t> – EMPHASIS ON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VERSE 28</a:t>
            </a:r>
            <a:r>
              <a:rPr lang="en-US" dirty="0">
                <a:latin typeface="Calibri" panose="020F0502020204030204" pitchFamily="34" charset="0"/>
                <a:ea typeface="Calibri" panose="020F0502020204030204" pitchFamily="34" charset="0"/>
                <a:cs typeface="Times New Roman" panose="02020603050405020304" pitchFamily="18" charset="0"/>
              </a:rPr>
              <a:t> – Why do we seek Him? Because we come from Him!</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God created man out of love, to share the greatest treasure of all – HIMSELF.</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Psalm 73:25-26</a:t>
            </a:r>
            <a:r>
              <a:rPr lang="en-US" dirty="0">
                <a:latin typeface="Calibri" panose="020F0502020204030204" pitchFamily="34" charset="0"/>
                <a:ea typeface="Calibri" panose="020F0502020204030204" pitchFamily="34" charset="0"/>
                <a:cs typeface="Times New Roman" panose="02020603050405020304" pitchFamily="18" charset="0"/>
              </a:rPr>
              <a:t> – The Psalmist recognized the fulfillment of this desire.</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John 14:21, 23</a:t>
            </a:r>
            <a:r>
              <a:rPr lang="en-US" dirty="0">
                <a:latin typeface="Calibri" panose="020F0502020204030204" pitchFamily="34" charset="0"/>
                <a:ea typeface="Calibri" panose="020F0502020204030204" pitchFamily="34" charset="0"/>
                <a:cs typeface="Times New Roman" panose="02020603050405020304" pitchFamily="18" charset="0"/>
              </a:rPr>
              <a:t> – Jesus explained how one might come to enjoy the Lord so – keeping His word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Ecclesiastes 12:13).</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The tragedy is that though the Lord offered such, man fell short of His glory and forfeited it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 cf. Romans 3:23 –</a:t>
            </a: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b="1" i="1" dirty="0">
                <a:latin typeface="Calibri" panose="020F0502020204030204" pitchFamily="34" charset="0"/>
                <a:ea typeface="Calibri" panose="020F0502020204030204" pitchFamily="34" charset="0"/>
                <a:cs typeface="Times New Roman" panose="02020603050405020304" pitchFamily="18" charset="0"/>
              </a:rPr>
              <a:t>which brings us to the next question</a:t>
            </a: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b="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Why did the Lord send His Son into the world?</a:t>
            </a:r>
          </a:p>
          <a:p>
            <a:endParaRPr lang="en-US" dirty="0"/>
          </a:p>
        </p:txBody>
      </p:sp>
      <p:sp>
        <p:nvSpPr>
          <p:cNvPr id="4" name="Slide Number Placeholder 3"/>
          <p:cNvSpPr>
            <a:spLocks noGrp="1"/>
          </p:cNvSpPr>
          <p:nvPr>
            <p:ph type="sldNum" sz="quarter" idx="10"/>
          </p:nvPr>
        </p:nvSpPr>
        <p:spPr/>
        <p:txBody>
          <a:bodyPr/>
          <a:lstStyle/>
          <a:p>
            <a:fld id="{A93832F3-F7C6-46D6-A87D-AFA22D849178}" type="slidenum">
              <a:rPr lang="en-US" smtClean="0"/>
              <a:t>3</a:t>
            </a:fld>
            <a:endParaRPr lang="en-US"/>
          </a:p>
        </p:txBody>
      </p:sp>
    </p:spTree>
    <p:extLst>
      <p:ext uri="{BB962C8B-B14F-4D97-AF65-F5344CB8AC3E}">
        <p14:creationId xmlns:p14="http://schemas.microsoft.com/office/powerpoint/2010/main" val="11719506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Why did the Lord send His Son into the world?</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Falling Short</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Romans 3:23</a:t>
            </a:r>
            <a:r>
              <a:rPr lang="en-US" dirty="0">
                <a:latin typeface="Calibri" panose="020F0502020204030204" pitchFamily="34" charset="0"/>
                <a:ea typeface="Calibri" panose="020F0502020204030204" pitchFamily="34" charset="0"/>
                <a:cs typeface="Times New Roman" panose="02020603050405020304" pitchFamily="18" charset="0"/>
              </a:rPr>
              <a:t> – What did this falling short of God’s glory in sin accomplish?</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Consider the fulfillment of the inner most desire found in God: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This is ultimately summed up in one word – LIFE (Spiritually of course).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Psalm 36:7-9</a:t>
            </a:r>
            <a:r>
              <a:rPr lang="en-US" dirty="0">
                <a:latin typeface="Calibri" panose="020F0502020204030204" pitchFamily="34" charset="0"/>
                <a:ea typeface="Calibri" panose="020F0502020204030204" pitchFamily="34" charset="0"/>
                <a:cs typeface="Times New Roman" panose="02020603050405020304" pitchFamily="18" charset="0"/>
              </a:rPr>
              <a:t> – The abundant satisfaction found with God IS THE LIFE HE GIVES.</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When we sin – fall short of the glory of God – we are separated from Him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Isaiah 59:2</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latin typeface="Calibri" panose="020F0502020204030204" pitchFamily="34" charset="0"/>
                <a:ea typeface="Calibri" panose="020F0502020204030204" pitchFamily="34" charset="0"/>
                <a:cs typeface="Times New Roman" panose="02020603050405020304" pitchFamily="18" charset="0"/>
              </a:rPr>
              <a:t>thus, separated from that ultimate fulfillment</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Romans 6:23</a:t>
            </a:r>
            <a:r>
              <a:rPr lang="en-US" dirty="0">
                <a:latin typeface="Calibri" panose="020F0502020204030204" pitchFamily="34" charset="0"/>
                <a:ea typeface="Calibri" panose="020F0502020204030204" pitchFamily="34" charset="0"/>
                <a:cs typeface="Times New Roman" panose="02020603050405020304" pitchFamily="18" charset="0"/>
              </a:rPr>
              <a:t> – The HS shows this to be spiritual death. (</a:t>
            </a:r>
            <a:r>
              <a:rPr lang="en-US" b="1" i="1" dirty="0">
                <a:latin typeface="Calibri" panose="020F0502020204030204" pitchFamily="34" charset="0"/>
                <a:ea typeface="Calibri" panose="020F0502020204030204" pitchFamily="34" charset="0"/>
                <a:cs typeface="Times New Roman" panose="02020603050405020304" pitchFamily="18" charset="0"/>
              </a:rPr>
              <a:t>The fulfillment of life’s purpose found in God is spiritual LIFE, and the loss of such is spiritual DEATH</a:t>
            </a:r>
            <a:r>
              <a:rPr lang="en-US" dirty="0">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Life Found in Christ</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The very thing that all men long for (whether knowingly or otherwise) is forfeited in sin. But through Christ it is offered again.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John 5:21, 26, 27</a:t>
            </a:r>
            <a:r>
              <a:rPr lang="en-US" dirty="0">
                <a:latin typeface="Calibri" panose="020F0502020204030204" pitchFamily="34" charset="0"/>
                <a:ea typeface="Calibri" panose="020F0502020204030204" pitchFamily="34" charset="0"/>
                <a:cs typeface="Times New Roman" panose="02020603050405020304" pitchFamily="18" charset="0"/>
              </a:rPr>
              <a:t> – Jesus is of the same nature as the Father, and has authority to grant LIFE TO OTHERS.</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Why did the Lord send His Son into the world?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 John 3:17</a:t>
            </a:r>
            <a:r>
              <a:rPr lang="en-US" b="1" dirty="0">
                <a:latin typeface="Calibri" panose="020F0502020204030204" pitchFamily="34" charset="0"/>
                <a:ea typeface="Calibri" panose="020F0502020204030204" pitchFamily="34" charset="0"/>
                <a:cs typeface="Times New Roman" panose="02020603050405020304" pitchFamily="18" charset="0"/>
              </a:rPr>
              <a:t> – NOTE: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“might be saved”</a:t>
            </a:r>
            <a:r>
              <a:rPr lang="en-US" b="1" dirty="0">
                <a:latin typeface="Calibri" panose="020F0502020204030204" pitchFamily="34" charset="0"/>
                <a:ea typeface="Calibri" panose="020F0502020204030204" pitchFamily="34" charset="0"/>
                <a:cs typeface="Times New Roman" panose="02020603050405020304" pitchFamily="18" charset="0"/>
              </a:rPr>
              <a:t> – made possible, but conditional:</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13)</a:t>
            </a:r>
            <a:r>
              <a:rPr lang="en-US" dirty="0">
                <a:latin typeface="Calibri" panose="020F0502020204030204" pitchFamily="34" charset="0"/>
                <a:ea typeface="Calibri" panose="020F0502020204030204" pitchFamily="34" charset="0"/>
                <a:cs typeface="Times New Roman" panose="02020603050405020304" pitchFamily="18" charset="0"/>
              </a:rPr>
              <a:t> – The Son sent – came down.</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14-15)</a:t>
            </a:r>
            <a:r>
              <a:rPr lang="en-US" dirty="0">
                <a:latin typeface="Calibri" panose="020F0502020204030204" pitchFamily="34" charset="0"/>
                <a:ea typeface="Calibri" panose="020F0502020204030204" pitchFamily="34" charset="0"/>
                <a:cs typeface="Times New Roman" panose="02020603050405020304" pitchFamily="18" charset="0"/>
              </a:rPr>
              <a:t> – The Son lifted up – crucified (atonement made by His blood) – believe, or trust in Him and His atoning work to have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“life.”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16-17)</a:t>
            </a:r>
            <a:r>
              <a:rPr lang="en-US" dirty="0">
                <a:latin typeface="Calibri" panose="020F0502020204030204" pitchFamily="34" charset="0"/>
                <a:ea typeface="Calibri" panose="020F0502020204030204" pitchFamily="34" charset="0"/>
                <a:cs typeface="Times New Roman" panose="02020603050405020304" pitchFamily="18" charset="0"/>
              </a:rPr>
              <a:t> – Why did the Lord send His Son into the world?</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But, what does it mean to believe in Him?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John 12:44-50</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latin typeface="Calibri" panose="020F0502020204030204" pitchFamily="34" charset="0"/>
                <a:ea typeface="Calibri" panose="020F0502020204030204" pitchFamily="34" charset="0"/>
                <a:cs typeface="Times New Roman" panose="02020603050405020304" pitchFamily="18" charset="0"/>
              </a:rPr>
              <a:t>to keep His word!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However, Jesus is not here in person to speak to us today. </a:t>
            </a:r>
            <a:r>
              <a:rPr lang="en-US" b="1" i="1" dirty="0">
                <a:latin typeface="Calibri" panose="020F0502020204030204" pitchFamily="34" charset="0"/>
                <a:ea typeface="Calibri" panose="020F0502020204030204" pitchFamily="34" charset="0"/>
                <a:cs typeface="Times New Roman" panose="02020603050405020304" pitchFamily="18" charset="0"/>
              </a:rPr>
              <a:t>Which leads us to our next question </a:t>
            </a:r>
            <a:r>
              <a:rPr lang="en-US" b="1" i="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Why did the Lord give us the Bible?</a:t>
            </a:r>
          </a:p>
          <a:p>
            <a:endParaRPr lang="en-US" dirty="0"/>
          </a:p>
        </p:txBody>
      </p:sp>
      <p:sp>
        <p:nvSpPr>
          <p:cNvPr id="4" name="Slide Number Placeholder 3"/>
          <p:cNvSpPr>
            <a:spLocks noGrp="1"/>
          </p:cNvSpPr>
          <p:nvPr>
            <p:ph type="sldNum" sz="quarter" idx="10"/>
          </p:nvPr>
        </p:nvSpPr>
        <p:spPr/>
        <p:txBody>
          <a:bodyPr/>
          <a:lstStyle/>
          <a:p>
            <a:fld id="{A93832F3-F7C6-46D6-A87D-AFA22D849178}" type="slidenum">
              <a:rPr lang="en-US" smtClean="0"/>
              <a:t>4</a:t>
            </a:fld>
            <a:endParaRPr lang="en-US"/>
          </a:p>
        </p:txBody>
      </p:sp>
    </p:spTree>
    <p:extLst>
      <p:ext uri="{BB962C8B-B14F-4D97-AF65-F5344CB8AC3E}">
        <p14:creationId xmlns:p14="http://schemas.microsoft.com/office/powerpoint/2010/main" val="19270241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Why did the Lord give us the Bible?</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The Son’s earthly time was limited.</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It was never God’s plan that Jesus remain on earth.</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i="1" dirty="0">
                <a:latin typeface="Calibri" panose="020F0502020204030204" pitchFamily="34" charset="0"/>
                <a:ea typeface="Calibri" panose="020F0502020204030204" pitchFamily="34" charset="0"/>
                <a:cs typeface="Times New Roman" panose="02020603050405020304" pitchFamily="18" charset="0"/>
              </a:rPr>
              <a:t>Prophecies of old foretold His ascension back into heaven</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Daniel 7:13-14</a:t>
            </a:r>
            <a:r>
              <a:rPr lang="en-US" dirty="0">
                <a:latin typeface="Calibri" panose="020F0502020204030204" pitchFamily="34" charset="0"/>
                <a:ea typeface="Calibri" panose="020F0502020204030204" pitchFamily="34" charset="0"/>
                <a:cs typeface="Times New Roman" panose="02020603050405020304" pitchFamily="18" charset="0"/>
              </a:rPr>
              <a:t> – to receive a kingdom.</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Mark 1:14-15</a:t>
            </a: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 Jesus preached about this kingdom during His ministry, but had to leave in order to receive it.</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The disciples whom Jesus selected to be His ambassadors were taught concerning this kingdom, but their learning was limited.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John 16:12</a:t>
            </a:r>
            <a:r>
              <a:rPr lang="en-US" dirty="0">
                <a:latin typeface="Calibri" panose="020F0502020204030204" pitchFamily="34" charset="0"/>
                <a:ea typeface="Calibri" panose="020F0502020204030204" pitchFamily="34" charset="0"/>
                <a:cs typeface="Times New Roman" panose="02020603050405020304" pitchFamily="18" charset="0"/>
              </a:rPr>
              <a:t> – Jesus did not tell the apostles EVERYTHING concerning this kingdom before He left earth for good.</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How are we to know more fully the words of Christ, thus the Father’s will?</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Jesus would continue to speak to the apostles, giving them His word, thus the Father’s will, through Another </a:t>
            </a:r>
            <a:r>
              <a:rPr lang="en-US" b="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John 16:13-15</a:t>
            </a:r>
            <a:r>
              <a:rPr lang="en-US" dirty="0">
                <a:latin typeface="Calibri" panose="020F0502020204030204" pitchFamily="34" charset="0"/>
                <a:ea typeface="Calibri" panose="020F0502020204030204" pitchFamily="34" charset="0"/>
                <a:cs typeface="Times New Roman" panose="02020603050405020304" pitchFamily="18" charset="0"/>
              </a:rPr>
              <a:t> – The Spirit takes the words of Christ and declares them to the apostles – which is the will of God.</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The apostles then declared these words to others</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 cf. Ephesians 3:3-5</a:t>
            </a:r>
            <a:r>
              <a:rPr lang="en-US" dirty="0">
                <a:latin typeface="Calibri" panose="020F0502020204030204" pitchFamily="34" charset="0"/>
                <a:ea typeface="Calibri" panose="020F0502020204030204" pitchFamily="34" charset="0"/>
                <a:cs typeface="Times New Roman" panose="02020603050405020304" pitchFamily="18" charset="0"/>
              </a:rPr>
              <a:t> – The mystery revealed through apostles and prophets.</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These things were eventually recorded in totality for us today</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Jude 3</a:t>
            </a:r>
            <a:r>
              <a:rPr lang="en-US" dirty="0">
                <a:latin typeface="Calibri" panose="020F0502020204030204" pitchFamily="34" charset="0"/>
                <a:ea typeface="Calibri" panose="020F0502020204030204" pitchFamily="34" charset="0"/>
                <a:cs typeface="Times New Roman" panose="02020603050405020304" pitchFamily="18" charset="0"/>
              </a:rPr>
              <a:t> – once for all delivered to the saints.</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What purpose does the Scripture serve?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The Purpose Scripture Serves</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2 Timothy 3:16-17</a:t>
            </a:r>
            <a:r>
              <a:rPr lang="en-US" dirty="0">
                <a:latin typeface="Calibri" panose="020F0502020204030204" pitchFamily="34" charset="0"/>
                <a:ea typeface="Calibri" panose="020F0502020204030204" pitchFamily="34" charset="0"/>
                <a:cs typeface="Times New Roman" panose="02020603050405020304" pitchFamily="18" charset="0"/>
              </a:rPr>
              <a:t> – The Scripture is GOD BREATHED, and is profitable unto us – </a:t>
            </a:r>
            <a:r>
              <a:rPr lang="en-US" b="1" dirty="0">
                <a:latin typeface="Calibri" panose="020F0502020204030204" pitchFamily="34" charset="0"/>
                <a:ea typeface="Calibri" panose="020F0502020204030204" pitchFamily="34" charset="0"/>
                <a:cs typeface="Times New Roman" panose="02020603050405020304" pitchFamily="18" charset="0"/>
              </a:rPr>
              <a:t>logically, in a way which aids us in our CREATED PURPOSE.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Doctrine</a:t>
            </a:r>
            <a:r>
              <a:rPr lang="en-US" dirty="0">
                <a:latin typeface="Calibri" panose="020F0502020204030204" pitchFamily="34" charset="0"/>
                <a:ea typeface="Calibri" panose="020F0502020204030204" pitchFamily="34" charset="0"/>
                <a:cs typeface="Times New Roman" panose="02020603050405020304" pitchFamily="18" charset="0"/>
              </a:rPr>
              <a:t> – teaching (need nothing else – creed, catechism, etc.).</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This teaching, if followed and obeyed, fulfills in us the greatest joy – fellowship with God.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John 14:23</a:t>
            </a:r>
            <a:r>
              <a:rPr lang="en-US" dirty="0">
                <a:latin typeface="Calibri" panose="020F0502020204030204" pitchFamily="34" charset="0"/>
                <a:ea typeface="Calibri" panose="020F0502020204030204" pitchFamily="34" charset="0"/>
                <a:cs typeface="Times New Roman" panose="02020603050405020304" pitchFamily="18" charset="0"/>
              </a:rPr>
              <a:t> – obey Him so He will make His home with us.</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Reproof</a:t>
            </a:r>
            <a:r>
              <a:rPr lang="en-US" dirty="0">
                <a:latin typeface="Calibri" panose="020F0502020204030204" pitchFamily="34" charset="0"/>
                <a:ea typeface="Calibri" panose="020F0502020204030204" pitchFamily="34" charset="0"/>
                <a:cs typeface="Times New Roman" panose="02020603050405020304" pitchFamily="18" charset="0"/>
              </a:rPr>
              <a:t> – conviction of sin when we stray from the doctrine to bring us back to it.</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Correction</a:t>
            </a:r>
            <a:r>
              <a:rPr lang="en-US" dirty="0">
                <a:latin typeface="Calibri" panose="020F0502020204030204" pitchFamily="34" charset="0"/>
                <a:ea typeface="Calibri" panose="020F0502020204030204" pitchFamily="34" charset="0"/>
                <a:cs typeface="Times New Roman" panose="02020603050405020304" pitchFamily="18" charset="0"/>
              </a:rPr>
              <a:t> – to bring us back in line with the doctrine, thus, bring us back in fellowship with God.</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Instruction in righteousness</a:t>
            </a:r>
            <a:r>
              <a:rPr lang="en-US" dirty="0">
                <a:latin typeface="Calibri" panose="020F0502020204030204" pitchFamily="34" charset="0"/>
                <a:ea typeface="Calibri" panose="020F0502020204030204" pitchFamily="34" charset="0"/>
                <a:cs typeface="Times New Roman" panose="02020603050405020304" pitchFamily="18" charset="0"/>
              </a:rPr>
              <a:t> – further, and perpetual instruction for pleasing God.</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17)</a:t>
            </a:r>
            <a:r>
              <a:rPr lang="en-US" dirty="0">
                <a:latin typeface="Calibri" panose="020F0502020204030204" pitchFamily="34" charset="0"/>
                <a:ea typeface="Calibri" panose="020F0502020204030204" pitchFamily="34" charset="0"/>
                <a:cs typeface="Times New Roman" panose="02020603050405020304" pitchFamily="18" charset="0"/>
              </a:rPr>
              <a:t> – IT IS SUFFICIENT – to equip us for good works – i.e. THE WORKS OF GOD.</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This is that which Solomon concluded was our purpose!</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Ecclesiastes 12:13-14</a:t>
            </a:r>
            <a:r>
              <a:rPr lang="en-US" dirty="0">
                <a:latin typeface="Calibri" panose="020F0502020204030204" pitchFamily="34" charset="0"/>
                <a:ea typeface="Calibri" panose="020F0502020204030204" pitchFamily="34" charset="0"/>
                <a:cs typeface="Times New Roman" panose="02020603050405020304" pitchFamily="18" charset="0"/>
              </a:rPr>
              <a:t> – serve God because we were created for such, </a:t>
            </a:r>
            <a:r>
              <a:rPr lang="en-US" b="1" dirty="0">
                <a:latin typeface="Calibri" panose="020F0502020204030204" pitchFamily="34" charset="0"/>
                <a:ea typeface="Calibri" panose="020F0502020204030204" pitchFamily="34" charset="0"/>
                <a:cs typeface="Times New Roman" panose="02020603050405020304" pitchFamily="18" charset="0"/>
              </a:rPr>
              <a:t>but also because we will be judged.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It is God’s desire that we will be judged as having done that which is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“good”</a:t>
            </a:r>
            <a:r>
              <a:rPr lang="en-US" b="1" dirty="0">
                <a:latin typeface="Calibri" panose="020F0502020204030204" pitchFamily="34" charset="0"/>
                <a:ea typeface="Calibri" panose="020F0502020204030204" pitchFamily="34" charset="0"/>
                <a:cs typeface="Times New Roman" panose="02020603050405020304" pitchFamily="18" charset="0"/>
              </a:rPr>
              <a:t> in His sight.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07000"/>
              </a:lnSpc>
              <a:spcBef>
                <a:spcPts val="0"/>
              </a:spcBef>
              <a:spcAft>
                <a:spcPts val="80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TO THE END THAT WE CAN FOREVER ENJOY THE LORD IN HIS ABODE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John 17:24-26</a:t>
            </a:r>
            <a:r>
              <a:rPr lang="en-US" dirty="0">
                <a:latin typeface="Calibri" panose="020F0502020204030204" pitchFamily="34" charset="0"/>
                <a:ea typeface="Calibri" panose="020F0502020204030204" pitchFamily="34" charset="0"/>
                <a:cs typeface="Times New Roman" panose="02020603050405020304" pitchFamily="18" charset="0"/>
              </a:rPr>
              <a:t> – That we can dwell in the love of God forever!</a:t>
            </a:r>
          </a:p>
          <a:p>
            <a:endParaRPr lang="en-US" dirty="0"/>
          </a:p>
        </p:txBody>
      </p:sp>
      <p:sp>
        <p:nvSpPr>
          <p:cNvPr id="4" name="Slide Number Placeholder 3"/>
          <p:cNvSpPr>
            <a:spLocks noGrp="1"/>
          </p:cNvSpPr>
          <p:nvPr>
            <p:ph type="sldNum" sz="quarter" idx="10"/>
          </p:nvPr>
        </p:nvSpPr>
        <p:spPr/>
        <p:txBody>
          <a:bodyPr/>
          <a:lstStyle/>
          <a:p>
            <a:fld id="{A93832F3-F7C6-46D6-A87D-AFA22D849178}" type="slidenum">
              <a:rPr lang="en-US" smtClean="0"/>
              <a:t>5</a:t>
            </a:fld>
            <a:endParaRPr lang="en-US"/>
          </a:p>
        </p:txBody>
      </p:sp>
    </p:spTree>
    <p:extLst>
      <p:ext uri="{BB962C8B-B14F-4D97-AF65-F5344CB8AC3E}">
        <p14:creationId xmlns:p14="http://schemas.microsoft.com/office/powerpoint/2010/main" val="36378650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Conclusion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God has not left us in ignorance concerning the most important things about this life, and the life that is to come.</a:t>
            </a:r>
          </a:p>
          <a:p>
            <a:pPr marL="342900" marR="0" lvl="0" indent="-3429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God created us to serve Him, and by doing so enjoy Him for eternity. He sent His Son to restore us to Him after we have fallen. He gave us the Bible to direct us to the benefits in His Son, and further instruct us on how to live so as to be found with Him for eternity in heaven.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Will you obey the Lord today?</a:t>
            </a:r>
          </a:p>
          <a:p>
            <a:endParaRPr lang="en-US" dirty="0"/>
          </a:p>
        </p:txBody>
      </p:sp>
      <p:sp>
        <p:nvSpPr>
          <p:cNvPr id="4" name="Slide Number Placeholder 3"/>
          <p:cNvSpPr>
            <a:spLocks noGrp="1"/>
          </p:cNvSpPr>
          <p:nvPr>
            <p:ph type="sldNum" sz="quarter" idx="10"/>
          </p:nvPr>
        </p:nvSpPr>
        <p:spPr/>
        <p:txBody>
          <a:bodyPr/>
          <a:lstStyle/>
          <a:p>
            <a:fld id="{A93832F3-F7C6-46D6-A87D-AFA22D849178}" type="slidenum">
              <a:rPr lang="en-US" smtClean="0"/>
              <a:t>6</a:t>
            </a:fld>
            <a:endParaRPr lang="en-US"/>
          </a:p>
        </p:txBody>
      </p:sp>
    </p:spTree>
    <p:extLst>
      <p:ext uri="{BB962C8B-B14F-4D97-AF65-F5344CB8AC3E}">
        <p14:creationId xmlns:p14="http://schemas.microsoft.com/office/powerpoint/2010/main" val="33546660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B861805-2C0C-4B2C-8D31-CA16CC92D2FB}"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FDE461-9132-429D-B5AD-B227E3802D4E}" type="slidenum">
              <a:rPr lang="en-US" smtClean="0"/>
              <a:t>‹#›</a:t>
            </a:fld>
            <a:endParaRPr lang="en-US"/>
          </a:p>
        </p:txBody>
      </p:sp>
    </p:spTree>
    <p:extLst>
      <p:ext uri="{BB962C8B-B14F-4D97-AF65-F5344CB8AC3E}">
        <p14:creationId xmlns:p14="http://schemas.microsoft.com/office/powerpoint/2010/main" val="2223474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861805-2C0C-4B2C-8D31-CA16CC92D2FB}"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FDE461-9132-429D-B5AD-B227E3802D4E}" type="slidenum">
              <a:rPr lang="en-US" smtClean="0"/>
              <a:t>‹#›</a:t>
            </a:fld>
            <a:endParaRPr lang="en-US"/>
          </a:p>
        </p:txBody>
      </p:sp>
    </p:spTree>
    <p:extLst>
      <p:ext uri="{BB962C8B-B14F-4D97-AF65-F5344CB8AC3E}">
        <p14:creationId xmlns:p14="http://schemas.microsoft.com/office/powerpoint/2010/main" val="729381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861805-2C0C-4B2C-8D31-CA16CC92D2FB}"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FDE461-9132-429D-B5AD-B227E3802D4E}" type="slidenum">
              <a:rPr lang="en-US" smtClean="0"/>
              <a:t>‹#›</a:t>
            </a:fld>
            <a:endParaRPr lang="en-US"/>
          </a:p>
        </p:txBody>
      </p:sp>
    </p:spTree>
    <p:extLst>
      <p:ext uri="{BB962C8B-B14F-4D97-AF65-F5344CB8AC3E}">
        <p14:creationId xmlns:p14="http://schemas.microsoft.com/office/powerpoint/2010/main" val="2536417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861805-2C0C-4B2C-8D31-CA16CC92D2FB}"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FDE461-9132-429D-B5AD-B227E3802D4E}" type="slidenum">
              <a:rPr lang="en-US" smtClean="0"/>
              <a:t>‹#›</a:t>
            </a:fld>
            <a:endParaRPr lang="en-US"/>
          </a:p>
        </p:txBody>
      </p:sp>
    </p:spTree>
    <p:extLst>
      <p:ext uri="{BB962C8B-B14F-4D97-AF65-F5344CB8AC3E}">
        <p14:creationId xmlns:p14="http://schemas.microsoft.com/office/powerpoint/2010/main" val="1846199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B861805-2C0C-4B2C-8D31-CA16CC92D2FB}"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FDE461-9132-429D-B5AD-B227E3802D4E}" type="slidenum">
              <a:rPr lang="en-US" smtClean="0"/>
              <a:t>‹#›</a:t>
            </a:fld>
            <a:endParaRPr lang="en-US"/>
          </a:p>
        </p:txBody>
      </p:sp>
    </p:spTree>
    <p:extLst>
      <p:ext uri="{BB962C8B-B14F-4D97-AF65-F5344CB8AC3E}">
        <p14:creationId xmlns:p14="http://schemas.microsoft.com/office/powerpoint/2010/main" val="5172986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B861805-2C0C-4B2C-8D31-CA16CC92D2FB}"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FDE461-9132-429D-B5AD-B227E3802D4E}" type="slidenum">
              <a:rPr lang="en-US" smtClean="0"/>
              <a:t>‹#›</a:t>
            </a:fld>
            <a:endParaRPr lang="en-US"/>
          </a:p>
        </p:txBody>
      </p:sp>
    </p:spTree>
    <p:extLst>
      <p:ext uri="{BB962C8B-B14F-4D97-AF65-F5344CB8AC3E}">
        <p14:creationId xmlns:p14="http://schemas.microsoft.com/office/powerpoint/2010/main" val="1624059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B861805-2C0C-4B2C-8D31-CA16CC92D2FB}" type="datetimeFigureOut">
              <a:rPr lang="en-US" smtClean="0"/>
              <a:t>2/24/2018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FDE461-9132-429D-B5AD-B227E3802D4E}" type="slidenum">
              <a:rPr lang="en-US" smtClean="0"/>
              <a:t>‹#›</a:t>
            </a:fld>
            <a:endParaRPr lang="en-US"/>
          </a:p>
        </p:txBody>
      </p:sp>
    </p:spTree>
    <p:extLst>
      <p:ext uri="{BB962C8B-B14F-4D97-AF65-F5344CB8AC3E}">
        <p14:creationId xmlns:p14="http://schemas.microsoft.com/office/powerpoint/2010/main" val="1781594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B861805-2C0C-4B2C-8D31-CA16CC92D2FB}" type="datetimeFigureOut">
              <a:rPr lang="en-US" smtClean="0"/>
              <a:t>2/24/2018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FDE461-9132-429D-B5AD-B227E3802D4E}" type="slidenum">
              <a:rPr lang="en-US" smtClean="0"/>
              <a:t>‹#›</a:t>
            </a:fld>
            <a:endParaRPr lang="en-US"/>
          </a:p>
        </p:txBody>
      </p:sp>
    </p:spTree>
    <p:extLst>
      <p:ext uri="{BB962C8B-B14F-4D97-AF65-F5344CB8AC3E}">
        <p14:creationId xmlns:p14="http://schemas.microsoft.com/office/powerpoint/2010/main" val="2390225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861805-2C0C-4B2C-8D31-CA16CC92D2FB}" type="datetimeFigureOut">
              <a:rPr lang="en-US" smtClean="0"/>
              <a:t>2/24/2018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FDE461-9132-429D-B5AD-B227E3802D4E}" type="slidenum">
              <a:rPr lang="en-US" smtClean="0"/>
              <a:t>‹#›</a:t>
            </a:fld>
            <a:endParaRPr lang="en-US"/>
          </a:p>
        </p:txBody>
      </p:sp>
    </p:spTree>
    <p:extLst>
      <p:ext uri="{BB962C8B-B14F-4D97-AF65-F5344CB8AC3E}">
        <p14:creationId xmlns:p14="http://schemas.microsoft.com/office/powerpoint/2010/main" val="783594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B861805-2C0C-4B2C-8D31-CA16CC92D2FB}"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FDE461-9132-429D-B5AD-B227E3802D4E}" type="slidenum">
              <a:rPr lang="en-US" smtClean="0"/>
              <a:t>‹#›</a:t>
            </a:fld>
            <a:endParaRPr lang="en-US"/>
          </a:p>
        </p:txBody>
      </p:sp>
    </p:spTree>
    <p:extLst>
      <p:ext uri="{BB962C8B-B14F-4D97-AF65-F5344CB8AC3E}">
        <p14:creationId xmlns:p14="http://schemas.microsoft.com/office/powerpoint/2010/main" val="4118517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B861805-2C0C-4B2C-8D31-CA16CC92D2FB}"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FDE461-9132-429D-B5AD-B227E3802D4E}" type="slidenum">
              <a:rPr lang="en-US" smtClean="0"/>
              <a:t>‹#›</a:t>
            </a:fld>
            <a:endParaRPr lang="en-US"/>
          </a:p>
        </p:txBody>
      </p:sp>
    </p:spTree>
    <p:extLst>
      <p:ext uri="{BB962C8B-B14F-4D97-AF65-F5344CB8AC3E}">
        <p14:creationId xmlns:p14="http://schemas.microsoft.com/office/powerpoint/2010/main" val="3961208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861805-2C0C-4B2C-8D31-CA16CC92D2FB}" type="datetimeFigureOut">
              <a:rPr lang="en-US" smtClean="0"/>
              <a:t>2/24/2018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FDE461-9132-429D-B5AD-B227E3802D4E}" type="slidenum">
              <a:rPr lang="en-US" smtClean="0"/>
              <a:t>‹#›</a:t>
            </a:fld>
            <a:endParaRPr lang="en-US"/>
          </a:p>
        </p:txBody>
      </p:sp>
    </p:spTree>
    <p:extLst>
      <p:ext uri="{BB962C8B-B14F-4D97-AF65-F5344CB8AC3E}">
        <p14:creationId xmlns:p14="http://schemas.microsoft.com/office/powerpoint/2010/main" val="36225518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E702E-3DC5-437A-AE5C-C08184CE273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E211163-F31F-4FA9-8099-5665744F77E2}"/>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9266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62626"/>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ED579FE-2728-4896-ADEF-C8ADCCDBBD00}"/>
              </a:ext>
            </a:extLst>
          </p:cNvPr>
          <p:cNvPicPr>
            <a:picLocks noChangeAspect="1"/>
          </p:cNvPicPr>
          <p:nvPr/>
        </p:nvPicPr>
        <p:blipFill rotWithShape="1">
          <a:blip r:embed="rId3">
            <a:extLst>
              <a:ext uri="{28A0092B-C50C-407E-A947-70E740481C1C}">
                <a14:useLocalDpi xmlns:a14="http://schemas.microsoft.com/office/drawing/2010/main" val="0"/>
              </a:ext>
            </a:extLst>
          </a:blip>
          <a:srcRect l="30972" t="2763" r="24925"/>
          <a:stretch/>
        </p:blipFill>
        <p:spPr>
          <a:xfrm>
            <a:off x="3614166" y="10"/>
            <a:ext cx="5529834" cy="6857989"/>
          </a:xfrm>
          <a:prstGeom prst="rect">
            <a:avLst/>
          </a:prstGeom>
        </p:spPr>
      </p:pic>
      <p:sp>
        <p:nvSpPr>
          <p:cNvPr id="10" name="Freeform 8">
            <a:extLst>
              <a:ext uri="{FF2B5EF4-FFF2-40B4-BE49-F238E27FC236}">
                <a16:creationId xmlns:a16="http://schemas.microsoft.com/office/drawing/2014/main" id="{9225B0D8-E56E-4ACC-A464-81F4062765CC}"/>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 y="-479"/>
            <a:ext cx="7101525" cy="6858478"/>
          </a:xfrm>
          <a:custGeom>
            <a:avLst/>
            <a:gdLst>
              <a:gd name="connsiteX0" fmla="*/ 0 w 8078051"/>
              <a:gd name="connsiteY0" fmla="*/ 0 h 5829300"/>
              <a:gd name="connsiteX1" fmla="*/ 4453793 w 8078051"/>
              <a:gd name="connsiteY1" fmla="*/ 0 h 5829300"/>
              <a:gd name="connsiteX2" fmla="*/ 5363426 w 8078051"/>
              <a:gd name="connsiteY2" fmla="*/ 0 h 5829300"/>
              <a:gd name="connsiteX3" fmla="*/ 5368184 w 8078051"/>
              <a:gd name="connsiteY3" fmla="*/ 0 h 5829300"/>
              <a:gd name="connsiteX4" fmla="*/ 8078051 w 8078051"/>
              <a:gd name="connsiteY4" fmla="*/ 5829300 h 5829300"/>
              <a:gd name="connsiteX5" fmla="*/ 1743926 w 8078051"/>
              <a:gd name="connsiteY5" fmla="*/ 5829300 h 5829300"/>
              <a:gd name="connsiteX6" fmla="*/ 1744148 w 8078051"/>
              <a:gd name="connsiteY6" fmla="*/ 5828822 h 5829300"/>
              <a:gd name="connsiteX7" fmla="*/ 0 w 8078051"/>
              <a:gd name="connsiteY7" fmla="*/ 5828822 h 5829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1" h="5829300">
                <a:moveTo>
                  <a:pt x="0" y="0"/>
                </a:moveTo>
                <a:lnTo>
                  <a:pt x="4453793" y="0"/>
                </a:lnTo>
                <a:lnTo>
                  <a:pt x="5363426" y="0"/>
                </a:lnTo>
                <a:lnTo>
                  <a:pt x="5368184" y="0"/>
                </a:lnTo>
                <a:lnTo>
                  <a:pt x="8078051" y="5829300"/>
                </a:lnTo>
                <a:lnTo>
                  <a:pt x="1743926" y="5829300"/>
                </a:lnTo>
                <a:lnTo>
                  <a:pt x="1744148" y="5828822"/>
                </a:lnTo>
                <a:lnTo>
                  <a:pt x="0" y="5828822"/>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a:extLst>
              <a:ext uri="{FF2B5EF4-FFF2-40B4-BE49-F238E27FC236}">
                <a16:creationId xmlns:a16="http://schemas.microsoft.com/office/drawing/2014/main" id="{8F5D1B28-3976-4367-807C-CAD629CDD838}"/>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 y="-479"/>
            <a:ext cx="6058539" cy="6858478"/>
          </a:xfrm>
          <a:custGeom>
            <a:avLst/>
            <a:gdLst>
              <a:gd name="connsiteX0" fmla="*/ 0 w 8078052"/>
              <a:gd name="connsiteY0" fmla="*/ 0 h 6858478"/>
              <a:gd name="connsiteX1" fmla="*/ 3829872 w 8078052"/>
              <a:gd name="connsiteY1" fmla="*/ 0 h 6858478"/>
              <a:gd name="connsiteX2" fmla="*/ 4896100 w 8078052"/>
              <a:gd name="connsiteY2" fmla="*/ 0 h 6858478"/>
              <a:gd name="connsiteX3" fmla="*/ 4901677 w 8078052"/>
              <a:gd name="connsiteY3" fmla="*/ 0 h 6858478"/>
              <a:gd name="connsiteX4" fmla="*/ 8078052 w 8078052"/>
              <a:gd name="connsiteY4" fmla="*/ 6858478 h 6858478"/>
              <a:gd name="connsiteX5" fmla="*/ 653497 w 8078052"/>
              <a:gd name="connsiteY5" fmla="*/ 6858478 h 6858478"/>
              <a:gd name="connsiteX6" fmla="*/ 653757 w 8078052"/>
              <a:gd name="connsiteY6" fmla="*/ 6857916 h 6858478"/>
              <a:gd name="connsiteX7" fmla="*/ 0 w 8078052"/>
              <a:gd name="connsiteY7" fmla="*/ 6857916 h 685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2" h="6858478">
                <a:moveTo>
                  <a:pt x="0" y="0"/>
                </a:moveTo>
                <a:lnTo>
                  <a:pt x="3829872" y="0"/>
                </a:lnTo>
                <a:lnTo>
                  <a:pt x="4896100" y="0"/>
                </a:lnTo>
                <a:lnTo>
                  <a:pt x="4901677" y="0"/>
                </a:lnTo>
                <a:lnTo>
                  <a:pt x="8078052" y="6858478"/>
                </a:lnTo>
                <a:lnTo>
                  <a:pt x="653497" y="6858478"/>
                </a:lnTo>
                <a:lnTo>
                  <a:pt x="653757" y="6857916"/>
                </a:lnTo>
                <a:lnTo>
                  <a:pt x="0" y="6857916"/>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B5C4EDE-67BC-47C0-98B6-890AE761A111}"/>
              </a:ext>
            </a:extLst>
          </p:cNvPr>
          <p:cNvSpPr>
            <a:spLocks noGrp="1"/>
          </p:cNvSpPr>
          <p:nvPr>
            <p:ph type="ctrTitle"/>
          </p:nvPr>
        </p:nvSpPr>
        <p:spPr>
          <a:xfrm>
            <a:off x="603504" y="2467804"/>
            <a:ext cx="3793777" cy="3320973"/>
          </a:xfrm>
        </p:spPr>
        <p:txBody>
          <a:bodyPr anchor="t">
            <a:normAutofit/>
          </a:bodyPr>
          <a:lstStyle/>
          <a:p>
            <a:pPr algn="l"/>
            <a:r>
              <a:rPr lang="en-US" b="1" dirty="0">
                <a:latin typeface="Viner Hand ITC" panose="03070502030502020203" pitchFamily="66" charset="0"/>
              </a:rPr>
              <a:t>Three</a:t>
            </a:r>
            <a:br>
              <a:rPr lang="en-US" b="1" dirty="0">
                <a:latin typeface="Viner Hand ITC" panose="03070502030502020203" pitchFamily="66" charset="0"/>
              </a:rPr>
            </a:br>
            <a:r>
              <a:rPr lang="en-US" b="1" dirty="0">
                <a:latin typeface="Viner Hand ITC" panose="03070502030502020203" pitchFamily="66" charset="0"/>
              </a:rPr>
              <a:t>Essential</a:t>
            </a:r>
            <a:br>
              <a:rPr lang="en-US" b="1" dirty="0">
                <a:latin typeface="Viner Hand ITC" panose="03070502030502020203" pitchFamily="66" charset="0"/>
              </a:rPr>
            </a:br>
            <a:r>
              <a:rPr lang="en-US" b="1" dirty="0">
                <a:latin typeface="Viner Hand ITC" panose="03070502030502020203" pitchFamily="66" charset="0"/>
              </a:rPr>
              <a:t>Questions</a:t>
            </a:r>
          </a:p>
        </p:txBody>
      </p:sp>
    </p:spTree>
    <p:extLst>
      <p:ext uri="{BB962C8B-B14F-4D97-AF65-F5344CB8AC3E}">
        <p14:creationId xmlns:p14="http://schemas.microsoft.com/office/powerpoint/2010/main" val="79712363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262626"/>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C6B4655-075C-4921-9273-6B71A07EBD8C}"/>
              </a:ext>
            </a:extLst>
          </p:cNvPr>
          <p:cNvPicPr>
            <a:picLocks noChangeAspect="1"/>
          </p:cNvPicPr>
          <p:nvPr/>
        </p:nvPicPr>
        <p:blipFill rotWithShape="1">
          <a:blip r:embed="rId3">
            <a:extLst>
              <a:ext uri="{28A0092B-C50C-407E-A947-70E740481C1C}">
                <a14:useLocalDpi xmlns:a14="http://schemas.microsoft.com/office/drawing/2010/main" val="0"/>
              </a:ext>
            </a:extLst>
          </a:blip>
          <a:srcRect l="47101" t="7511" r="23175" b="17472"/>
          <a:stretch/>
        </p:blipFill>
        <p:spPr>
          <a:xfrm>
            <a:off x="7341704" y="365126"/>
            <a:ext cx="1431235" cy="2031824"/>
          </a:xfrm>
          <a:prstGeom prst="rect">
            <a:avLst/>
          </a:prstGeom>
          <a:ln w="28575">
            <a:solidFill>
              <a:schemeClr val="bg1"/>
            </a:solidFill>
          </a:ln>
        </p:spPr>
      </p:pic>
      <p:sp>
        <p:nvSpPr>
          <p:cNvPr id="2" name="Title 1">
            <a:extLst>
              <a:ext uri="{FF2B5EF4-FFF2-40B4-BE49-F238E27FC236}">
                <a16:creationId xmlns:a16="http://schemas.microsoft.com/office/drawing/2014/main" id="{3A57E888-1ED0-4E7D-8850-F7E8811D4FFD}"/>
              </a:ext>
            </a:extLst>
          </p:cNvPr>
          <p:cNvSpPr>
            <a:spLocks noGrp="1"/>
          </p:cNvSpPr>
          <p:nvPr>
            <p:ph type="title"/>
          </p:nvPr>
        </p:nvSpPr>
        <p:spPr>
          <a:xfrm>
            <a:off x="628650" y="365126"/>
            <a:ext cx="7886700" cy="1325563"/>
          </a:xfrm>
        </p:spPr>
        <p:txBody>
          <a:bodyPr>
            <a:normAutofit/>
          </a:bodyPr>
          <a:lstStyle/>
          <a:p>
            <a:r>
              <a:rPr lang="en-US" b="1" dirty="0">
                <a:solidFill>
                  <a:schemeClr val="bg1"/>
                </a:solidFill>
                <a:latin typeface="Viner Hand ITC" panose="03070502030502020203" pitchFamily="66" charset="0"/>
              </a:rPr>
              <a:t>Why did the Lord</a:t>
            </a:r>
            <a:br>
              <a:rPr lang="en-US" b="1" dirty="0">
                <a:solidFill>
                  <a:schemeClr val="bg1"/>
                </a:solidFill>
                <a:latin typeface="Viner Hand ITC" panose="03070502030502020203" pitchFamily="66" charset="0"/>
              </a:rPr>
            </a:br>
            <a:r>
              <a:rPr lang="en-US" b="1" dirty="0">
                <a:solidFill>
                  <a:schemeClr val="bg1"/>
                </a:solidFill>
                <a:latin typeface="Viner Hand ITC" panose="03070502030502020203" pitchFamily="66" charset="0"/>
              </a:rPr>
              <a:t>create us?</a:t>
            </a:r>
          </a:p>
        </p:txBody>
      </p:sp>
      <p:sp>
        <p:nvSpPr>
          <p:cNvPr id="3" name="Content Placeholder 2">
            <a:extLst>
              <a:ext uri="{FF2B5EF4-FFF2-40B4-BE49-F238E27FC236}">
                <a16:creationId xmlns:a16="http://schemas.microsoft.com/office/drawing/2014/main" id="{70C96A84-7598-4A2A-8BF1-EC8058C761C7}"/>
              </a:ext>
            </a:extLst>
          </p:cNvPr>
          <p:cNvSpPr>
            <a:spLocks noGrp="1"/>
          </p:cNvSpPr>
          <p:nvPr>
            <p:ph idx="1"/>
          </p:nvPr>
        </p:nvSpPr>
        <p:spPr>
          <a:xfrm>
            <a:off x="628650" y="1590261"/>
            <a:ext cx="7886700" cy="5022574"/>
          </a:xfrm>
        </p:spPr>
        <p:txBody>
          <a:bodyPr>
            <a:noAutofit/>
          </a:bodyPr>
          <a:lstStyle/>
          <a:p>
            <a:pPr marL="0" indent="0">
              <a:buNone/>
            </a:pPr>
            <a:r>
              <a:rPr lang="en-US" sz="3200" b="1" dirty="0">
                <a:solidFill>
                  <a:schemeClr val="bg1"/>
                </a:solidFill>
              </a:rPr>
              <a:t>He wanted to.</a:t>
            </a:r>
          </a:p>
          <a:p>
            <a:r>
              <a:rPr lang="en-US" sz="3000" i="1" dirty="0">
                <a:solidFill>
                  <a:schemeClr val="bg1"/>
                </a:solidFill>
              </a:rPr>
              <a:t>Acts 17:25 </a:t>
            </a:r>
            <a:r>
              <a:rPr lang="en-US" sz="3000" dirty="0">
                <a:solidFill>
                  <a:schemeClr val="bg1"/>
                </a:solidFill>
              </a:rPr>
              <a:t>– Does not NEED                                </a:t>
            </a:r>
            <a:r>
              <a:rPr lang="en-US" sz="3000" i="1" dirty="0">
                <a:solidFill>
                  <a:schemeClr val="bg1"/>
                </a:solidFill>
              </a:rPr>
              <a:t>(cf. Psalm 50:7-15).</a:t>
            </a:r>
          </a:p>
          <a:p>
            <a:r>
              <a:rPr lang="en-US" sz="3000" i="1" dirty="0">
                <a:solidFill>
                  <a:schemeClr val="bg1"/>
                </a:solidFill>
              </a:rPr>
              <a:t>Genesis 1:1, 26 </a:t>
            </a:r>
            <a:r>
              <a:rPr lang="en-US" sz="3000" dirty="0">
                <a:solidFill>
                  <a:schemeClr val="bg1"/>
                </a:solidFill>
              </a:rPr>
              <a:t>– He decided to create – man being the pinnacle of creation.</a:t>
            </a:r>
          </a:p>
          <a:p>
            <a:pPr lvl="1"/>
            <a:r>
              <a:rPr lang="en-US" sz="3000" i="1" dirty="0">
                <a:solidFill>
                  <a:schemeClr val="bg1"/>
                </a:solidFill>
              </a:rPr>
              <a:t>Psalm 8:3-9 </a:t>
            </a:r>
            <a:r>
              <a:rPr lang="en-US" sz="3000" dirty="0">
                <a:solidFill>
                  <a:schemeClr val="bg1"/>
                </a:solidFill>
              </a:rPr>
              <a:t>– Man given special treatment.</a:t>
            </a:r>
          </a:p>
          <a:p>
            <a:pPr marL="0" indent="0">
              <a:buNone/>
            </a:pPr>
            <a:r>
              <a:rPr lang="en-US" sz="3200" b="1" dirty="0">
                <a:solidFill>
                  <a:schemeClr val="bg1"/>
                </a:solidFill>
              </a:rPr>
              <a:t>Why did He want to?</a:t>
            </a:r>
          </a:p>
          <a:p>
            <a:r>
              <a:rPr lang="en-US" sz="3000" i="1" dirty="0">
                <a:solidFill>
                  <a:schemeClr val="bg1"/>
                </a:solidFill>
              </a:rPr>
              <a:t>Ecclesiastes 12:13 </a:t>
            </a:r>
            <a:r>
              <a:rPr lang="en-US" sz="3000" dirty="0">
                <a:solidFill>
                  <a:schemeClr val="bg1"/>
                </a:solidFill>
              </a:rPr>
              <a:t>– To serve Him.</a:t>
            </a:r>
          </a:p>
          <a:p>
            <a:r>
              <a:rPr lang="en-US" sz="3000" i="1" dirty="0">
                <a:solidFill>
                  <a:schemeClr val="bg1"/>
                </a:solidFill>
              </a:rPr>
              <a:t>Acts 17:26-28</a:t>
            </a:r>
            <a:r>
              <a:rPr lang="en-US" sz="3000" dirty="0">
                <a:solidFill>
                  <a:schemeClr val="bg1"/>
                </a:solidFill>
              </a:rPr>
              <a:t> – To seek and find our Creator.</a:t>
            </a:r>
          </a:p>
          <a:p>
            <a:r>
              <a:rPr lang="en-US" sz="3000" i="1" dirty="0">
                <a:solidFill>
                  <a:schemeClr val="bg1"/>
                </a:solidFill>
              </a:rPr>
              <a:t>Psalm 73:25-26; John 14:21, 23 </a:t>
            </a:r>
            <a:r>
              <a:rPr lang="en-US" sz="3000" dirty="0">
                <a:solidFill>
                  <a:schemeClr val="bg1"/>
                </a:solidFill>
              </a:rPr>
              <a:t>– To enjoy God.</a:t>
            </a:r>
          </a:p>
        </p:txBody>
      </p:sp>
    </p:spTree>
    <p:extLst>
      <p:ext uri="{BB962C8B-B14F-4D97-AF65-F5344CB8AC3E}">
        <p14:creationId xmlns:p14="http://schemas.microsoft.com/office/powerpoint/2010/main" val="25681654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1000"/>
                                        <p:tgtEl>
                                          <p:spTgt spid="3">
                                            <p:txEl>
                                              <p:pRg st="6" end="6"/>
                                            </p:txEl>
                                          </p:spTgt>
                                        </p:tgtEl>
                                      </p:cBhvr>
                                    </p:animEffect>
                                    <p:anim calcmode="lin" valueType="num">
                                      <p:cBhvr>
                                        <p:cTn id="4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nodeType="click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Effect transition="in" filter="fade">
                                      <p:cBhvr>
                                        <p:cTn id="52" dur="1000"/>
                                        <p:tgtEl>
                                          <p:spTgt spid="3">
                                            <p:txEl>
                                              <p:pRg st="7" end="7"/>
                                            </p:txEl>
                                          </p:spTgt>
                                        </p:tgtEl>
                                      </p:cBhvr>
                                    </p:animEffect>
                                    <p:anim calcmode="lin" valueType="num">
                                      <p:cBhvr>
                                        <p:cTn id="5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262626"/>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C6B4655-075C-4921-9273-6B71A07EBD8C}"/>
              </a:ext>
            </a:extLst>
          </p:cNvPr>
          <p:cNvPicPr>
            <a:picLocks noChangeAspect="1"/>
          </p:cNvPicPr>
          <p:nvPr/>
        </p:nvPicPr>
        <p:blipFill rotWithShape="1">
          <a:blip r:embed="rId3">
            <a:extLst>
              <a:ext uri="{28A0092B-C50C-407E-A947-70E740481C1C}">
                <a14:useLocalDpi xmlns:a14="http://schemas.microsoft.com/office/drawing/2010/main" val="0"/>
              </a:ext>
            </a:extLst>
          </a:blip>
          <a:srcRect l="47101" t="7511" r="23175" b="17472"/>
          <a:stretch/>
        </p:blipFill>
        <p:spPr>
          <a:xfrm>
            <a:off x="7341704" y="365126"/>
            <a:ext cx="1431235" cy="2031824"/>
          </a:xfrm>
          <a:prstGeom prst="rect">
            <a:avLst/>
          </a:prstGeom>
          <a:ln w="28575">
            <a:solidFill>
              <a:schemeClr val="bg1"/>
            </a:solidFill>
          </a:ln>
        </p:spPr>
      </p:pic>
      <p:sp>
        <p:nvSpPr>
          <p:cNvPr id="2" name="Title 1">
            <a:extLst>
              <a:ext uri="{FF2B5EF4-FFF2-40B4-BE49-F238E27FC236}">
                <a16:creationId xmlns:a16="http://schemas.microsoft.com/office/drawing/2014/main" id="{3A57E888-1ED0-4E7D-8850-F7E8811D4FFD}"/>
              </a:ext>
            </a:extLst>
          </p:cNvPr>
          <p:cNvSpPr>
            <a:spLocks noGrp="1"/>
          </p:cNvSpPr>
          <p:nvPr>
            <p:ph type="title"/>
          </p:nvPr>
        </p:nvSpPr>
        <p:spPr>
          <a:xfrm>
            <a:off x="628650" y="365126"/>
            <a:ext cx="7886700" cy="1325563"/>
          </a:xfrm>
        </p:spPr>
        <p:txBody>
          <a:bodyPr>
            <a:normAutofit/>
          </a:bodyPr>
          <a:lstStyle/>
          <a:p>
            <a:r>
              <a:rPr lang="en-US" b="1" dirty="0">
                <a:solidFill>
                  <a:schemeClr val="bg1"/>
                </a:solidFill>
                <a:latin typeface="Viner Hand ITC" panose="03070502030502020203" pitchFamily="66" charset="0"/>
              </a:rPr>
              <a:t>Why did the Lord send                    His Son into the world?</a:t>
            </a:r>
          </a:p>
        </p:txBody>
      </p:sp>
      <p:sp>
        <p:nvSpPr>
          <p:cNvPr id="3" name="Content Placeholder 2">
            <a:extLst>
              <a:ext uri="{FF2B5EF4-FFF2-40B4-BE49-F238E27FC236}">
                <a16:creationId xmlns:a16="http://schemas.microsoft.com/office/drawing/2014/main" id="{70C96A84-7598-4A2A-8BF1-EC8058C761C7}"/>
              </a:ext>
            </a:extLst>
          </p:cNvPr>
          <p:cNvSpPr>
            <a:spLocks noGrp="1"/>
          </p:cNvSpPr>
          <p:nvPr>
            <p:ph idx="1"/>
          </p:nvPr>
        </p:nvSpPr>
        <p:spPr>
          <a:xfrm>
            <a:off x="628650" y="1590261"/>
            <a:ext cx="7886700" cy="5022574"/>
          </a:xfrm>
        </p:spPr>
        <p:txBody>
          <a:bodyPr>
            <a:noAutofit/>
          </a:bodyPr>
          <a:lstStyle/>
          <a:p>
            <a:pPr marL="0" indent="0">
              <a:buNone/>
            </a:pPr>
            <a:r>
              <a:rPr lang="en-US" sz="3200" b="1" dirty="0">
                <a:solidFill>
                  <a:schemeClr val="bg1"/>
                </a:solidFill>
              </a:rPr>
              <a:t>Falling Short</a:t>
            </a:r>
          </a:p>
          <a:p>
            <a:r>
              <a:rPr lang="en-US" sz="3000" i="1" dirty="0">
                <a:solidFill>
                  <a:schemeClr val="bg1"/>
                </a:solidFill>
              </a:rPr>
              <a:t>Romans 3:23 – </a:t>
            </a:r>
            <a:r>
              <a:rPr lang="en-US" sz="3000" dirty="0">
                <a:solidFill>
                  <a:schemeClr val="bg1"/>
                </a:solidFill>
              </a:rPr>
              <a:t>Man sinned.</a:t>
            </a:r>
          </a:p>
          <a:p>
            <a:r>
              <a:rPr lang="en-US" sz="3000" i="1" dirty="0">
                <a:solidFill>
                  <a:schemeClr val="bg1"/>
                </a:solidFill>
              </a:rPr>
              <a:t>Psalm 36:7-9 </a:t>
            </a:r>
            <a:r>
              <a:rPr lang="en-US" sz="3000" dirty="0">
                <a:solidFill>
                  <a:schemeClr val="bg1"/>
                </a:solidFill>
              </a:rPr>
              <a:t>– Find life with God.</a:t>
            </a:r>
          </a:p>
          <a:p>
            <a:pPr lvl="1"/>
            <a:r>
              <a:rPr lang="en-US" sz="3000" i="1" dirty="0">
                <a:solidFill>
                  <a:schemeClr val="bg1"/>
                </a:solidFill>
              </a:rPr>
              <a:t>Isaiah 59:2; Romans 6:23 </a:t>
            </a:r>
            <a:r>
              <a:rPr lang="en-US" sz="3000" dirty="0">
                <a:solidFill>
                  <a:schemeClr val="bg1"/>
                </a:solidFill>
              </a:rPr>
              <a:t>– Sin separates from God – spiritual death.</a:t>
            </a:r>
          </a:p>
          <a:p>
            <a:pPr marL="0" indent="0">
              <a:buNone/>
            </a:pPr>
            <a:r>
              <a:rPr lang="en-US" sz="3200" b="1" dirty="0">
                <a:solidFill>
                  <a:schemeClr val="bg1"/>
                </a:solidFill>
              </a:rPr>
              <a:t>Life Found in Christ</a:t>
            </a:r>
          </a:p>
          <a:p>
            <a:r>
              <a:rPr lang="en-US" sz="3000" i="1" dirty="0">
                <a:solidFill>
                  <a:schemeClr val="bg1"/>
                </a:solidFill>
              </a:rPr>
              <a:t>John 5:21, 26, 27 </a:t>
            </a:r>
            <a:r>
              <a:rPr lang="en-US" sz="3000" dirty="0">
                <a:solidFill>
                  <a:schemeClr val="bg1"/>
                </a:solidFill>
              </a:rPr>
              <a:t>– Authority to give life.</a:t>
            </a:r>
          </a:p>
          <a:p>
            <a:r>
              <a:rPr lang="en-US" sz="3000" dirty="0">
                <a:solidFill>
                  <a:schemeClr val="bg1"/>
                </a:solidFill>
              </a:rPr>
              <a:t>Why did God send His Son? – </a:t>
            </a:r>
            <a:r>
              <a:rPr lang="en-US" sz="3000" i="1" dirty="0">
                <a:solidFill>
                  <a:schemeClr val="bg1"/>
                </a:solidFill>
              </a:rPr>
              <a:t>John 3:13-17</a:t>
            </a:r>
          </a:p>
          <a:p>
            <a:r>
              <a:rPr lang="en-US" sz="3000" dirty="0">
                <a:solidFill>
                  <a:schemeClr val="bg1"/>
                </a:solidFill>
              </a:rPr>
              <a:t>How do we </a:t>
            </a:r>
            <a:r>
              <a:rPr lang="en-US" sz="3000" i="1" dirty="0">
                <a:solidFill>
                  <a:schemeClr val="bg1"/>
                </a:solidFill>
              </a:rPr>
              <a:t>“believe” </a:t>
            </a:r>
            <a:r>
              <a:rPr lang="en-US" sz="3000" dirty="0">
                <a:solidFill>
                  <a:schemeClr val="bg1"/>
                </a:solidFill>
              </a:rPr>
              <a:t>to receive life? –                        </a:t>
            </a:r>
            <a:r>
              <a:rPr lang="en-US" sz="3000" i="1" dirty="0">
                <a:solidFill>
                  <a:schemeClr val="bg1"/>
                </a:solidFill>
              </a:rPr>
              <a:t>John 12:44-50</a:t>
            </a:r>
          </a:p>
        </p:txBody>
      </p:sp>
    </p:spTree>
    <p:extLst>
      <p:ext uri="{BB962C8B-B14F-4D97-AF65-F5344CB8AC3E}">
        <p14:creationId xmlns:p14="http://schemas.microsoft.com/office/powerpoint/2010/main" val="1335579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1000"/>
                                        <p:tgtEl>
                                          <p:spTgt spid="3">
                                            <p:txEl>
                                              <p:pRg st="6" end="6"/>
                                            </p:txEl>
                                          </p:spTgt>
                                        </p:tgtEl>
                                      </p:cBhvr>
                                    </p:animEffect>
                                    <p:anim calcmode="lin" valueType="num">
                                      <p:cBhvr>
                                        <p:cTn id="4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nodeType="click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Effect transition="in" filter="fade">
                                      <p:cBhvr>
                                        <p:cTn id="52" dur="1000"/>
                                        <p:tgtEl>
                                          <p:spTgt spid="3">
                                            <p:txEl>
                                              <p:pRg st="7" end="7"/>
                                            </p:txEl>
                                          </p:spTgt>
                                        </p:tgtEl>
                                      </p:cBhvr>
                                    </p:animEffect>
                                    <p:anim calcmode="lin" valueType="num">
                                      <p:cBhvr>
                                        <p:cTn id="5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262626"/>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C6B4655-075C-4921-9273-6B71A07EBD8C}"/>
              </a:ext>
            </a:extLst>
          </p:cNvPr>
          <p:cNvPicPr>
            <a:picLocks noChangeAspect="1"/>
          </p:cNvPicPr>
          <p:nvPr/>
        </p:nvPicPr>
        <p:blipFill rotWithShape="1">
          <a:blip r:embed="rId3">
            <a:extLst>
              <a:ext uri="{28A0092B-C50C-407E-A947-70E740481C1C}">
                <a14:useLocalDpi xmlns:a14="http://schemas.microsoft.com/office/drawing/2010/main" val="0"/>
              </a:ext>
            </a:extLst>
          </a:blip>
          <a:srcRect l="47101" t="7511" r="23175" b="17472"/>
          <a:stretch/>
        </p:blipFill>
        <p:spPr>
          <a:xfrm>
            <a:off x="7341704" y="365126"/>
            <a:ext cx="1431235" cy="2031824"/>
          </a:xfrm>
          <a:prstGeom prst="rect">
            <a:avLst/>
          </a:prstGeom>
          <a:ln w="28575">
            <a:solidFill>
              <a:schemeClr val="bg1"/>
            </a:solidFill>
          </a:ln>
        </p:spPr>
      </p:pic>
      <p:sp>
        <p:nvSpPr>
          <p:cNvPr id="2" name="Title 1">
            <a:extLst>
              <a:ext uri="{FF2B5EF4-FFF2-40B4-BE49-F238E27FC236}">
                <a16:creationId xmlns:a16="http://schemas.microsoft.com/office/drawing/2014/main" id="{3A57E888-1ED0-4E7D-8850-F7E8811D4FFD}"/>
              </a:ext>
            </a:extLst>
          </p:cNvPr>
          <p:cNvSpPr>
            <a:spLocks noGrp="1"/>
          </p:cNvSpPr>
          <p:nvPr>
            <p:ph type="title"/>
          </p:nvPr>
        </p:nvSpPr>
        <p:spPr>
          <a:xfrm>
            <a:off x="628650" y="365126"/>
            <a:ext cx="7886700" cy="1325563"/>
          </a:xfrm>
        </p:spPr>
        <p:txBody>
          <a:bodyPr>
            <a:normAutofit/>
          </a:bodyPr>
          <a:lstStyle/>
          <a:p>
            <a:r>
              <a:rPr lang="en-US" b="1" dirty="0">
                <a:solidFill>
                  <a:schemeClr val="bg1"/>
                </a:solidFill>
                <a:latin typeface="Viner Hand ITC" panose="03070502030502020203" pitchFamily="66" charset="0"/>
              </a:rPr>
              <a:t>Why did the Lord                        give us the Bible?</a:t>
            </a:r>
          </a:p>
        </p:txBody>
      </p:sp>
      <p:sp>
        <p:nvSpPr>
          <p:cNvPr id="3" name="Content Placeholder 2">
            <a:extLst>
              <a:ext uri="{FF2B5EF4-FFF2-40B4-BE49-F238E27FC236}">
                <a16:creationId xmlns:a16="http://schemas.microsoft.com/office/drawing/2014/main" id="{70C96A84-7598-4A2A-8BF1-EC8058C761C7}"/>
              </a:ext>
            </a:extLst>
          </p:cNvPr>
          <p:cNvSpPr>
            <a:spLocks noGrp="1"/>
          </p:cNvSpPr>
          <p:nvPr>
            <p:ph idx="1"/>
          </p:nvPr>
        </p:nvSpPr>
        <p:spPr>
          <a:xfrm>
            <a:off x="628650" y="1590261"/>
            <a:ext cx="7886700" cy="5022574"/>
          </a:xfrm>
        </p:spPr>
        <p:txBody>
          <a:bodyPr>
            <a:noAutofit/>
          </a:bodyPr>
          <a:lstStyle/>
          <a:p>
            <a:pPr marL="0" indent="0">
              <a:buNone/>
            </a:pPr>
            <a:r>
              <a:rPr lang="en-US" sz="3200" b="1" dirty="0">
                <a:solidFill>
                  <a:schemeClr val="bg1"/>
                </a:solidFill>
              </a:rPr>
              <a:t>  Son’s Earthly Time Limited</a:t>
            </a:r>
          </a:p>
          <a:p>
            <a:r>
              <a:rPr lang="en-US" sz="3000" i="1" dirty="0">
                <a:solidFill>
                  <a:schemeClr val="bg1"/>
                </a:solidFill>
              </a:rPr>
              <a:t>Daniel 7:13-14 – </a:t>
            </a:r>
            <a:r>
              <a:rPr lang="en-US" sz="3000" dirty="0">
                <a:solidFill>
                  <a:schemeClr val="bg1"/>
                </a:solidFill>
              </a:rPr>
              <a:t>Ascend to heaven.</a:t>
            </a:r>
          </a:p>
          <a:p>
            <a:r>
              <a:rPr lang="en-US" sz="3000" i="1" dirty="0">
                <a:solidFill>
                  <a:schemeClr val="bg1"/>
                </a:solidFill>
              </a:rPr>
              <a:t>Mark 1:14-15 </a:t>
            </a:r>
            <a:r>
              <a:rPr lang="en-US" sz="3000" dirty="0">
                <a:solidFill>
                  <a:schemeClr val="bg1"/>
                </a:solidFill>
              </a:rPr>
              <a:t>– Kingdom preached.</a:t>
            </a:r>
          </a:p>
          <a:p>
            <a:pPr lvl="1"/>
            <a:r>
              <a:rPr lang="en-US" sz="3000" i="1" dirty="0">
                <a:solidFill>
                  <a:schemeClr val="bg1"/>
                </a:solidFill>
              </a:rPr>
              <a:t>John 16:12-15 </a:t>
            </a:r>
            <a:r>
              <a:rPr lang="en-US" sz="3000" dirty="0">
                <a:solidFill>
                  <a:schemeClr val="bg1"/>
                </a:solidFill>
              </a:rPr>
              <a:t>– Given to the apostles.</a:t>
            </a:r>
          </a:p>
          <a:p>
            <a:pPr lvl="1"/>
            <a:r>
              <a:rPr lang="en-US" sz="3000" i="1" dirty="0">
                <a:solidFill>
                  <a:schemeClr val="bg1"/>
                </a:solidFill>
              </a:rPr>
              <a:t>Ephesians 3:3-5; Jude 3 </a:t>
            </a:r>
            <a:r>
              <a:rPr lang="en-US" sz="3000" dirty="0">
                <a:solidFill>
                  <a:schemeClr val="bg1"/>
                </a:solidFill>
              </a:rPr>
              <a:t>– Given to us.</a:t>
            </a:r>
          </a:p>
          <a:p>
            <a:pPr marL="0" indent="0">
              <a:buNone/>
            </a:pPr>
            <a:r>
              <a:rPr lang="en-US" sz="3200" b="1" dirty="0">
                <a:solidFill>
                  <a:schemeClr val="bg1"/>
                </a:solidFill>
              </a:rPr>
              <a:t>The Purpose Scripture Serves</a:t>
            </a:r>
          </a:p>
          <a:p>
            <a:r>
              <a:rPr lang="en-US" sz="3000" i="1" dirty="0">
                <a:solidFill>
                  <a:schemeClr val="bg1"/>
                </a:solidFill>
              </a:rPr>
              <a:t>2 Timothy 3:16-17 </a:t>
            </a:r>
            <a:r>
              <a:rPr lang="en-US" sz="3000" dirty="0">
                <a:solidFill>
                  <a:schemeClr val="bg1"/>
                </a:solidFill>
              </a:rPr>
              <a:t>– Doctrine, reproof, correction, instruction.</a:t>
            </a:r>
          </a:p>
          <a:p>
            <a:r>
              <a:rPr lang="en-US" sz="3000" i="1" dirty="0">
                <a:solidFill>
                  <a:schemeClr val="bg1"/>
                </a:solidFill>
              </a:rPr>
              <a:t>John 17:24-26 </a:t>
            </a:r>
            <a:r>
              <a:rPr lang="en-US" sz="3000" dirty="0">
                <a:solidFill>
                  <a:schemeClr val="bg1"/>
                </a:solidFill>
              </a:rPr>
              <a:t>– That we might enjoy the Lord forever.</a:t>
            </a:r>
          </a:p>
        </p:txBody>
      </p:sp>
    </p:spTree>
    <p:extLst>
      <p:ext uri="{BB962C8B-B14F-4D97-AF65-F5344CB8AC3E}">
        <p14:creationId xmlns:p14="http://schemas.microsoft.com/office/powerpoint/2010/main" val="2118095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3" presetID="42" presetClass="entr" presetSubtype="0" fill="hold" nodeType="with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1000"/>
                                        <p:tgtEl>
                                          <p:spTgt spid="3">
                                            <p:txEl>
                                              <p:pRg st="6" end="6"/>
                                            </p:txEl>
                                          </p:spTgt>
                                        </p:tgtEl>
                                      </p:cBhvr>
                                    </p:animEffect>
                                    <p:anim calcmode="lin" valueType="num">
                                      <p:cBhvr>
                                        <p:cTn id="4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nodeType="click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Effect transition="in" filter="fade">
                                      <p:cBhvr>
                                        <p:cTn id="52" dur="1000"/>
                                        <p:tgtEl>
                                          <p:spTgt spid="3">
                                            <p:txEl>
                                              <p:pRg st="7" end="7"/>
                                            </p:txEl>
                                          </p:spTgt>
                                        </p:tgtEl>
                                      </p:cBhvr>
                                    </p:animEffect>
                                    <p:anim calcmode="lin" valueType="num">
                                      <p:cBhvr>
                                        <p:cTn id="5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262626"/>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ED579FE-2728-4896-ADEF-C8ADCCDBBD00}"/>
              </a:ext>
            </a:extLst>
          </p:cNvPr>
          <p:cNvPicPr>
            <a:picLocks noChangeAspect="1"/>
          </p:cNvPicPr>
          <p:nvPr/>
        </p:nvPicPr>
        <p:blipFill rotWithShape="1">
          <a:blip r:embed="rId3">
            <a:extLst>
              <a:ext uri="{28A0092B-C50C-407E-A947-70E740481C1C}">
                <a14:useLocalDpi xmlns:a14="http://schemas.microsoft.com/office/drawing/2010/main" val="0"/>
              </a:ext>
            </a:extLst>
          </a:blip>
          <a:srcRect l="30972" t="2763" r="24925"/>
          <a:stretch/>
        </p:blipFill>
        <p:spPr>
          <a:xfrm>
            <a:off x="3614166" y="10"/>
            <a:ext cx="5529834" cy="6857989"/>
          </a:xfrm>
          <a:prstGeom prst="rect">
            <a:avLst/>
          </a:prstGeom>
        </p:spPr>
      </p:pic>
      <p:sp>
        <p:nvSpPr>
          <p:cNvPr id="10" name="Freeform 8">
            <a:extLst>
              <a:ext uri="{FF2B5EF4-FFF2-40B4-BE49-F238E27FC236}">
                <a16:creationId xmlns:a16="http://schemas.microsoft.com/office/drawing/2014/main" id="{9225B0D8-E56E-4ACC-A464-81F4062765CC}"/>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 y="-479"/>
            <a:ext cx="7101525" cy="6858478"/>
          </a:xfrm>
          <a:custGeom>
            <a:avLst/>
            <a:gdLst>
              <a:gd name="connsiteX0" fmla="*/ 0 w 8078051"/>
              <a:gd name="connsiteY0" fmla="*/ 0 h 5829300"/>
              <a:gd name="connsiteX1" fmla="*/ 4453793 w 8078051"/>
              <a:gd name="connsiteY1" fmla="*/ 0 h 5829300"/>
              <a:gd name="connsiteX2" fmla="*/ 5363426 w 8078051"/>
              <a:gd name="connsiteY2" fmla="*/ 0 h 5829300"/>
              <a:gd name="connsiteX3" fmla="*/ 5368184 w 8078051"/>
              <a:gd name="connsiteY3" fmla="*/ 0 h 5829300"/>
              <a:gd name="connsiteX4" fmla="*/ 8078051 w 8078051"/>
              <a:gd name="connsiteY4" fmla="*/ 5829300 h 5829300"/>
              <a:gd name="connsiteX5" fmla="*/ 1743926 w 8078051"/>
              <a:gd name="connsiteY5" fmla="*/ 5829300 h 5829300"/>
              <a:gd name="connsiteX6" fmla="*/ 1744148 w 8078051"/>
              <a:gd name="connsiteY6" fmla="*/ 5828822 h 5829300"/>
              <a:gd name="connsiteX7" fmla="*/ 0 w 8078051"/>
              <a:gd name="connsiteY7" fmla="*/ 5828822 h 5829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1" h="5829300">
                <a:moveTo>
                  <a:pt x="0" y="0"/>
                </a:moveTo>
                <a:lnTo>
                  <a:pt x="4453793" y="0"/>
                </a:lnTo>
                <a:lnTo>
                  <a:pt x="5363426" y="0"/>
                </a:lnTo>
                <a:lnTo>
                  <a:pt x="5368184" y="0"/>
                </a:lnTo>
                <a:lnTo>
                  <a:pt x="8078051" y="5829300"/>
                </a:lnTo>
                <a:lnTo>
                  <a:pt x="1743926" y="5829300"/>
                </a:lnTo>
                <a:lnTo>
                  <a:pt x="1744148" y="5828822"/>
                </a:lnTo>
                <a:lnTo>
                  <a:pt x="0" y="5828822"/>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a:extLst>
              <a:ext uri="{FF2B5EF4-FFF2-40B4-BE49-F238E27FC236}">
                <a16:creationId xmlns:a16="http://schemas.microsoft.com/office/drawing/2014/main" id="{8F5D1B28-3976-4367-807C-CAD629CDD838}"/>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 y="-479"/>
            <a:ext cx="6058539" cy="6858478"/>
          </a:xfrm>
          <a:custGeom>
            <a:avLst/>
            <a:gdLst>
              <a:gd name="connsiteX0" fmla="*/ 0 w 8078052"/>
              <a:gd name="connsiteY0" fmla="*/ 0 h 6858478"/>
              <a:gd name="connsiteX1" fmla="*/ 3829872 w 8078052"/>
              <a:gd name="connsiteY1" fmla="*/ 0 h 6858478"/>
              <a:gd name="connsiteX2" fmla="*/ 4896100 w 8078052"/>
              <a:gd name="connsiteY2" fmla="*/ 0 h 6858478"/>
              <a:gd name="connsiteX3" fmla="*/ 4901677 w 8078052"/>
              <a:gd name="connsiteY3" fmla="*/ 0 h 6858478"/>
              <a:gd name="connsiteX4" fmla="*/ 8078052 w 8078052"/>
              <a:gd name="connsiteY4" fmla="*/ 6858478 h 6858478"/>
              <a:gd name="connsiteX5" fmla="*/ 653497 w 8078052"/>
              <a:gd name="connsiteY5" fmla="*/ 6858478 h 6858478"/>
              <a:gd name="connsiteX6" fmla="*/ 653757 w 8078052"/>
              <a:gd name="connsiteY6" fmla="*/ 6857916 h 6858478"/>
              <a:gd name="connsiteX7" fmla="*/ 0 w 8078052"/>
              <a:gd name="connsiteY7" fmla="*/ 6857916 h 685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2" h="6858478">
                <a:moveTo>
                  <a:pt x="0" y="0"/>
                </a:moveTo>
                <a:lnTo>
                  <a:pt x="3829872" y="0"/>
                </a:lnTo>
                <a:lnTo>
                  <a:pt x="4896100" y="0"/>
                </a:lnTo>
                <a:lnTo>
                  <a:pt x="4901677" y="0"/>
                </a:lnTo>
                <a:lnTo>
                  <a:pt x="8078052" y="6858478"/>
                </a:lnTo>
                <a:lnTo>
                  <a:pt x="653497" y="6858478"/>
                </a:lnTo>
                <a:lnTo>
                  <a:pt x="653757" y="6857916"/>
                </a:lnTo>
                <a:lnTo>
                  <a:pt x="0" y="6857916"/>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B5C4EDE-67BC-47C0-98B6-890AE761A111}"/>
              </a:ext>
            </a:extLst>
          </p:cNvPr>
          <p:cNvSpPr>
            <a:spLocks noGrp="1"/>
          </p:cNvSpPr>
          <p:nvPr>
            <p:ph type="ctrTitle"/>
          </p:nvPr>
        </p:nvSpPr>
        <p:spPr>
          <a:xfrm>
            <a:off x="603504" y="2467804"/>
            <a:ext cx="3793777" cy="3320973"/>
          </a:xfrm>
        </p:spPr>
        <p:txBody>
          <a:bodyPr anchor="t">
            <a:normAutofit/>
          </a:bodyPr>
          <a:lstStyle/>
          <a:p>
            <a:pPr algn="l"/>
            <a:r>
              <a:rPr lang="en-US" b="1" dirty="0">
                <a:latin typeface="Viner Hand ITC" panose="03070502030502020203" pitchFamily="66" charset="0"/>
              </a:rPr>
              <a:t>Three</a:t>
            </a:r>
            <a:br>
              <a:rPr lang="en-US" b="1" dirty="0">
                <a:latin typeface="Viner Hand ITC" panose="03070502030502020203" pitchFamily="66" charset="0"/>
              </a:rPr>
            </a:br>
            <a:r>
              <a:rPr lang="en-US" b="1" dirty="0">
                <a:latin typeface="Viner Hand ITC" panose="03070502030502020203" pitchFamily="66" charset="0"/>
              </a:rPr>
              <a:t>Essential</a:t>
            </a:r>
            <a:br>
              <a:rPr lang="en-US" b="1" dirty="0">
                <a:latin typeface="Viner Hand ITC" panose="03070502030502020203" pitchFamily="66" charset="0"/>
              </a:rPr>
            </a:br>
            <a:r>
              <a:rPr lang="en-US" b="1" dirty="0">
                <a:latin typeface="Viner Hand ITC" panose="03070502030502020203" pitchFamily="66" charset="0"/>
              </a:rPr>
              <a:t>Questions</a:t>
            </a:r>
          </a:p>
        </p:txBody>
      </p:sp>
    </p:spTree>
    <p:extLst>
      <p:ext uri="{BB962C8B-B14F-4D97-AF65-F5344CB8AC3E}">
        <p14:creationId xmlns:p14="http://schemas.microsoft.com/office/powerpoint/2010/main" val="256565805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347</TotalTime>
  <Words>1962</Words>
  <Application>Microsoft Office PowerPoint</Application>
  <PresentationFormat>On-screen Show (4:3)</PresentationFormat>
  <Paragraphs>128</Paragraphs>
  <Slides>6</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Times New Roman</vt:lpstr>
      <vt:lpstr>Viner Hand ITC</vt:lpstr>
      <vt:lpstr>Wingdings</vt:lpstr>
      <vt:lpstr>Office Theme</vt:lpstr>
      <vt:lpstr>PowerPoint Presentation</vt:lpstr>
      <vt:lpstr>Three Essential Questions</vt:lpstr>
      <vt:lpstr>Why did the Lord create us?</vt:lpstr>
      <vt:lpstr>Why did the Lord send                    His Son into the world?</vt:lpstr>
      <vt:lpstr>Why did the Lord                        give us the Bible?</vt:lpstr>
      <vt:lpstr>Three Essential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Three Essential Questions</dc:title>
  <dc:creator>Stan Cox</dc:creator>
  <cp:lastModifiedBy>Stan Cox</cp:lastModifiedBy>
  <cp:revision>11</cp:revision>
  <dcterms:created xsi:type="dcterms:W3CDTF">2018-02-22T21:15:53Z</dcterms:created>
  <dcterms:modified xsi:type="dcterms:W3CDTF">2018-02-24T20:30:22Z</dcterms:modified>
</cp:coreProperties>
</file>