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7" r:id="rId2"/>
    <p:sldId id="256"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FA3"/>
    <a:srgbClr val="FBF0C1"/>
    <a:srgbClr val="F8E69A"/>
    <a:srgbClr val="F7E8C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1350" y="72"/>
      </p:cViewPr>
      <p:guideLst/>
    </p:cSldViewPr>
  </p:slideViewPr>
  <p:notesTextViewPr>
    <p:cViewPr>
      <p:scale>
        <a:sx n="3" d="2"/>
        <a:sy n="3" d="2"/>
      </p:scale>
      <p:origin x="0" y="0"/>
    </p:cViewPr>
  </p:notesTextViewPr>
  <p:notesViewPr>
    <p:cSldViewPr snapToGrid="0">
      <p:cViewPr varScale="1">
        <p:scale>
          <a:sx n="55" d="100"/>
          <a:sy n="55" d="100"/>
        </p:scale>
        <p:origin x="288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0940EA-DB55-4256-97B2-C802181637C4}" type="datetimeFigureOut">
              <a:rPr lang="en-US" smtClean="0"/>
              <a:t>2/18/2018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367831-096A-4D18-8DF3-8F1F064BB517}" type="slidenum">
              <a:rPr lang="en-US" smtClean="0"/>
              <a:t>‹#›</a:t>
            </a:fld>
            <a:endParaRPr lang="en-US"/>
          </a:p>
        </p:txBody>
      </p:sp>
    </p:spTree>
    <p:extLst>
      <p:ext uri="{BB962C8B-B14F-4D97-AF65-F5344CB8AC3E}">
        <p14:creationId xmlns:p14="http://schemas.microsoft.com/office/powerpoint/2010/main" val="629246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Walking in the Light</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600" i="1" dirty="0">
                <a:effectLst/>
                <a:latin typeface="Calibri" panose="020F0502020204030204" pitchFamily="34" charset="0"/>
                <a:ea typeface="Calibri" panose="020F0502020204030204" pitchFamily="34" charset="0"/>
                <a:cs typeface="Times New Roman" panose="02020603050405020304" pitchFamily="18" charset="0"/>
              </a:rPr>
              <a:t>1 John 1</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Introduction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John wrote his gospel to provoke in the hearts of his readers belief that Jesus Christ is the Son of God that they would have life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John 20:30-31).</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John wrote his first epistle that these same believers, and others, would have a confidence of their standing with God, that they could continue in that state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John 5:13</a:t>
            </a:r>
            <a:r>
              <a:rPr lang="en-US" dirty="0">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The first chapter of this epistle stands as a foundation for knowledge of one’s fellowship with God, or lack thereof, and for one’s knowledge of maintaining their fellowship with God.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We should have a proper understanding of this vital passage of scripture. </a:t>
            </a: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Walking in the Light – 1 John 1 in Context</a:t>
            </a:r>
          </a:p>
          <a:p>
            <a:endParaRPr lang="en-US" dirty="0"/>
          </a:p>
        </p:txBody>
      </p:sp>
      <p:sp>
        <p:nvSpPr>
          <p:cNvPr id="4" name="Slide Number Placeholder 3"/>
          <p:cNvSpPr>
            <a:spLocks noGrp="1"/>
          </p:cNvSpPr>
          <p:nvPr>
            <p:ph type="sldNum" sz="quarter" idx="10"/>
          </p:nvPr>
        </p:nvSpPr>
        <p:spPr/>
        <p:txBody>
          <a:bodyPr/>
          <a:lstStyle/>
          <a:p>
            <a:fld id="{5F367831-096A-4D18-8DF3-8F1F064BB517}" type="slidenum">
              <a:rPr lang="en-US" smtClean="0"/>
              <a:t>2</a:t>
            </a:fld>
            <a:endParaRPr lang="en-US"/>
          </a:p>
        </p:txBody>
      </p:sp>
    </p:spTree>
    <p:extLst>
      <p:ext uri="{BB962C8B-B14F-4D97-AF65-F5344CB8AC3E}">
        <p14:creationId xmlns:p14="http://schemas.microsoft.com/office/powerpoint/2010/main" val="34719210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sz="1800" b="1" dirty="0">
                <a:latin typeface="Calibri" panose="020F0502020204030204" pitchFamily="34" charset="0"/>
                <a:ea typeface="Calibri" panose="020F0502020204030204" pitchFamily="34" charset="0"/>
                <a:cs typeface="Times New Roman" panose="02020603050405020304" pitchFamily="18" charset="0"/>
              </a:rPr>
              <a:t>Conclusion</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800" dirty="0">
                <a:latin typeface="Calibri" panose="020F0502020204030204" pitchFamily="34" charset="0"/>
                <a:ea typeface="Calibri" panose="020F0502020204030204" pitchFamily="34" charset="0"/>
                <a:cs typeface="Times New Roman" panose="02020603050405020304" pitchFamily="18" charset="0"/>
              </a:rPr>
              <a:t>The text of </a:t>
            </a:r>
            <a:r>
              <a:rPr lang="en-US" sz="1800"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John 1</a:t>
            </a:r>
            <a:r>
              <a:rPr lang="en-US" sz="1800" dirty="0">
                <a:latin typeface="Calibri" panose="020F0502020204030204" pitchFamily="34" charset="0"/>
                <a:ea typeface="Calibri" panose="020F0502020204030204" pitchFamily="34" charset="0"/>
                <a:cs typeface="Times New Roman" panose="02020603050405020304" pitchFamily="18" charset="0"/>
              </a:rPr>
              <a:t> within its context is clear, and simply to understand.</a:t>
            </a:r>
          </a:p>
          <a:p>
            <a:pPr marL="342900" marR="0" lvl="0" indent="-342900">
              <a:lnSpc>
                <a:spcPct val="107000"/>
              </a:lnSpc>
              <a:spcBef>
                <a:spcPts val="0"/>
              </a:spcBef>
              <a:spcAft>
                <a:spcPts val="0"/>
              </a:spcAft>
              <a:buFont typeface="+mj-lt"/>
              <a:buAutoNum type="arabicPeriod"/>
            </a:pPr>
            <a:r>
              <a:rPr lang="en-US" sz="1800" dirty="0">
                <a:latin typeface="Calibri" panose="020F0502020204030204" pitchFamily="34" charset="0"/>
                <a:ea typeface="Calibri" panose="020F0502020204030204" pitchFamily="34" charset="0"/>
                <a:cs typeface="Times New Roman" panose="02020603050405020304" pitchFamily="18" charset="0"/>
              </a:rPr>
              <a:t>We must understand the principles contained in this text to know we are in fellowship with God.</a:t>
            </a:r>
          </a:p>
          <a:p>
            <a:pPr marL="342900" marR="0" lvl="0" indent="-342900">
              <a:lnSpc>
                <a:spcPct val="107000"/>
              </a:lnSpc>
              <a:spcBef>
                <a:spcPts val="0"/>
              </a:spcBef>
              <a:spcAft>
                <a:spcPts val="0"/>
              </a:spcAft>
              <a:buFont typeface="+mj-lt"/>
              <a:buAutoNum type="arabicPeriod"/>
            </a:pPr>
            <a:r>
              <a:rPr lang="en-US" sz="1800" b="1" dirty="0">
                <a:latin typeface="Calibri" panose="020F0502020204030204" pitchFamily="34" charset="0"/>
                <a:ea typeface="Calibri" panose="020F0502020204030204" pitchFamily="34" charset="0"/>
                <a:cs typeface="Times New Roman" panose="02020603050405020304" pitchFamily="18" charset="0"/>
              </a:rPr>
              <a:t>We must not abuse this text in any way to make it say something it does not say.</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pPr>
            <a:r>
              <a:rPr lang="en-US" sz="1800" dirty="0">
                <a:latin typeface="Calibri" panose="020F0502020204030204" pitchFamily="34" charset="0"/>
                <a:ea typeface="Calibri" panose="020F0502020204030204" pitchFamily="34" charset="0"/>
                <a:cs typeface="Times New Roman" panose="02020603050405020304" pitchFamily="18" charset="0"/>
              </a:rPr>
              <a:t>Are you in darkness, or light? If darkness, what will you do about it?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5F367831-096A-4D18-8DF3-8F1F064BB517}" type="slidenum">
              <a:rPr lang="en-US" smtClean="0"/>
              <a:t>11</a:t>
            </a:fld>
            <a:endParaRPr lang="en-US"/>
          </a:p>
        </p:txBody>
      </p:sp>
    </p:spTree>
    <p:extLst>
      <p:ext uri="{BB962C8B-B14F-4D97-AF65-F5344CB8AC3E}">
        <p14:creationId xmlns:p14="http://schemas.microsoft.com/office/powerpoint/2010/main" val="15273807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Walking in the Light – 1 John 1 in Context</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Preface – The Trouble Among John’s Readers (Gnostic heresy)</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Among John’s readers were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“false prophets” (4:1)</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b="1" dirty="0">
                <a:latin typeface="Calibri" panose="020F0502020204030204" pitchFamily="34" charset="0"/>
                <a:ea typeface="Calibri" panose="020F0502020204030204" pitchFamily="34" charset="0"/>
                <a:cs typeface="Times New Roman" panose="02020603050405020304" pitchFamily="18" charset="0"/>
              </a:rPr>
              <a:t>Internal evidence evinces that these were possibly of those who called themselves “Gnostics:”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Some things which the “Gnostics,” specifically those of John’s epistle, believed:</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“Gnostic”</a:t>
            </a:r>
            <a:r>
              <a:rPr lang="en-US" dirty="0">
                <a:latin typeface="Calibri" panose="020F0502020204030204" pitchFamily="34" charset="0"/>
                <a:ea typeface="Calibri" panose="020F0502020204030204" pitchFamily="34" charset="0"/>
                <a:cs typeface="Times New Roman" panose="02020603050405020304" pitchFamily="18" charset="0"/>
              </a:rPr>
              <a:t> – from </a:t>
            </a:r>
            <a:r>
              <a:rPr lang="en-US" i="1" dirty="0">
                <a:latin typeface="Calibri" panose="020F0502020204030204" pitchFamily="34" charset="0"/>
                <a:ea typeface="Calibri" panose="020F0502020204030204" pitchFamily="34" charset="0"/>
                <a:cs typeface="Times New Roman" panose="02020603050405020304" pitchFamily="18" charset="0"/>
              </a:rPr>
              <a:t>gnosis</a:t>
            </a:r>
            <a:r>
              <a:rPr lang="en-US" dirty="0">
                <a:latin typeface="Calibri" panose="020F0502020204030204" pitchFamily="34" charset="0"/>
                <a:ea typeface="Calibri" panose="020F0502020204030204" pitchFamily="34" charset="0"/>
                <a:cs typeface="Times New Roman" panose="02020603050405020304" pitchFamily="18" charset="0"/>
              </a:rPr>
              <a:t> (knowledge) – </a:t>
            </a:r>
            <a:r>
              <a:rPr lang="en-US" b="1" dirty="0">
                <a:latin typeface="Calibri" panose="020F0502020204030204" pitchFamily="34" charset="0"/>
                <a:ea typeface="Calibri" panose="020F0502020204030204" pitchFamily="34" charset="0"/>
                <a:cs typeface="Times New Roman" panose="02020603050405020304" pitchFamily="18" charset="0"/>
              </a:rPr>
              <a:t>claimed a greater, surpassing knowledge than others who were the uninitiated</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2:20-21</a:t>
            </a:r>
            <a:r>
              <a:rPr lang="en-US" dirty="0">
                <a:latin typeface="Calibri" panose="020F0502020204030204" pitchFamily="34" charset="0"/>
                <a:ea typeface="Calibri" panose="020F0502020204030204" pitchFamily="34" charset="0"/>
                <a:cs typeface="Times New Roman" panose="02020603050405020304" pitchFamily="18" charset="0"/>
              </a:rPr>
              <a:t> – don’t let them fool you, you have knowledge – gospel truth.).</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Some of which their knowledge boasted: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Flesh is inherently impure/immoral</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3:7-9</a:t>
            </a: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(Claim that their sin/immorality did not affect standing with God, and was inevitable, thus, inconsequential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2 Peter 2:18-19</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i="1" dirty="0">
                <a:latin typeface="Calibri" panose="020F0502020204030204" pitchFamily="34" charset="0"/>
                <a:ea typeface="Calibri" panose="020F0502020204030204" pitchFamily="34" charset="0"/>
                <a:cs typeface="Times New Roman" panose="02020603050405020304" pitchFamily="18" charset="0"/>
              </a:rPr>
              <a:t>Their transcendent knowledge, they claimed, made themselves transcendent above sinful flesh.</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Jesus Christ was not a man</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i="1" dirty="0">
                <a:latin typeface="Calibri" panose="020F0502020204030204" pitchFamily="34" charset="0"/>
                <a:ea typeface="Calibri" panose="020F0502020204030204" pitchFamily="34" charset="0"/>
                <a:cs typeface="Times New Roman" panose="02020603050405020304" pitchFamily="18" charset="0"/>
              </a:rPr>
              <a:t>i.e. did not truly inhabit flesh, for flesh, they say, is inherently evil</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2:22-23</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u="sng" dirty="0">
                <a:latin typeface="Calibri" panose="020F0502020204030204" pitchFamily="34" charset="0"/>
                <a:ea typeface="Calibri" panose="020F0502020204030204" pitchFamily="34" charset="0"/>
                <a:cs typeface="Times New Roman" panose="02020603050405020304" pitchFamily="18" charset="0"/>
              </a:rPr>
              <a:t>This they deny, but John says it must be believed to have God</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4:2-3</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Thus, John began his epistle with the most fundamental truths </a:t>
            </a:r>
            <a:r>
              <a:rPr lang="en-US" b="1" u="sng" dirty="0">
                <a:latin typeface="Calibri" panose="020F0502020204030204" pitchFamily="34" charset="0"/>
                <a:ea typeface="Calibri" panose="020F0502020204030204" pitchFamily="34" charset="0"/>
                <a:cs typeface="Times New Roman" panose="02020603050405020304" pitchFamily="18" charset="0"/>
              </a:rPr>
              <a:t>of God, and Christianity</a:t>
            </a:r>
            <a:r>
              <a:rPr lang="en-US" b="1" dirty="0">
                <a:latin typeface="Calibri" panose="020F0502020204030204" pitchFamily="34" charset="0"/>
                <a:ea typeface="Calibri" panose="020F0502020204030204" pitchFamily="34" charset="0"/>
                <a:cs typeface="Times New Roman" panose="02020603050405020304" pitchFamily="18" charset="0"/>
              </a:rPr>
              <a:t> to combat the trouble among his readers </a:t>
            </a:r>
            <a:r>
              <a:rPr lang="en-US" b="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That Which Was Witnessed and Declared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1-4)</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5F367831-096A-4D18-8DF3-8F1F064BB517}" type="slidenum">
              <a:rPr lang="en-US" smtClean="0"/>
              <a:t>3</a:t>
            </a:fld>
            <a:endParaRPr lang="en-US"/>
          </a:p>
        </p:txBody>
      </p:sp>
    </p:spTree>
    <p:extLst>
      <p:ext uri="{BB962C8B-B14F-4D97-AF65-F5344CB8AC3E}">
        <p14:creationId xmlns:p14="http://schemas.microsoft.com/office/powerpoint/2010/main" val="10189896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That Which Was Witnessed and Declared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1-4)</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Word of life witnessed with senses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1-2a).</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John alludes to that which he alluded to in his gospel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John 1:1-5</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Word = God – possesses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“Life”</a:t>
            </a:r>
            <a:r>
              <a:rPr lang="en-US" dirty="0">
                <a:latin typeface="Calibri" panose="020F0502020204030204" pitchFamily="34" charset="0"/>
                <a:ea typeface="Calibri" panose="020F0502020204030204" pitchFamily="34" charset="0"/>
                <a:cs typeface="Times New Roman" panose="02020603050405020304" pitchFamily="18" charset="0"/>
              </a:rPr>
              <a:t> given through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“light.”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6-7)</a:t>
            </a:r>
            <a:r>
              <a:rPr lang="en-US" dirty="0">
                <a:latin typeface="Calibri" panose="020F0502020204030204" pitchFamily="34" charset="0"/>
                <a:ea typeface="Calibri" panose="020F0502020204030204" pitchFamily="34" charset="0"/>
                <a:cs typeface="Times New Roman" panose="02020603050405020304" pitchFamily="18" charset="0"/>
              </a:rPr>
              <a:t> – John the Baptist bore witness of the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“Light”</a:t>
            </a:r>
            <a:r>
              <a:rPr lang="en-US" dirty="0">
                <a:latin typeface="Calibri" panose="020F0502020204030204" pitchFamily="34" charset="0"/>
                <a:ea typeface="Calibri" panose="020F0502020204030204" pitchFamily="34" charset="0"/>
                <a:cs typeface="Times New Roman" panose="02020603050405020304" pitchFamily="18" charset="0"/>
              </a:rPr>
              <a:t> that men would believe, and become sons of God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12).</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How would they believe?</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14-18)</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latin typeface="Calibri" panose="020F0502020204030204" pitchFamily="34" charset="0"/>
                <a:ea typeface="Calibri" panose="020F0502020204030204" pitchFamily="34" charset="0"/>
                <a:cs typeface="Times New Roman" panose="02020603050405020304" pitchFamily="18" charset="0"/>
              </a:rPr>
              <a:t>As they witnessed the Word manifested in flesh.</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“Gnostic” doctrine contradicts the fundamental plan of God to manifest Himself to the world to give life to men: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He sent His Son – the Word – </a:t>
            </a:r>
            <a:r>
              <a:rPr lang="en-US" b="1" dirty="0">
                <a:latin typeface="Calibri" panose="020F0502020204030204" pitchFamily="34" charset="0"/>
                <a:ea typeface="Calibri" panose="020F0502020204030204" pitchFamily="34" charset="0"/>
                <a:cs typeface="Times New Roman" panose="02020603050405020304" pitchFamily="18" charset="0"/>
              </a:rPr>
              <a:t>in the flesh to manifest the Father</a:t>
            </a:r>
            <a:r>
              <a:rPr lang="en-US" dirty="0">
                <a:latin typeface="Calibri" panose="020F0502020204030204" pitchFamily="34" charset="0"/>
                <a:ea typeface="Calibri" panose="020F0502020204030204" pitchFamily="34" charset="0"/>
                <a:cs typeface="Times New Roman" panose="02020603050405020304" pitchFamily="18" charset="0"/>
              </a:rPr>
              <a:t> – to bring men into fellowship with Him, thus with the Father.</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Thus, in order to know God one must know the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“Word of life”</a:t>
            </a:r>
            <a:r>
              <a:rPr lang="en-US" b="1" dirty="0">
                <a:latin typeface="Calibri" panose="020F0502020204030204" pitchFamily="34" charset="0"/>
                <a:ea typeface="Calibri" panose="020F0502020204030204" pitchFamily="34" charset="0"/>
                <a:cs typeface="Times New Roman" panose="02020603050405020304" pitchFamily="18" charset="0"/>
              </a:rPr>
              <a:t> that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“became flesh.”</a:t>
            </a:r>
            <a:r>
              <a:rPr lang="en-US" b="1" i="1" dirty="0">
                <a:latin typeface="Calibri" panose="020F0502020204030204" pitchFamily="34" charset="0"/>
                <a:ea typeface="Calibri" panose="020F0502020204030204" pitchFamily="34" charset="0"/>
                <a:cs typeface="Times New Roman" panose="02020603050405020304" pitchFamily="18" charset="0"/>
              </a:rPr>
              <a:t> </a:t>
            </a:r>
            <a:r>
              <a:rPr lang="en-US" b="1" i="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Word of life declared to those not present to witness themselves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2b-4).</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“we declare to you”</a:t>
            </a:r>
            <a:r>
              <a:rPr lang="en-US" dirty="0">
                <a:latin typeface="Calibri" panose="020F0502020204030204" pitchFamily="34" charset="0"/>
                <a:ea typeface="Calibri" panose="020F0502020204030204" pitchFamily="34" charset="0"/>
                <a:cs typeface="Times New Roman" panose="02020603050405020304" pitchFamily="18" charset="0"/>
              </a:rPr>
              <a:t> – Just as God had intended; thus, Jesus had intended:</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John 15:26-27</a:t>
            </a:r>
            <a:r>
              <a:rPr lang="en-US" dirty="0">
                <a:latin typeface="Calibri" panose="020F0502020204030204" pitchFamily="34" charset="0"/>
                <a:ea typeface="Calibri" panose="020F0502020204030204" pitchFamily="34" charset="0"/>
                <a:cs typeface="Times New Roman" panose="02020603050405020304" pitchFamily="18" charset="0"/>
              </a:rPr>
              <a:t> – With the aid of the Helper, the apostles would testify of Jesus to the world since they themselves had witnessed Him.</a:t>
            </a:r>
          </a:p>
          <a:p>
            <a:pPr marL="1600200" marR="0" lvl="3" indent="-228600">
              <a:lnSpc>
                <a:spcPct val="107000"/>
              </a:lnSpc>
              <a:spcBef>
                <a:spcPts val="0"/>
              </a:spcBef>
              <a:spcAft>
                <a:spcPts val="0"/>
              </a:spcAft>
              <a:buFont typeface="+mj-lt"/>
              <a:buAutoNum type="arabi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“when the Holy Spirit has come upon you…you shall be witnesses to Me in Jerusalem, and in all Judea and Samaria, and to the end of the earth” (Acts 1:8).</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Luke noted their work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Luke 1:1-2.</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Motive of the declaration: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Fellowship with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“us”</a:t>
            </a:r>
            <a:r>
              <a:rPr lang="en-US" dirty="0">
                <a:latin typeface="Calibri" panose="020F0502020204030204" pitchFamily="34" charset="0"/>
                <a:ea typeface="Calibri" panose="020F0502020204030204" pitchFamily="34" charset="0"/>
                <a:cs typeface="Times New Roman" panose="02020603050405020304" pitchFamily="18" charset="0"/>
              </a:rPr>
              <a:t> – apostles, i.e. other believers.</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Fellowship with the Father and Son</a:t>
            </a:r>
            <a:r>
              <a:rPr lang="en-US" dirty="0">
                <a:latin typeface="Calibri" panose="020F0502020204030204" pitchFamily="34" charset="0"/>
                <a:ea typeface="Calibri" panose="020F0502020204030204" pitchFamily="34" charset="0"/>
                <a:cs typeface="Times New Roman" panose="02020603050405020304" pitchFamily="18" charset="0"/>
              </a:rPr>
              <a:t> – the primary aim, on which the fellowship with each other rests.</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Full joy</a:t>
            </a:r>
            <a:r>
              <a:rPr lang="en-US" dirty="0">
                <a:latin typeface="Calibri" panose="020F0502020204030204" pitchFamily="34" charset="0"/>
                <a:ea typeface="Calibri" panose="020F0502020204030204" pitchFamily="34" charset="0"/>
                <a:cs typeface="Times New Roman" panose="02020603050405020304" pitchFamily="18" charset="0"/>
              </a:rPr>
              <a:t> – with the knowledge of fellowship with God, and believers, </a:t>
            </a:r>
            <a:r>
              <a:rPr lang="en-US" b="1" i="1" dirty="0">
                <a:latin typeface="Calibri" panose="020F0502020204030204" pitchFamily="34" charset="0"/>
                <a:ea typeface="Calibri" panose="020F0502020204030204" pitchFamily="34" charset="0"/>
                <a:cs typeface="Times New Roman" panose="02020603050405020304" pitchFamily="18" charset="0"/>
              </a:rPr>
              <a:t>thus, spiritual life.</a:t>
            </a:r>
            <a:r>
              <a:rPr lang="en-US" dirty="0">
                <a:latin typeface="Calibri" panose="020F0502020204030204" pitchFamily="34" charset="0"/>
                <a:ea typeface="Calibri" panose="020F0502020204030204" pitchFamily="34" charset="0"/>
                <a:cs typeface="Times New Roman" panose="02020603050405020304" pitchFamily="18" charset="0"/>
              </a:rPr>
              <a:t> </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With this fundamental truth in mind, John sets forth the essential message declared from the Word of life, and notes some implications of that truth </a:t>
            </a:r>
            <a:r>
              <a:rPr lang="en-US" b="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The Message Heard, and Implications from Such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5-7)</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5F367831-096A-4D18-8DF3-8F1F064BB517}" type="slidenum">
              <a:rPr lang="en-US" smtClean="0"/>
              <a:t>4</a:t>
            </a:fld>
            <a:endParaRPr lang="en-US"/>
          </a:p>
        </p:txBody>
      </p:sp>
    </p:spTree>
    <p:extLst>
      <p:ext uri="{BB962C8B-B14F-4D97-AF65-F5344CB8AC3E}">
        <p14:creationId xmlns:p14="http://schemas.microsoft.com/office/powerpoint/2010/main" val="17774633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The Message Heard, and Implications from Such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5-7)</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Message Heard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5)</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What was the message heard from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“the Word of life”</a:t>
            </a:r>
            <a:r>
              <a:rPr lang="en-US" dirty="0">
                <a:latin typeface="Calibri" panose="020F0502020204030204" pitchFamily="34" charset="0"/>
                <a:ea typeface="Calibri" panose="020F0502020204030204" pitchFamily="34" charset="0"/>
                <a:cs typeface="Times New Roman" panose="02020603050405020304" pitchFamily="18" charset="0"/>
              </a:rPr>
              <a:t> – the Son of God, Jesus – concerning God?</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5b)</a:t>
            </a:r>
            <a:r>
              <a:rPr lang="en-US" dirty="0">
                <a:latin typeface="Calibri" panose="020F0502020204030204" pitchFamily="34" charset="0"/>
                <a:ea typeface="Calibri" panose="020F0502020204030204" pitchFamily="34" charset="0"/>
                <a:cs typeface="Times New Roman" panose="02020603050405020304" pitchFamily="18" charset="0"/>
              </a:rPr>
              <a:t> – God is morally pure, righteous, without fellowship with sin – NO DARKNESS AT ALL.</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This is that which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“the Word of life”</a:t>
            </a:r>
            <a:r>
              <a:rPr lang="en-US" b="1" dirty="0">
                <a:latin typeface="Calibri" panose="020F0502020204030204" pitchFamily="34" charset="0"/>
                <a:ea typeface="Calibri" panose="020F0502020204030204" pitchFamily="34" charset="0"/>
                <a:cs typeface="Times New Roman" panose="02020603050405020304" pitchFamily="18" charset="0"/>
              </a:rPr>
              <a:t> declared concerning God: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John 14:9-11</a:t>
            </a:r>
            <a:r>
              <a:rPr lang="en-US" dirty="0">
                <a:latin typeface="Calibri" panose="020F0502020204030204" pitchFamily="34" charset="0"/>
                <a:ea typeface="Calibri" panose="020F0502020204030204" pitchFamily="34" charset="0"/>
                <a:cs typeface="Times New Roman" panose="02020603050405020304" pitchFamily="18" charset="0"/>
              </a:rPr>
              <a:t> – Jesus declared the Father in word and action.</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Beheld Jesus as one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“full of grace and truth” (John 1:14):</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Grace </a:t>
            </a:r>
            <a:r>
              <a:rPr lang="en-US" dirty="0">
                <a:latin typeface="Calibri" panose="020F0502020204030204" pitchFamily="34" charset="0"/>
                <a:ea typeface="Calibri" panose="020F0502020204030204" pitchFamily="34" charset="0"/>
                <a:cs typeface="Times New Roman" panose="02020603050405020304" pitchFamily="18" charset="0"/>
              </a:rPr>
              <a:t>– graciousness of character – nothing unfavorable, but, as Paul said, that which was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“true…noble…just…pure…lovely…of good report…[of] virtue…praiseworthy” (Philippians 4:8).</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i="1" dirty="0">
                <a:latin typeface="Calibri" panose="020F0502020204030204" pitchFamily="34" charset="0"/>
                <a:ea typeface="Calibri" panose="020F0502020204030204" pitchFamily="34" charset="0"/>
                <a:cs typeface="Times New Roman" panose="02020603050405020304" pitchFamily="18" charset="0"/>
              </a:rPr>
              <a:t>(Moral)</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Truth</a:t>
            </a:r>
            <a:r>
              <a:rPr lang="en-US" dirty="0">
                <a:latin typeface="Calibri" panose="020F0502020204030204" pitchFamily="34" charset="0"/>
                <a:ea typeface="Calibri" panose="020F0502020204030204" pitchFamily="34" charset="0"/>
                <a:cs typeface="Times New Roman" panose="02020603050405020304" pitchFamily="18" charset="0"/>
              </a:rPr>
              <a:t> – truth from God, from heaven, about God and salvation. (contrasted with error) </a:t>
            </a:r>
            <a:r>
              <a:rPr lang="en-US" i="1" dirty="0">
                <a:latin typeface="Calibri" panose="020F0502020204030204" pitchFamily="34" charset="0"/>
                <a:ea typeface="Calibri" panose="020F0502020204030204" pitchFamily="34" charset="0"/>
                <a:cs typeface="Times New Roman" panose="02020603050405020304" pitchFamily="18" charset="0"/>
              </a:rPr>
              <a:t>(Doctrinal)</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Jesus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“was in all points tempted as we are, yet without sin” (Hebrews 4:15)</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This was the God that Jesus declared, </a:t>
            </a:r>
            <a:r>
              <a:rPr lang="en-US" b="1" u="sng" dirty="0">
                <a:latin typeface="Calibri" panose="020F0502020204030204" pitchFamily="34" charset="0"/>
                <a:ea typeface="Calibri" panose="020F0502020204030204" pitchFamily="34" charset="0"/>
                <a:cs typeface="Times New Roman" panose="02020603050405020304" pitchFamily="18" charset="0"/>
              </a:rPr>
              <a:t>the God that He was united with eternally.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Implications from the Message Heard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6-7):</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If God is light, with </a:t>
            </a:r>
            <a:r>
              <a:rPr lang="en-US" u="sng" dirty="0">
                <a:latin typeface="Calibri" panose="020F0502020204030204" pitchFamily="34" charset="0"/>
                <a:ea typeface="Calibri" panose="020F0502020204030204" pitchFamily="34" charset="0"/>
                <a:cs typeface="Times New Roman" panose="02020603050405020304" pitchFamily="18" charset="0"/>
              </a:rPr>
              <a:t>no darkness at all</a:t>
            </a:r>
            <a:r>
              <a:rPr lang="en-US" dirty="0">
                <a:latin typeface="Calibri" panose="020F0502020204030204" pitchFamily="34" charset="0"/>
                <a:ea typeface="Calibri" panose="020F0502020204030204" pitchFamily="34" charset="0"/>
                <a:cs typeface="Times New Roman" panose="02020603050405020304" pitchFamily="18" charset="0"/>
              </a:rPr>
              <a:t>, then:</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6)</a:t>
            </a:r>
            <a:r>
              <a:rPr lang="en-US" dirty="0">
                <a:latin typeface="Calibri" panose="020F0502020204030204" pitchFamily="34" charset="0"/>
                <a:ea typeface="Calibri" panose="020F0502020204030204" pitchFamily="34" charset="0"/>
                <a:cs typeface="Times New Roman" panose="02020603050405020304" pitchFamily="18" charset="0"/>
              </a:rPr>
              <a:t> – One is a liar who claims fellowship with God while in darkness:</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Truth</a:t>
            </a:r>
            <a:r>
              <a:rPr lang="en-US" dirty="0">
                <a:latin typeface="Calibri" panose="020F0502020204030204" pitchFamily="34" charset="0"/>
                <a:ea typeface="Calibri" panose="020F0502020204030204" pitchFamily="34" charset="0"/>
                <a:cs typeface="Times New Roman" panose="02020603050405020304" pitchFamily="18" charset="0"/>
              </a:rPr>
              <a:t> – God is light, and entirely without darkness, </a:t>
            </a:r>
            <a:r>
              <a:rPr lang="en-US" b="1" dirty="0">
                <a:latin typeface="Calibri" panose="020F0502020204030204" pitchFamily="34" charset="0"/>
                <a:ea typeface="Calibri" panose="020F0502020204030204" pitchFamily="34" charset="0"/>
                <a:cs typeface="Times New Roman" panose="02020603050405020304" pitchFamily="18" charset="0"/>
              </a:rPr>
              <a:t>thus, to have fellowship with Him you must be the same.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3:10</a:t>
            </a:r>
            <a:r>
              <a:rPr lang="en-US" dirty="0">
                <a:latin typeface="Calibri" panose="020F0502020204030204" pitchFamily="34" charset="0"/>
                <a:ea typeface="Calibri" panose="020F0502020204030204" pitchFamily="34" charset="0"/>
                <a:cs typeface="Times New Roman" panose="02020603050405020304" pitchFamily="18" charset="0"/>
              </a:rPr>
              <a:t> – does not practice righteousness, i.e. practices unrighteousness (in darkness) is not of God.</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7)</a:t>
            </a:r>
            <a:r>
              <a:rPr lang="en-US" dirty="0">
                <a:latin typeface="Calibri" panose="020F0502020204030204" pitchFamily="34" charset="0"/>
                <a:ea typeface="Calibri" panose="020F0502020204030204" pitchFamily="34" charset="0"/>
                <a:cs typeface="Times New Roman" panose="02020603050405020304" pitchFamily="18" charset="0"/>
              </a:rPr>
              <a:t> – One who walks in light has fellowship with God, and those who do likewise, and receives the cleansing blood of Christ.</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Walk in light as He is in light</a:t>
            </a:r>
            <a:r>
              <a:rPr lang="en-US" dirty="0">
                <a:latin typeface="Calibri" panose="020F0502020204030204" pitchFamily="34" charset="0"/>
                <a:ea typeface="Calibri" panose="020F0502020204030204" pitchFamily="34" charset="0"/>
                <a:cs typeface="Times New Roman" panose="02020603050405020304" pitchFamily="18" charset="0"/>
              </a:rPr>
              <a:t> – might as well add, </a:t>
            </a:r>
            <a:r>
              <a:rPr lang="en-US" b="1" i="1" dirty="0">
                <a:latin typeface="Calibri" panose="020F0502020204030204" pitchFamily="34" charset="0"/>
                <a:ea typeface="Calibri" panose="020F0502020204030204" pitchFamily="34" charset="0"/>
                <a:cs typeface="Times New Roman" panose="02020603050405020304" pitchFamily="18" charset="0"/>
              </a:rPr>
              <a:t>and has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“no darkness at all.”</a:t>
            </a:r>
            <a:r>
              <a:rPr lang="en-US" dirty="0">
                <a:latin typeface="Calibri" panose="020F0502020204030204" pitchFamily="34" charset="0"/>
                <a:ea typeface="Calibri" panose="020F0502020204030204" pitchFamily="34" charset="0"/>
                <a:cs typeface="Times New Roman" panose="02020603050405020304" pitchFamily="18" charset="0"/>
              </a:rPr>
              <a:t> (FOR THAT IS WHAT THE LIGHT OF GOD IS)</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Fell. With God, thus, fell. with all who have such with God.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Blood of Jesus cleanses from ALL sin</a:t>
            </a:r>
            <a:r>
              <a:rPr lang="en-US" dirty="0">
                <a:latin typeface="Calibri" panose="020F0502020204030204" pitchFamily="34" charset="0"/>
                <a:ea typeface="Calibri" panose="020F0502020204030204" pitchFamily="34" charset="0"/>
                <a:cs typeface="Times New Roman" panose="02020603050405020304" pitchFamily="18" charset="0"/>
              </a:rPr>
              <a:t> – why? – </a:t>
            </a:r>
            <a:r>
              <a:rPr lang="en-US" i="1" dirty="0">
                <a:latin typeface="Calibri" panose="020F0502020204030204" pitchFamily="34" charset="0"/>
                <a:ea typeface="Calibri" panose="020F0502020204030204" pitchFamily="34" charset="0"/>
                <a:cs typeface="Times New Roman" panose="02020603050405020304" pitchFamily="18" charset="0"/>
              </a:rPr>
              <a:t>because you’ve come to the light for cleansing.</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Some do not want to come to the light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2 Corinthians 4:4.</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Others come to the light to be released from sin, or cleansed by Christ’s blood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Romans 8:2</a:t>
            </a:r>
            <a:r>
              <a:rPr lang="en-US" dirty="0">
                <a:latin typeface="Calibri" panose="020F0502020204030204" pitchFamily="34" charset="0"/>
                <a:ea typeface="Calibri" panose="020F0502020204030204" pitchFamily="34" charset="0"/>
                <a:cs typeface="Times New Roman" panose="02020603050405020304" pitchFamily="18" charset="0"/>
              </a:rPr>
              <a:t>.</a:t>
            </a:r>
          </a:p>
          <a:p>
            <a:pPr marL="2057400" marR="0" lvl="4" indent="-22860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“For the hearts of this people have grown dull. Their ears are hard of hearing, and their eyes they have closed, lest they should see with their eyes and hear with their ears, lest they should understand with their hearts and turn</a:t>
            </a:r>
            <a:r>
              <a:rPr lang="en-US" b="1" i="1" u="sng" dirty="0">
                <a:highlight>
                  <a:srgbClr val="FFFF00"/>
                </a:highlight>
                <a:latin typeface="Calibri" panose="020F0502020204030204" pitchFamily="34" charset="0"/>
                <a:ea typeface="Calibri" panose="020F0502020204030204" pitchFamily="34" charset="0"/>
                <a:cs typeface="Times New Roman" panose="02020603050405020304" pitchFamily="18" charset="0"/>
              </a:rPr>
              <a:t>, so that I should heal them</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 (Matthew 13:15</a:t>
            </a:r>
            <a:r>
              <a:rPr lang="en-US" dirty="0">
                <a:latin typeface="Calibri" panose="020F0502020204030204" pitchFamily="34" charset="0"/>
                <a:ea typeface="Calibri" panose="020F0502020204030204" pitchFamily="34" charset="0"/>
                <a:cs typeface="Times New Roman" panose="02020603050405020304" pitchFamily="18" charset="0"/>
              </a:rPr>
              <a:t> – Come to the light of Christ’s word to receive healing/cleansing).</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Conclusion:</a:t>
            </a:r>
            <a:r>
              <a:rPr lang="en-US" dirty="0">
                <a:latin typeface="Calibri" panose="020F0502020204030204" pitchFamily="34" charset="0"/>
                <a:ea typeface="Calibri" panose="020F0502020204030204" pitchFamily="34" charset="0"/>
                <a:cs typeface="Times New Roman" panose="02020603050405020304" pitchFamily="18" charset="0"/>
              </a:rPr>
              <a:t> Implication from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5</a:t>
            </a:r>
            <a:r>
              <a:rPr lang="en-US" dirty="0">
                <a:latin typeface="Calibri" panose="020F0502020204030204" pitchFamily="34" charset="0"/>
                <a:ea typeface="Calibri" panose="020F0502020204030204" pitchFamily="34" charset="0"/>
                <a:cs typeface="Times New Roman" panose="02020603050405020304" pitchFamily="18" charset="0"/>
              </a:rPr>
              <a:t> is that if you are in darkness (sin) you have not God, but if you are in light (no sin/righteousness) you have God.</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What about when one who has God falls short? </a:t>
            </a:r>
            <a:r>
              <a:rPr lang="en-US" b="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Implications from Message Heard when Sin is Present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8-10)</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5F367831-096A-4D18-8DF3-8F1F064BB517}" type="slidenum">
              <a:rPr lang="en-US" smtClean="0"/>
              <a:t>5</a:t>
            </a:fld>
            <a:endParaRPr lang="en-US"/>
          </a:p>
        </p:txBody>
      </p:sp>
    </p:spTree>
    <p:extLst>
      <p:ext uri="{BB962C8B-B14F-4D97-AF65-F5344CB8AC3E}">
        <p14:creationId xmlns:p14="http://schemas.microsoft.com/office/powerpoint/2010/main" val="28144745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Implications from Message Heard when Sin is Present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8-10)</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NOTE: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2:1-2</a:t>
            </a:r>
            <a:r>
              <a:rPr lang="en-US" dirty="0">
                <a:latin typeface="Calibri" panose="020F0502020204030204" pitchFamily="34" charset="0"/>
                <a:ea typeface="Calibri" panose="020F0502020204030204" pitchFamily="34" charset="0"/>
                <a:cs typeface="Times New Roman" panose="02020603050405020304" pitchFamily="18" charset="0"/>
              </a:rPr>
              <a:t> – The purpose of such words of chapter 1 is that they will not sin.</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Why?</a:t>
            </a:r>
            <a:r>
              <a:rPr lang="en-US" dirty="0">
                <a:latin typeface="Calibri" panose="020F0502020204030204" pitchFamily="34" charset="0"/>
                <a:ea typeface="Calibri" panose="020F0502020204030204" pitchFamily="34" charset="0"/>
                <a:cs typeface="Times New Roman" panose="02020603050405020304" pitchFamily="18" charset="0"/>
              </a:rPr>
              <a:t> – If you sin, you cut off your fellowship with God – in whom is NO DARKNESS AT ALL.</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So, don’t sin!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However, if you fail, falling short of God’s glory again, and sin, we have an Advocate in Jesus.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i="1" dirty="0">
                <a:latin typeface="Calibri" panose="020F0502020204030204" pitchFamily="34" charset="0"/>
                <a:ea typeface="Calibri" panose="020F0502020204030204" pitchFamily="34" charset="0"/>
                <a:cs typeface="Times New Roman" panose="02020603050405020304" pitchFamily="18" charset="0"/>
              </a:rPr>
              <a:t>How do we, through Jesus, receive cleansing again, thus, fellowship with God? </a:t>
            </a:r>
            <a:r>
              <a:rPr lang="en-US" i="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8)</a:t>
            </a:r>
            <a:r>
              <a:rPr lang="en-US" dirty="0">
                <a:latin typeface="Calibri" panose="020F0502020204030204" pitchFamily="34" charset="0"/>
                <a:ea typeface="Calibri" panose="020F0502020204030204" pitchFamily="34" charset="0"/>
                <a:cs typeface="Times New Roman" panose="02020603050405020304" pitchFamily="18" charset="0"/>
              </a:rPr>
              <a:t> – Don’t say, “I have NO sin.”</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Not the same as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10</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“No sin”</a:t>
            </a:r>
            <a:r>
              <a:rPr lang="en-US" b="1" dirty="0">
                <a:latin typeface="Calibri" panose="020F0502020204030204" pitchFamily="34" charset="0"/>
                <a:ea typeface="Calibri" panose="020F0502020204030204" pitchFamily="34" charset="0"/>
                <a:cs typeface="Times New Roman" panose="02020603050405020304" pitchFamily="18" charset="0"/>
              </a:rPr>
              <a:t> in the sense that the actions labeled as sin do not affect my relationship with God – i.e. NO DARKNESS despite my actions.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Gnostic belief</a:t>
            </a:r>
            <a:r>
              <a:rPr lang="en-US" dirty="0">
                <a:latin typeface="Calibri" panose="020F0502020204030204" pitchFamily="34" charset="0"/>
                <a:ea typeface="Calibri" panose="020F0502020204030204" pitchFamily="34" charset="0"/>
                <a:cs typeface="Times New Roman" panose="02020603050405020304" pitchFamily="18" charset="0"/>
              </a:rPr>
              <a:t> – Body is merely an envelope for the soul, and the actions in the body do not affect the soul. </a:t>
            </a: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“The soul who sins shall die” (Ezekiel 18:20a</a:t>
            </a:r>
            <a:r>
              <a:rPr lang="en-US" dirty="0">
                <a:latin typeface="Calibri" panose="020F0502020204030204" pitchFamily="34" charset="0"/>
                <a:ea typeface="Calibri" panose="020F0502020204030204" pitchFamily="34" charset="0"/>
                <a:cs typeface="Times New Roman" panose="02020603050405020304" pitchFamily="18" charset="0"/>
              </a:rPr>
              <a:t>) – sin is that which affects the soul primarily, but is something which is done with the body.</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One who says “I have no sin” deceives himself</a:t>
            </a:r>
            <a:r>
              <a:rPr lang="en-US" dirty="0">
                <a:latin typeface="Calibri" panose="020F0502020204030204" pitchFamily="34" charset="0"/>
                <a:ea typeface="Calibri" panose="020F0502020204030204" pitchFamily="34" charset="0"/>
                <a:cs typeface="Times New Roman" panose="02020603050405020304" pitchFamily="18" charset="0"/>
              </a:rPr>
              <a:t> – because sin DOES place you in darkness.</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Truth not in him – truth about God – no darkness at all.</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9)</a:t>
            </a: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 Instead, confess your sins and ask for forgiveness, BECAUSE YOU NEED IT.</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NOTE: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“cleanse us from all unrighteousness”</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7b</a:t>
            </a:r>
            <a:r>
              <a:rPr lang="en-US" dirty="0">
                <a:latin typeface="Calibri" panose="020F0502020204030204" pitchFamily="34" charset="0"/>
                <a:ea typeface="Calibri" panose="020F0502020204030204" pitchFamily="34" charset="0"/>
                <a:cs typeface="Times New Roman" panose="02020603050405020304" pitchFamily="18" charset="0"/>
              </a:rPr>
              <a:t> – confession (implied repentance), and request for forgiveness brings one back in contact with cleansing blood of Christ.</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Faithful </a:t>
            </a:r>
            <a:r>
              <a:rPr lang="en-US" dirty="0">
                <a:latin typeface="Calibri" panose="020F0502020204030204" pitchFamily="34" charset="0"/>
                <a:ea typeface="Calibri" panose="020F0502020204030204" pitchFamily="34" charset="0"/>
                <a:cs typeface="Times New Roman" panose="02020603050405020304" pitchFamily="18" charset="0"/>
              </a:rPr>
              <a:t>– to His promise to do so.</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Just </a:t>
            </a:r>
            <a:r>
              <a:rPr lang="en-US" dirty="0">
                <a:latin typeface="Calibri" panose="020F0502020204030204" pitchFamily="34" charset="0"/>
                <a:ea typeface="Calibri" panose="020F0502020204030204" pitchFamily="34" charset="0"/>
                <a:cs typeface="Times New Roman" panose="02020603050405020304" pitchFamily="18" charset="0"/>
              </a:rPr>
              <a:t>– in His doing so. (Blood is propitiation for sins.)</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10)</a:t>
            </a:r>
            <a:r>
              <a:rPr lang="en-US" dirty="0">
                <a:latin typeface="Calibri" panose="020F0502020204030204" pitchFamily="34" charset="0"/>
                <a:ea typeface="Calibri" panose="020F0502020204030204" pitchFamily="34" charset="0"/>
                <a:cs typeface="Times New Roman" panose="02020603050405020304" pitchFamily="18" charset="0"/>
              </a:rPr>
              <a:t> – Don’t say, “I have NOT sinned.”</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Not same as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8.</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Not simply in the sense that the action of sin had no effect on the soul by bringing one into darkness…</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Rather, that the action in itself was NOT ACTUALLY SIN.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Example: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i="1" dirty="0">
                <a:latin typeface="Calibri" panose="020F0502020204030204" pitchFamily="34" charset="0"/>
                <a:ea typeface="Calibri" panose="020F0502020204030204" pitchFamily="34" charset="0"/>
                <a:cs typeface="Times New Roman" panose="02020603050405020304" pitchFamily="18" charset="0"/>
              </a:rPr>
              <a:t>Gnostics thought hating their brethren wasn’t sinful.</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In fact, they thought it necessary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2:19</a:t>
            </a:r>
            <a:r>
              <a:rPr lang="en-US" dirty="0">
                <a:latin typeface="Calibri" panose="020F0502020204030204" pitchFamily="34" charset="0"/>
                <a:ea typeface="Calibri" panose="020F0502020204030204" pitchFamily="34" charset="0"/>
                <a:cs typeface="Times New Roman" panose="02020603050405020304" pitchFamily="18" charset="0"/>
              </a:rPr>
              <a:t> – separated themselves from them).</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However, God’s word clearly says in order to be in fellowship with Him </a:t>
            </a:r>
            <a:r>
              <a:rPr lang="en-US" b="1" dirty="0">
                <a:latin typeface="Calibri" panose="020F0502020204030204" pitchFamily="34" charset="0"/>
                <a:ea typeface="Calibri" panose="020F0502020204030204" pitchFamily="34" charset="0"/>
                <a:cs typeface="Times New Roman" panose="02020603050405020304" pitchFamily="18" charset="0"/>
              </a:rPr>
              <a:t>you must love the brethren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2:9-11).</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“Make Him a liar”</a:t>
            </a:r>
            <a:r>
              <a:rPr lang="en-US" dirty="0">
                <a:latin typeface="Calibri" panose="020F0502020204030204" pitchFamily="34" charset="0"/>
                <a:ea typeface="Calibri" panose="020F0502020204030204" pitchFamily="34" charset="0"/>
                <a:cs typeface="Times New Roman" panose="02020603050405020304" pitchFamily="18" charset="0"/>
              </a:rPr>
              <a:t> – because you say something is not sin which He clearly said WAS SIN.</a:t>
            </a:r>
          </a:p>
          <a:p>
            <a:pPr marL="1600200" marR="0" lvl="3" indent="-228600">
              <a:lnSpc>
                <a:spcPct val="107000"/>
              </a:lnSpc>
              <a:spcBef>
                <a:spcPts val="0"/>
              </a:spcBef>
              <a:spcAft>
                <a:spcPts val="0"/>
              </a:spcAft>
              <a:buFont typeface="+mj-lt"/>
              <a:buAutoNum type="arabi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“word is not in us”</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“I would not have known sin except through the law. For I would not have known covetousness unless the law had said, ‘You shall not covet.’” (Romans 7:7)</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 word defines sin, and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“Your word is truth” (John 17:17).</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So, instead of contradicting the word, accept the truth, and confess your sins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9).</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lphaUcPeriod"/>
            </a:pPr>
            <a:r>
              <a:rPr lang="en-US" b="1" dirty="0">
                <a:latin typeface="Calibri" panose="020F0502020204030204" pitchFamily="34" charset="0"/>
                <a:ea typeface="Calibri" panose="020F0502020204030204" pitchFamily="34" charset="0"/>
                <a:cs typeface="Times New Roman" panose="02020603050405020304" pitchFamily="18" charset="0"/>
              </a:rPr>
              <a:t>These were simple, fundamental truths which the Gnostics rejected, but the brethren needed to know in order to have confidence regarding their relationship with God.</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i="1" dirty="0">
                <a:latin typeface="Calibri" panose="020F0502020204030204" pitchFamily="34" charset="0"/>
                <a:ea typeface="Calibri" panose="020F0502020204030204" pitchFamily="34" charset="0"/>
                <a:cs typeface="Times New Roman" panose="02020603050405020304" pitchFamily="18" charset="0"/>
              </a:rPr>
              <a:t>In approaching this text, it is vital that we understand it as it was written with the fundamental message of God in mind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5).</a:t>
            </a:r>
            <a:r>
              <a:rPr lang="en-US" b="1" i="1" dirty="0">
                <a:latin typeface="Calibri" panose="020F0502020204030204" pitchFamily="34" charset="0"/>
                <a:ea typeface="Calibri" panose="020F0502020204030204" pitchFamily="34" charset="0"/>
                <a:cs typeface="Times New Roman" panose="02020603050405020304" pitchFamily="18" charset="0"/>
              </a:rPr>
              <a:t> We must be careful not to twist the text. </a:t>
            </a:r>
            <a:r>
              <a:rPr lang="en-US" b="1" i="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Error, and a Harmful Inconsistent Approach</a:t>
            </a:r>
          </a:p>
          <a:p>
            <a:endParaRPr lang="en-US" dirty="0"/>
          </a:p>
        </p:txBody>
      </p:sp>
      <p:sp>
        <p:nvSpPr>
          <p:cNvPr id="4" name="Slide Number Placeholder 3"/>
          <p:cNvSpPr>
            <a:spLocks noGrp="1"/>
          </p:cNvSpPr>
          <p:nvPr>
            <p:ph type="sldNum" sz="quarter" idx="10"/>
          </p:nvPr>
        </p:nvSpPr>
        <p:spPr/>
        <p:txBody>
          <a:bodyPr/>
          <a:lstStyle/>
          <a:p>
            <a:fld id="{5F367831-096A-4D18-8DF3-8F1F064BB517}" type="slidenum">
              <a:rPr lang="en-US" smtClean="0"/>
              <a:t>6</a:t>
            </a:fld>
            <a:endParaRPr lang="en-US"/>
          </a:p>
        </p:txBody>
      </p:sp>
    </p:spTree>
    <p:extLst>
      <p:ext uri="{BB962C8B-B14F-4D97-AF65-F5344CB8AC3E}">
        <p14:creationId xmlns:p14="http://schemas.microsoft.com/office/powerpoint/2010/main" val="26269632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i="1" dirty="0">
                <a:latin typeface="Calibri" panose="020F0502020204030204" pitchFamily="34" charset="0"/>
                <a:ea typeface="Calibri" panose="020F0502020204030204" pitchFamily="34" charset="0"/>
                <a:cs typeface="Times New Roman" panose="02020603050405020304" pitchFamily="18" charset="0"/>
              </a:rPr>
              <a:t>In approaching this text, it is vital that we understand it as it was written with the fundamental message of God in mind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5).</a:t>
            </a:r>
            <a:r>
              <a:rPr lang="en-US" b="1" i="1" dirty="0">
                <a:latin typeface="Calibri" panose="020F0502020204030204" pitchFamily="34" charset="0"/>
                <a:ea typeface="Calibri" panose="020F0502020204030204" pitchFamily="34" charset="0"/>
                <a:cs typeface="Times New Roman" panose="02020603050405020304" pitchFamily="18" charset="0"/>
              </a:rPr>
              <a:t> We must be careful not to twist the text. </a:t>
            </a:r>
            <a:r>
              <a:rPr lang="en-US" b="1" i="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Error, and a Harmful Inconsistent Approach</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Error of Continual Cleansing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7)</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The Doctrine</a:t>
            </a:r>
            <a:r>
              <a:rPr lang="en-US" dirty="0">
                <a:latin typeface="Calibri" panose="020F0502020204030204" pitchFamily="34" charset="0"/>
                <a:ea typeface="Calibri" panose="020F0502020204030204" pitchFamily="34" charset="0"/>
                <a:cs typeface="Times New Roman" panose="02020603050405020304" pitchFamily="18" charset="0"/>
              </a:rPr>
              <a:t> – The word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“cleanses”</a:t>
            </a:r>
            <a:r>
              <a:rPr lang="en-US" dirty="0">
                <a:latin typeface="Calibri" panose="020F0502020204030204" pitchFamily="34" charset="0"/>
                <a:ea typeface="Calibri" panose="020F0502020204030204" pitchFamily="34" charset="0"/>
                <a:cs typeface="Times New Roman" panose="02020603050405020304" pitchFamily="18" charset="0"/>
              </a:rPr>
              <a:t> in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verse 7</a:t>
            </a:r>
            <a:r>
              <a:rPr lang="en-US" dirty="0">
                <a:latin typeface="Calibri" panose="020F0502020204030204" pitchFamily="34" charset="0"/>
                <a:ea typeface="Calibri" panose="020F0502020204030204" pitchFamily="34" charset="0"/>
                <a:cs typeface="Times New Roman" panose="02020603050405020304" pitchFamily="18" charset="0"/>
              </a:rPr>
              <a:t> denotes a continual process. Therefore, for one walking in the light, the blood of Christ cleanses him “even as he sins.” (</a:t>
            </a:r>
            <a:r>
              <a:rPr lang="en-US" i="1" u="sng" dirty="0">
                <a:latin typeface="Calibri" panose="020F0502020204030204" pitchFamily="34" charset="0"/>
                <a:ea typeface="Calibri" panose="020F0502020204030204" pitchFamily="34" charset="0"/>
                <a:cs typeface="Times New Roman" panose="02020603050405020304" pitchFamily="18" charset="0"/>
              </a:rPr>
              <a:t>This without any conditions of repentance, confession, and a request for forgiveness</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7)</a:t>
            </a:r>
            <a:r>
              <a:rPr lang="en-US" dirty="0">
                <a:latin typeface="Calibri" panose="020F0502020204030204" pitchFamily="34" charset="0"/>
                <a:ea typeface="Calibri" panose="020F0502020204030204" pitchFamily="34" charset="0"/>
                <a:cs typeface="Times New Roman" panose="02020603050405020304" pitchFamily="18" charset="0"/>
              </a:rPr>
              <a:t> – John uses the word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“cleanses.”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This could denote a continual process, but it does not necessarily have to.</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i="1" dirty="0">
                <a:latin typeface="Calibri" panose="020F0502020204030204" pitchFamily="34" charset="0"/>
                <a:ea typeface="Calibri" panose="020F0502020204030204" pitchFamily="34" charset="0"/>
                <a:cs typeface="Times New Roman" panose="02020603050405020304" pitchFamily="18" charset="0"/>
              </a:rPr>
              <a:t>Instead of perpetual cleansing, </a:t>
            </a:r>
            <a:r>
              <a:rPr lang="en-US" b="1" i="1" dirty="0">
                <a:latin typeface="Calibri" panose="020F0502020204030204" pitchFamily="34" charset="0"/>
                <a:ea typeface="Calibri" panose="020F0502020204030204" pitchFamily="34" charset="0"/>
                <a:cs typeface="Times New Roman" panose="02020603050405020304" pitchFamily="18" charset="0"/>
              </a:rPr>
              <a:t>it could simply be stating a fact, that the blood of Christ cleanses – one who has come to the light.)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It is not necessary to delve deep into the Greek to discover what is being taught. One only needs to consider the context.</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NOTE, the reason for the doctrine: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It is propagated in support of the concept of “unity in diversity.”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Unity in diversity</a:t>
            </a:r>
            <a:r>
              <a:rPr lang="en-US" dirty="0">
                <a:latin typeface="Calibri" panose="020F0502020204030204" pitchFamily="34" charset="0"/>
                <a:ea typeface="Calibri" panose="020F0502020204030204" pitchFamily="34" charset="0"/>
                <a:cs typeface="Times New Roman" panose="02020603050405020304" pitchFamily="18" charset="0"/>
              </a:rPr>
              <a:t> – fellowship </a:t>
            </a:r>
            <a:r>
              <a:rPr lang="en-US" b="1" dirty="0">
                <a:latin typeface="Calibri" panose="020F0502020204030204" pitchFamily="34" charset="0"/>
                <a:ea typeface="Calibri" panose="020F0502020204030204" pitchFamily="34" charset="0"/>
                <a:cs typeface="Times New Roman" panose="02020603050405020304" pitchFamily="18" charset="0"/>
              </a:rPr>
              <a:t>despite diverse beliefs and practices</a:t>
            </a:r>
            <a:r>
              <a:rPr lang="en-US" dirty="0">
                <a:latin typeface="Calibri" panose="020F0502020204030204" pitchFamily="34" charset="0"/>
                <a:ea typeface="Calibri" panose="020F0502020204030204" pitchFamily="34" charset="0"/>
                <a:cs typeface="Times New Roman" panose="02020603050405020304" pitchFamily="18" charset="0"/>
              </a:rPr>
              <a:t> which either group may consider as violating the scriptures, i.e. sinful.</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EX: Maintaining fellowship with those who believe and practice instrumental music in worship, institutionalism, false views on MDR, etc.</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It is not that some would claim these were not sinful doctrines and activities, but that because “the blood of Christ continually cleanses even as one sins” they can have fellowship with them.</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How is unity achieved?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Doctrinal agreement</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Ephesians 4:3, 11-13</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i="1" dirty="0">
                <a:latin typeface="Calibri" panose="020F0502020204030204" pitchFamily="34" charset="0"/>
                <a:ea typeface="Calibri" panose="020F0502020204030204" pitchFamily="34" charset="0"/>
                <a:cs typeface="Times New Roman" panose="02020603050405020304" pitchFamily="18" charset="0"/>
              </a:rPr>
              <a:t>Spirit – revealed truth by HS</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2 John 9-11</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i="1" dirty="0">
                <a:latin typeface="Calibri" panose="020F0502020204030204" pitchFamily="34" charset="0"/>
                <a:ea typeface="Calibri" panose="020F0502020204030204" pitchFamily="34" charset="0"/>
                <a:cs typeface="Times New Roman" panose="02020603050405020304" pitchFamily="18" charset="0"/>
              </a:rPr>
              <a:t>Does not have the doctrine? Does not have God – don’t receive him.)</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Mutual fellowship with God</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John 1:3, 5-7</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i="1" dirty="0">
                <a:latin typeface="Calibri" panose="020F0502020204030204" pitchFamily="34" charset="0"/>
                <a:ea typeface="Calibri" panose="020F0502020204030204" pitchFamily="34" charset="0"/>
                <a:cs typeface="Times New Roman" panose="02020603050405020304" pitchFamily="18" charset="0"/>
              </a:rPr>
              <a:t>Both walk in light AS GOD IS IN LIGHT, NO DARKNESS </a:t>
            </a:r>
            <a:r>
              <a:rPr lang="en-US" i="1" u="sng" dirty="0">
                <a:latin typeface="Calibri" panose="020F0502020204030204" pitchFamily="34" charset="0"/>
                <a:ea typeface="Calibri" panose="020F0502020204030204" pitchFamily="34" charset="0"/>
                <a:cs typeface="Times New Roman" panose="02020603050405020304" pitchFamily="18" charset="0"/>
              </a:rPr>
              <a:t>AT ALL</a:t>
            </a:r>
            <a:r>
              <a:rPr lang="en-US" dirty="0">
                <a:latin typeface="Calibri" panose="020F0502020204030204" pitchFamily="34" charset="0"/>
                <a:ea typeface="Calibri" panose="020F0502020204030204" pitchFamily="34" charset="0"/>
                <a:cs typeface="Times New Roman" panose="02020603050405020304" pitchFamily="18" charset="0"/>
              </a:rPr>
              <a:t>)</a:t>
            </a:r>
          </a:p>
          <a:p>
            <a:pPr marL="2057400" marR="0" lvl="4" indent="-22860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What is walking in light?</a:t>
            </a:r>
          </a:p>
          <a:p>
            <a:pPr marL="2057400" marR="0" lvl="4" indent="-22860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It is walking in God’s sphere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5).</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God’s sphere is revealed in His word</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1 Corinthians 2:10-12.</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Ergo, doing something which His word condemns as sin, or does not authorize IS NOT WALKING IN THE LIGHT.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We must not forget the context: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Verse 7</a:t>
            </a:r>
            <a:r>
              <a:rPr lang="en-US" dirty="0">
                <a:latin typeface="Calibri" panose="020F0502020204030204" pitchFamily="34" charset="0"/>
                <a:ea typeface="Calibri" panose="020F0502020204030204" pitchFamily="34" charset="0"/>
                <a:cs typeface="Times New Roman" panose="02020603050405020304" pitchFamily="18" charset="0"/>
              </a:rPr>
              <a:t> must be taken with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verse 9</a:t>
            </a:r>
            <a:r>
              <a:rPr lang="en-US" dirty="0">
                <a:latin typeface="Calibri" panose="020F0502020204030204" pitchFamily="34" charset="0"/>
                <a:ea typeface="Calibri" panose="020F0502020204030204" pitchFamily="34" charset="0"/>
                <a:cs typeface="Times New Roman" panose="02020603050405020304" pitchFamily="18" charset="0"/>
              </a:rPr>
              <a:t> – For Christ’s blood to cleanse one who is found in sin, </a:t>
            </a:r>
            <a:r>
              <a:rPr lang="en-US" b="1" dirty="0">
                <a:latin typeface="Calibri" panose="020F0502020204030204" pitchFamily="34" charset="0"/>
                <a:ea typeface="Calibri" panose="020F0502020204030204" pitchFamily="34" charset="0"/>
                <a:cs typeface="Times New Roman" panose="02020603050405020304" pitchFamily="18" charset="0"/>
              </a:rPr>
              <a:t>that individual must confess (repentance implied) and ask for forgiveness.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Illustration for consideration – </a:t>
            </a:r>
            <a:r>
              <a:rPr lang="en-US" i="1" dirty="0">
                <a:latin typeface="Calibri" panose="020F0502020204030204" pitchFamily="34" charset="0"/>
                <a:ea typeface="Calibri" panose="020F0502020204030204" pitchFamily="34" charset="0"/>
                <a:cs typeface="Times New Roman" panose="02020603050405020304" pitchFamily="18" charset="0"/>
              </a:rPr>
              <a:t>My laundry detergent cleanses my dirty clothes. Is it continuously cleansing my clothes? No, only as I place my clothes which have become dirty (which cannot be possible if they are continuously cleansed) into the washer with the detergent, which will then cleanse them.</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Same with the Christian who has sinned, and is cleansed from his sins – must meet the conditions, i.e. come to Him in penitence, confession, and seeking forgiveness.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God cannot forgive the sinner who has not repented, confessed, and sought forgiveness through prayer </a:t>
            </a:r>
            <a:r>
              <a:rPr lang="en-US" b="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1 John 5:14-17</a:t>
            </a:r>
            <a:r>
              <a:rPr lang="en-US" dirty="0">
                <a:latin typeface="Calibri" panose="020F0502020204030204" pitchFamily="34" charset="0"/>
                <a:ea typeface="Calibri" panose="020F0502020204030204" pitchFamily="34" charset="0"/>
                <a:cs typeface="Times New Roman" panose="02020603050405020304" pitchFamily="18" charset="0"/>
              </a:rPr>
              <a:t> – God only forgives when forgiveness is sought/requested. </a:t>
            </a:r>
            <a:r>
              <a:rPr lang="en-US" b="1" dirty="0">
                <a:latin typeface="Calibri" panose="020F0502020204030204" pitchFamily="34" charset="0"/>
                <a:ea typeface="Calibri" panose="020F0502020204030204" pitchFamily="34" charset="0"/>
                <a:cs typeface="Times New Roman" panose="02020603050405020304" pitchFamily="18" charset="0"/>
              </a:rPr>
              <a:t>However, then He only forgives</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“according to His will.”</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A sin NOT leading to death</a:t>
            </a:r>
            <a:r>
              <a:rPr lang="en-US" dirty="0">
                <a:latin typeface="Calibri" panose="020F0502020204030204" pitchFamily="34" charset="0"/>
                <a:ea typeface="Calibri" panose="020F0502020204030204" pitchFamily="34" charset="0"/>
                <a:cs typeface="Times New Roman" panose="02020603050405020304" pitchFamily="18" charset="0"/>
              </a:rPr>
              <a:t> – sin that is repented of, confessed, and forgiven.</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The doctrine of continual cleansing is completely at variance with this, and </a:t>
            </a:r>
            <a:r>
              <a:rPr lang="en-US" b="1" u="sng" dirty="0">
                <a:highlight>
                  <a:srgbClr val="FFFF00"/>
                </a:highlight>
                <a:latin typeface="Calibri" panose="020F0502020204030204" pitchFamily="34" charset="0"/>
                <a:ea typeface="Calibri" panose="020F0502020204030204" pitchFamily="34" charset="0"/>
                <a:cs typeface="Times New Roman" panose="02020603050405020304" pitchFamily="18" charset="0"/>
              </a:rPr>
              <a:t>chapter 1:9</a:t>
            </a:r>
            <a:r>
              <a:rPr lang="en-US" b="1" dirty="0">
                <a:latin typeface="Calibri" panose="020F0502020204030204" pitchFamily="34"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Harmful Inconsistent Approach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6, 7)</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5F367831-096A-4D18-8DF3-8F1F064BB517}" type="slidenum">
              <a:rPr lang="en-US" smtClean="0"/>
              <a:t>7</a:t>
            </a:fld>
            <a:endParaRPr lang="en-US"/>
          </a:p>
        </p:txBody>
      </p:sp>
    </p:spTree>
    <p:extLst>
      <p:ext uri="{BB962C8B-B14F-4D97-AF65-F5344CB8AC3E}">
        <p14:creationId xmlns:p14="http://schemas.microsoft.com/office/powerpoint/2010/main" val="26593097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Harmful Inconsistent Approach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6, 7)</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i="1" dirty="0">
                <a:latin typeface="Calibri" panose="020F0502020204030204" pitchFamily="34" charset="0"/>
                <a:ea typeface="Calibri" panose="020F0502020204030204" pitchFamily="34" charset="0"/>
                <a:cs typeface="Times New Roman" panose="02020603050405020304" pitchFamily="18" charset="0"/>
              </a:rPr>
              <a:t>Some approach the text of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John 1</a:t>
            </a:r>
            <a:r>
              <a:rPr lang="en-US" i="1" dirty="0">
                <a:latin typeface="Calibri" panose="020F0502020204030204" pitchFamily="34" charset="0"/>
                <a:ea typeface="Calibri" panose="020F0502020204030204" pitchFamily="34" charset="0"/>
                <a:cs typeface="Times New Roman" panose="02020603050405020304" pitchFamily="18" charset="0"/>
              </a:rPr>
              <a:t> and like to harp on the word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“walk”</a:t>
            </a:r>
            <a:r>
              <a:rPr lang="en-US" i="1" dirty="0">
                <a:latin typeface="Calibri" panose="020F0502020204030204" pitchFamily="34" charset="0"/>
                <a:ea typeface="Calibri" panose="020F0502020204030204" pitchFamily="34" charset="0"/>
                <a:cs typeface="Times New Roman" panose="02020603050405020304" pitchFamily="18" charset="0"/>
              </a:rPr>
              <a:t> in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verses 6 and 7</a:t>
            </a:r>
            <a:r>
              <a:rPr lang="en-US" i="1" dirty="0">
                <a:latin typeface="Calibri" panose="020F0502020204030204" pitchFamily="34"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Such is their approach to the word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“walk:”</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“Walk”</a:t>
            </a:r>
            <a:r>
              <a:rPr lang="en-US" dirty="0">
                <a:latin typeface="Calibri" panose="020F0502020204030204" pitchFamily="34" charset="0"/>
                <a:ea typeface="Calibri" panose="020F0502020204030204" pitchFamily="34" charset="0"/>
                <a:cs typeface="Times New Roman" panose="02020603050405020304" pitchFamily="18" charset="0"/>
              </a:rPr>
              <a:t> is a continual action. Therefore, an isolated instance of sin does not constitute a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“walk in darkness.”</a:t>
            </a:r>
            <a:r>
              <a:rPr lang="en-US" dirty="0">
                <a:latin typeface="Calibri" panose="020F0502020204030204" pitchFamily="34" charset="0"/>
                <a:ea typeface="Calibri" panose="020F0502020204030204" pitchFamily="34" charset="0"/>
                <a:cs typeface="Times New Roman" panose="02020603050405020304" pitchFamily="18" charset="0"/>
              </a:rPr>
              <a:t> Therefore, a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“walk in the light”</a:t>
            </a:r>
            <a:r>
              <a:rPr lang="en-US" dirty="0">
                <a:latin typeface="Calibri" panose="020F0502020204030204" pitchFamily="34" charset="0"/>
                <a:ea typeface="Calibri" panose="020F0502020204030204" pitchFamily="34" charset="0"/>
                <a:cs typeface="Times New Roman" panose="02020603050405020304" pitchFamily="18" charset="0"/>
              </a:rPr>
              <a:t> is the general walk in light, despite an isolated act of darkness.</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More plainly – Just because you have sinned one time does not mean you are necessarily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“walking in darkness.”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i="1" dirty="0">
                <a:latin typeface="Calibri" panose="020F0502020204030204" pitchFamily="34" charset="0"/>
                <a:ea typeface="Calibri" panose="020F0502020204030204" pitchFamily="34" charset="0"/>
                <a:cs typeface="Times New Roman" panose="02020603050405020304" pitchFamily="18" charset="0"/>
              </a:rPr>
              <a:t>The phrase, </a:t>
            </a:r>
            <a:r>
              <a:rPr lang="en-US" b="1" i="1" dirty="0">
                <a:latin typeface="Calibri" panose="020F0502020204030204" pitchFamily="34" charset="0"/>
                <a:ea typeface="Calibri" panose="020F0502020204030204" pitchFamily="34" charset="0"/>
                <a:cs typeface="Times New Roman" panose="02020603050405020304" pitchFamily="18" charset="0"/>
              </a:rPr>
              <a:t>“a step is not a walk,”</a:t>
            </a:r>
            <a:r>
              <a:rPr lang="en-US" i="1" dirty="0">
                <a:latin typeface="Calibri" panose="020F0502020204030204" pitchFamily="34" charset="0"/>
                <a:ea typeface="Calibri" panose="020F0502020204030204" pitchFamily="34" charset="0"/>
                <a:cs typeface="Times New Roman" panose="02020603050405020304" pitchFamily="18" charset="0"/>
              </a:rPr>
              <a:t> is sometimes used. (Even by those who do not believe “continual cleansing.”)</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NOTE: Any text cannot be taken beyond its natural (or contextual – whether remote, or immediate) limits.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EX: cf. Galatians 2:16</a:t>
            </a:r>
            <a:r>
              <a:rPr lang="en-US" dirty="0">
                <a:latin typeface="Calibri" panose="020F0502020204030204" pitchFamily="34" charset="0"/>
                <a:ea typeface="Calibri" panose="020F0502020204030204" pitchFamily="34" charset="0"/>
                <a:cs typeface="Times New Roman" panose="02020603050405020304" pitchFamily="18" charset="0"/>
              </a:rPr>
              <a:t> – Not justified by works.</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What works?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“the works of the law”</a:t>
            </a:r>
            <a:r>
              <a:rPr lang="en-US" dirty="0">
                <a:latin typeface="Calibri" panose="020F0502020204030204" pitchFamily="34" charset="0"/>
                <a:ea typeface="Calibri" panose="020F0502020204030204" pitchFamily="34" charset="0"/>
                <a:cs typeface="Times New Roman" panose="02020603050405020304" pitchFamily="18" charset="0"/>
              </a:rPr>
              <a:t> (of Moses)</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Immediate contextual limit</a:t>
            </a:r>
            <a:r>
              <a:rPr lang="en-US" dirty="0">
                <a:latin typeface="Calibri" panose="020F0502020204030204" pitchFamily="34" charset="0"/>
                <a:ea typeface="Calibri" panose="020F0502020204030204" pitchFamily="34" charset="0"/>
                <a:cs typeface="Times New Roman" panose="02020603050405020304" pitchFamily="18" charset="0"/>
              </a:rPr>
              <a:t> – not any works, but works of the law of Moses.</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Remote contextual limit </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James 2:24</a:t>
            </a:r>
            <a:r>
              <a:rPr lang="en-US" dirty="0">
                <a:latin typeface="Calibri" panose="020F0502020204030204" pitchFamily="34" charset="0"/>
                <a:ea typeface="Calibri" panose="020F0502020204030204" pitchFamily="34" charset="0"/>
                <a:cs typeface="Times New Roman" panose="02020603050405020304" pitchFamily="18" charset="0"/>
              </a:rPr>
              <a:t> – Justified by works, not faith only.</a:t>
            </a: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“Walk”</a:t>
            </a:r>
            <a:r>
              <a:rPr lang="en-US" dirty="0">
                <a:latin typeface="Calibri" panose="020F0502020204030204" pitchFamily="34" charset="0"/>
                <a:ea typeface="Calibri" panose="020F0502020204030204" pitchFamily="34" charset="0"/>
                <a:cs typeface="Times New Roman" panose="02020603050405020304" pitchFamily="18" charset="0"/>
              </a:rPr>
              <a:t> cannot mean something which the context of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John 1</a:t>
            </a:r>
            <a:r>
              <a:rPr lang="en-US" dirty="0">
                <a:latin typeface="Calibri" panose="020F0502020204030204" pitchFamily="34" charset="0"/>
                <a:ea typeface="Calibri" panose="020F0502020204030204" pitchFamily="34" charset="0"/>
                <a:cs typeface="Times New Roman" panose="02020603050405020304" pitchFamily="18" charset="0"/>
              </a:rPr>
              <a:t> does not let it mean – </a:t>
            </a:r>
            <a:r>
              <a:rPr lang="en-US" b="1" dirty="0">
                <a:latin typeface="Calibri" panose="020F0502020204030204" pitchFamily="34" charset="0"/>
                <a:ea typeface="Calibri" panose="020F0502020204030204" pitchFamily="34" charset="0"/>
                <a:cs typeface="Times New Roman" panose="02020603050405020304" pitchFamily="18" charset="0"/>
              </a:rPr>
              <a:t>Is an isolated sin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“darkness?”</a:t>
            </a:r>
            <a:r>
              <a:rPr lang="en-US" b="1" dirty="0">
                <a:latin typeface="Calibri" panose="020F0502020204030204" pitchFamily="34" charset="0"/>
                <a:ea typeface="Calibri" panose="020F0502020204030204" pitchFamily="34" charset="0"/>
                <a:cs typeface="Times New Roman" panose="02020603050405020304" pitchFamily="18" charset="0"/>
              </a:rPr>
              <a:t> Then, one who has committed an isolated sin is in darkness, and cannot be said to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“walk in the light as He is in the light [and in Him is no darkness at all].”</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“Walk”</a:t>
            </a:r>
            <a:r>
              <a:rPr lang="en-US" b="1" dirty="0">
                <a:latin typeface="Calibri" panose="020F0502020204030204" pitchFamily="34" charset="0"/>
                <a:ea typeface="Calibri" panose="020F0502020204030204" pitchFamily="34" charset="0"/>
                <a:cs typeface="Times New Roman" panose="02020603050405020304" pitchFamily="18" charset="0"/>
              </a:rPr>
              <a:t> further considered: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Walk</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i="1" dirty="0" err="1">
                <a:latin typeface="Calibri" panose="020F0502020204030204" pitchFamily="34" charset="0"/>
                <a:ea typeface="Calibri" panose="020F0502020204030204" pitchFamily="34" charset="0"/>
                <a:cs typeface="Times New Roman" panose="02020603050405020304" pitchFamily="18" charset="0"/>
              </a:rPr>
              <a:t>peripateo</a:t>
            </a:r>
            <a:r>
              <a:rPr lang="en-US" dirty="0">
                <a:latin typeface="Calibri" panose="020F0502020204030204" pitchFamily="34" charset="0"/>
                <a:ea typeface="Calibri" panose="020F0502020204030204" pitchFamily="34" charset="0"/>
                <a:cs typeface="Times New Roman" panose="02020603050405020304" pitchFamily="18" charset="0"/>
              </a:rPr>
              <a:t> – “figuratively, ‘signifying the whole round of the activities of the individual…’” (Vine).</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So, the idea some take from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“walk”</a:t>
            </a:r>
            <a:r>
              <a:rPr lang="en-US" dirty="0">
                <a:latin typeface="Calibri" panose="020F0502020204030204" pitchFamily="34" charset="0"/>
                <a:ea typeface="Calibri" panose="020F0502020204030204" pitchFamily="34" charset="0"/>
                <a:cs typeface="Times New Roman" panose="02020603050405020304" pitchFamily="18" charset="0"/>
              </a:rPr>
              <a:t> in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John 1</a:t>
            </a:r>
            <a:r>
              <a:rPr lang="en-US" dirty="0">
                <a:latin typeface="Calibri" panose="020F0502020204030204" pitchFamily="34" charset="0"/>
                <a:ea typeface="Calibri" panose="020F0502020204030204" pitchFamily="34" charset="0"/>
                <a:cs typeface="Times New Roman" panose="02020603050405020304" pitchFamily="18" charset="0"/>
              </a:rPr>
              <a:t> is that that it signifies the “whole round,” or general “activities of the individual.”</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This is certainly the meaning of the word in the figurative approach. </a:t>
            </a:r>
            <a:r>
              <a:rPr lang="en-US" b="1" dirty="0">
                <a:latin typeface="Calibri" panose="020F0502020204030204" pitchFamily="34" charset="0"/>
                <a:ea typeface="Calibri" panose="020F0502020204030204" pitchFamily="34" charset="0"/>
                <a:cs typeface="Times New Roman" panose="02020603050405020304" pitchFamily="18" charset="0"/>
              </a:rPr>
              <a:t>However, it cannot be taken to mean something which the context does not allow.</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“Walk”</a:t>
            </a:r>
            <a:r>
              <a:rPr lang="en-US" dirty="0">
                <a:latin typeface="Calibri" panose="020F0502020204030204" pitchFamily="34" charset="0"/>
                <a:ea typeface="Calibri" panose="020F0502020204030204" pitchFamily="34" charset="0"/>
                <a:cs typeface="Times New Roman" panose="02020603050405020304" pitchFamily="18" charset="0"/>
              </a:rPr>
              <a:t> used elsewhere:</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Romans 8:4</a:t>
            </a:r>
            <a:r>
              <a:rPr lang="en-US" dirty="0">
                <a:latin typeface="Calibri" panose="020F0502020204030204" pitchFamily="34" charset="0"/>
                <a:ea typeface="Calibri" panose="020F0502020204030204" pitchFamily="34" charset="0"/>
                <a:cs typeface="Times New Roman" panose="02020603050405020304" pitchFamily="18" charset="0"/>
              </a:rPr>
              <a:t> – Walk not after flesh, rather after spirit. (</a:t>
            </a:r>
            <a:r>
              <a:rPr lang="en-US" b="1" dirty="0">
                <a:latin typeface="Calibri" panose="020F0502020204030204" pitchFamily="34" charset="0"/>
                <a:ea typeface="Calibri" panose="020F0502020204030204" pitchFamily="34" charset="0"/>
                <a:cs typeface="Times New Roman" panose="02020603050405020304" pitchFamily="18" charset="0"/>
              </a:rPr>
              <a:t>Is an isolated fleshly act a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“walk…to the flesh”</a:t>
            </a:r>
            <a:r>
              <a:rPr lang="en-US" b="1" dirty="0">
                <a:latin typeface="Calibri" panose="020F0502020204030204" pitchFamily="34" charset="0"/>
                <a:ea typeface="Calibri" panose="020F0502020204030204" pitchFamily="34" charset="0"/>
                <a:cs typeface="Times New Roman" panose="02020603050405020304" pitchFamily="18" charset="0"/>
              </a:rPr>
              <a:t> or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“to the spirit.”</a:t>
            </a:r>
            <a:r>
              <a:rPr lang="en-US" b="1" dirty="0">
                <a:latin typeface="Calibri" panose="020F0502020204030204" pitchFamily="34"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Ephesians 4:17</a:t>
            </a:r>
            <a:r>
              <a:rPr lang="en-US" dirty="0">
                <a:latin typeface="Calibri" panose="020F0502020204030204" pitchFamily="34" charset="0"/>
                <a:ea typeface="Calibri" panose="020F0502020204030204" pitchFamily="34" charset="0"/>
                <a:cs typeface="Times New Roman" panose="02020603050405020304" pitchFamily="18" charset="0"/>
              </a:rPr>
              <a:t> – Do not walk as Gentiles walk. (</a:t>
            </a:r>
            <a:r>
              <a:rPr lang="en-US" b="1" dirty="0">
                <a:latin typeface="Calibri" panose="020F0502020204030204" pitchFamily="34" charset="0"/>
                <a:ea typeface="Calibri" panose="020F0502020204030204" pitchFamily="34" charset="0"/>
                <a:cs typeface="Times New Roman" panose="02020603050405020304" pitchFamily="18" charset="0"/>
              </a:rPr>
              <a:t>Did Paul suggest they not “generally” walk as the Gentiles, but one isolated act will not place you in darkness?</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Understand</a:t>
            </a:r>
            <a:r>
              <a:rPr lang="en-US" dirty="0">
                <a:latin typeface="Calibri" panose="020F0502020204030204" pitchFamily="34" charset="0"/>
                <a:ea typeface="Calibri" panose="020F0502020204030204" pitchFamily="34" charset="0"/>
                <a:cs typeface="Times New Roman" panose="02020603050405020304" pitchFamily="18" charset="0"/>
              </a:rPr>
              <a:t> – An isolated act does not mean we “generally” conduct ourselves in flesh or like Gentiles, and therefore “generally” walk in darkness.</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However – Is an isolated act of flesh, or like the Gentiles, an isolated act of “darkness?” </a:t>
            </a:r>
            <a:r>
              <a:rPr lang="en-US" b="1" u="sng" dirty="0">
                <a:latin typeface="Calibri" panose="020F0502020204030204" pitchFamily="34" charset="0"/>
                <a:ea typeface="Calibri" panose="020F0502020204030204" pitchFamily="34" charset="0"/>
                <a:cs typeface="Times New Roman" panose="02020603050405020304" pitchFamily="18" charset="0"/>
              </a:rPr>
              <a:t>Yes – then are you not in darkness after committing such, until it is forgiven?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Consider</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i="1" dirty="0">
                <a:latin typeface="Calibri" panose="020F0502020204030204" pitchFamily="34" charset="0"/>
                <a:ea typeface="Calibri" panose="020F0502020204030204" pitchFamily="34" charset="0"/>
                <a:cs typeface="Times New Roman" panose="02020603050405020304" pitchFamily="18" charset="0"/>
              </a:rPr>
              <a:t>If a sign said, “Do not walk on the grass,” is the sign suggesting one step on the grass is okay? Would the makers of the sign suggest one step on the grass is a violation of the command of the sign?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Consider – If an isolated sin is not a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“walk in darkness,”</a:t>
            </a:r>
            <a:r>
              <a:rPr lang="en-US" b="1" dirty="0">
                <a:latin typeface="Calibri" panose="020F0502020204030204" pitchFamily="34" charset="0"/>
                <a:ea typeface="Calibri" panose="020F0502020204030204" pitchFamily="34" charset="0"/>
                <a:cs typeface="Times New Roman" panose="02020603050405020304" pitchFamily="18" charset="0"/>
              </a:rPr>
              <a:t> then how many sins committed will make up a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“walk?”</a:t>
            </a:r>
            <a:r>
              <a:rPr lang="en-US" b="1" dirty="0">
                <a:latin typeface="Calibri" panose="020F0502020204030204" pitchFamily="34" charset="0"/>
                <a:ea typeface="Calibri" panose="020F0502020204030204" pitchFamily="34" charset="0"/>
                <a:cs typeface="Times New Roman" panose="02020603050405020304" pitchFamily="18" charset="0"/>
              </a:rPr>
              <a:t> (Such is completely subjective.)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This approach to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“walk”</a:t>
            </a:r>
            <a:r>
              <a:rPr lang="en-US" b="1" dirty="0">
                <a:latin typeface="Calibri" panose="020F0502020204030204" pitchFamily="34" charset="0"/>
                <a:ea typeface="Calibri" panose="020F0502020204030204" pitchFamily="34" charset="0"/>
                <a:cs typeface="Times New Roman" panose="02020603050405020304" pitchFamily="18" charset="0"/>
              </a:rPr>
              <a:t> does not fit the context:</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5F367831-096A-4D18-8DF3-8F1F064BB517}" type="slidenum">
              <a:rPr lang="en-US" smtClean="0"/>
              <a:t>8</a:t>
            </a:fld>
            <a:endParaRPr lang="en-US"/>
          </a:p>
        </p:txBody>
      </p:sp>
    </p:spTree>
    <p:extLst>
      <p:ext uri="{BB962C8B-B14F-4D97-AF65-F5344CB8AC3E}">
        <p14:creationId xmlns:p14="http://schemas.microsoft.com/office/powerpoint/2010/main" val="10728681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This approach to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“walk”</a:t>
            </a:r>
            <a:r>
              <a:rPr lang="en-US" b="1" dirty="0">
                <a:latin typeface="Calibri" panose="020F0502020204030204" pitchFamily="34" charset="0"/>
                <a:ea typeface="Calibri" panose="020F0502020204030204" pitchFamily="34" charset="0"/>
                <a:cs typeface="Times New Roman" panose="02020603050405020304" pitchFamily="18" charset="0"/>
              </a:rPr>
              <a:t> does not fit the context: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5)</a:t>
            </a:r>
            <a:r>
              <a:rPr lang="en-US" dirty="0">
                <a:latin typeface="Calibri" panose="020F0502020204030204" pitchFamily="34" charset="0"/>
                <a:ea typeface="Calibri" panose="020F0502020204030204" pitchFamily="34" charset="0"/>
                <a:cs typeface="Times New Roman" panose="02020603050405020304" pitchFamily="18" charset="0"/>
              </a:rPr>
              <a:t> – The message necessary to know in order to have fellowship with God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“in Him is NO DARKNESS AT ALL”</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6)</a:t>
            </a:r>
            <a:r>
              <a:rPr lang="en-US" dirty="0">
                <a:latin typeface="Calibri" panose="020F0502020204030204" pitchFamily="34" charset="0"/>
                <a:ea typeface="Calibri" panose="020F0502020204030204" pitchFamily="34" charset="0"/>
                <a:cs typeface="Times New Roman" panose="02020603050405020304" pitchFamily="18" charset="0"/>
              </a:rPr>
              <a:t> – One lies if they say they have fellowship with Him and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“walk in darkness.”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Verse 5 and 6</a:t>
            </a:r>
            <a:r>
              <a:rPr lang="en-US" dirty="0">
                <a:latin typeface="Calibri" panose="020F0502020204030204" pitchFamily="34" charset="0"/>
                <a:ea typeface="Calibri" panose="020F0502020204030204" pitchFamily="34" charset="0"/>
                <a:cs typeface="Times New Roman" panose="02020603050405020304" pitchFamily="18" charset="0"/>
              </a:rPr>
              <a:t> must be taken together – </a:t>
            </a:r>
            <a:r>
              <a:rPr lang="en-US" b="1" u="sng" dirty="0">
                <a:latin typeface="Calibri" panose="020F0502020204030204" pitchFamily="34" charset="0"/>
                <a:ea typeface="Calibri" panose="020F0502020204030204" pitchFamily="34" charset="0"/>
                <a:cs typeface="Times New Roman" panose="02020603050405020304" pitchFamily="18" charset="0"/>
              </a:rPr>
              <a:t>they act as divine commentary on each other.</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6)</a:t>
            </a:r>
            <a:r>
              <a:rPr lang="en-US" dirty="0">
                <a:latin typeface="Calibri" panose="020F0502020204030204" pitchFamily="34" charset="0"/>
                <a:ea typeface="Calibri" panose="020F0502020204030204" pitchFamily="34" charset="0"/>
                <a:cs typeface="Times New Roman" panose="02020603050405020304" pitchFamily="18" charset="0"/>
              </a:rPr>
              <a:t> – Why does one lie – because in darkness, and God is light.</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5)</a:t>
            </a:r>
            <a:r>
              <a:rPr lang="en-US" dirty="0">
                <a:latin typeface="Calibri" panose="020F0502020204030204" pitchFamily="34" charset="0"/>
                <a:ea typeface="Calibri" panose="020F0502020204030204" pitchFamily="34" charset="0"/>
                <a:cs typeface="Times New Roman" panose="02020603050405020304" pitchFamily="18" charset="0"/>
              </a:rPr>
              <a:t> – What does it mean that God is light? – </a:t>
            </a:r>
            <a:r>
              <a:rPr lang="en-US" b="1" dirty="0">
                <a:latin typeface="Calibri" panose="020F0502020204030204" pitchFamily="34" charset="0"/>
                <a:ea typeface="Calibri" panose="020F0502020204030204" pitchFamily="34" charset="0"/>
                <a:cs typeface="Times New Roman" panose="02020603050405020304" pitchFamily="18" charset="0"/>
              </a:rPr>
              <a:t>Negatively,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“IN HIM IS NO DARKNESS AT ALL.”</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Is an isolated sin darkness? – Yes. THEN IT IS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“DARKNESS AT ALL,”</a:t>
            </a:r>
            <a:r>
              <a:rPr lang="en-US" b="1" dirty="0">
                <a:latin typeface="Calibri" panose="020F0502020204030204" pitchFamily="34" charset="0"/>
                <a:ea typeface="Calibri" panose="020F0502020204030204" pitchFamily="34" charset="0"/>
                <a:cs typeface="Times New Roman" panose="02020603050405020304" pitchFamily="18" charset="0"/>
              </a:rPr>
              <a:t> and that person cannot say he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“walk[s] in the light,”</a:t>
            </a:r>
            <a:r>
              <a:rPr lang="en-US" b="1" dirty="0">
                <a:latin typeface="Calibri" panose="020F0502020204030204" pitchFamily="34" charset="0"/>
                <a:ea typeface="Calibri" panose="020F0502020204030204" pitchFamily="34" charset="0"/>
                <a:cs typeface="Times New Roman" panose="02020603050405020304" pitchFamily="18" charset="0"/>
              </a:rPr>
              <a:t> and he does not have fellowship with God.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What, then, can be done? – THAT IS WHERE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VERSE 9</a:t>
            </a:r>
            <a:r>
              <a:rPr lang="en-US" b="1" dirty="0">
                <a:latin typeface="Calibri" panose="020F0502020204030204" pitchFamily="34" charset="0"/>
                <a:ea typeface="Calibri" panose="020F0502020204030204" pitchFamily="34" charset="0"/>
                <a:cs typeface="Times New Roman" panose="02020603050405020304" pitchFamily="18" charset="0"/>
              </a:rPr>
              <a:t> COMES IN…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Consider Simon the Sorcerer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Acts 8</a:t>
            </a:r>
            <a:r>
              <a:rPr lang="en-US" b="1" dirty="0">
                <a:latin typeface="Calibri" panose="020F0502020204030204" pitchFamily="34"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13)</a:t>
            </a:r>
            <a:r>
              <a:rPr lang="en-US" dirty="0">
                <a:latin typeface="Calibri" panose="020F0502020204030204" pitchFamily="34" charset="0"/>
                <a:ea typeface="Calibri" panose="020F0502020204030204" pitchFamily="34" charset="0"/>
                <a:cs typeface="Times New Roman" panose="02020603050405020304" pitchFamily="18" charset="0"/>
              </a:rPr>
              <a:t> – Believed and followed Philip.</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Followed Philip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“continued steadfastly in the apostles’ doctrine” (Acts 2:42)</a:t>
            </a:r>
            <a:r>
              <a:rPr lang="en-US" dirty="0">
                <a:latin typeface="Calibri" panose="020F0502020204030204" pitchFamily="34" charset="0"/>
                <a:ea typeface="Calibri" panose="020F0502020204030204" pitchFamily="34" charset="0"/>
                <a:cs typeface="Times New Roman" panose="02020603050405020304" pitchFamily="18" charset="0"/>
              </a:rPr>
              <a:t> which Philip by inspiration preached.</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In other words – </a:t>
            </a:r>
            <a:r>
              <a:rPr lang="en-US" b="1" dirty="0">
                <a:latin typeface="Calibri" panose="020F0502020204030204" pitchFamily="34" charset="0"/>
                <a:ea typeface="Calibri" panose="020F0502020204030204" pitchFamily="34" charset="0"/>
                <a:cs typeface="Times New Roman" panose="02020603050405020304" pitchFamily="18" charset="0"/>
              </a:rPr>
              <a:t>Simon was walking in the light</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14)</a:t>
            </a:r>
            <a:r>
              <a:rPr lang="en-US" dirty="0">
                <a:latin typeface="Calibri" panose="020F0502020204030204" pitchFamily="34" charset="0"/>
                <a:ea typeface="Calibri" panose="020F0502020204030204" pitchFamily="34" charset="0"/>
                <a:cs typeface="Times New Roman" panose="02020603050405020304" pitchFamily="18" charset="0"/>
              </a:rPr>
              <a:t> – Apostles come from Jerusalem to Samaria to impart spiritual gifts.</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Jerusalem to Samaria? – at least a 30-mile journey.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This without modern transportation. (</a:t>
            </a:r>
            <a:r>
              <a:rPr lang="en-US" b="1" dirty="0">
                <a:latin typeface="Calibri" panose="020F0502020204030204" pitchFamily="34" charset="0"/>
                <a:ea typeface="Calibri" panose="020F0502020204030204" pitchFamily="34" charset="0"/>
                <a:cs typeface="Times New Roman" panose="02020603050405020304" pitchFamily="18" charset="0"/>
              </a:rPr>
              <a:t>All this time Simon is walking the light – this is his continual, or general way of living</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18-19)</a:t>
            </a:r>
            <a:r>
              <a:rPr lang="en-US" dirty="0">
                <a:latin typeface="Calibri" panose="020F0502020204030204" pitchFamily="34" charset="0"/>
                <a:ea typeface="Calibri" panose="020F0502020204030204" pitchFamily="34" charset="0"/>
                <a:cs typeface="Times New Roman" panose="02020603050405020304" pitchFamily="18" charset="0"/>
              </a:rPr>
              <a:t> – This was Simon’s sin as noted by Peter next.</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Was this something Simon </a:t>
            </a:r>
            <a:r>
              <a:rPr lang="en-US" b="1" i="1" dirty="0">
                <a:latin typeface="Calibri" panose="020F0502020204030204" pitchFamily="34" charset="0"/>
                <a:ea typeface="Calibri" panose="020F0502020204030204" pitchFamily="34" charset="0"/>
                <a:cs typeface="Times New Roman" panose="02020603050405020304" pitchFamily="18" charset="0"/>
              </a:rPr>
              <a:t>continually did</a:t>
            </a:r>
            <a:r>
              <a:rPr lang="en-US" dirty="0">
                <a:latin typeface="Calibri" panose="020F0502020204030204" pitchFamily="34" charset="0"/>
                <a:ea typeface="Calibri" panose="020F0502020204030204" pitchFamily="34" charset="0"/>
                <a:cs typeface="Times New Roman" panose="02020603050405020304" pitchFamily="18" charset="0"/>
              </a:rPr>
              <a:t>? No.</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Was this different than his </a:t>
            </a:r>
            <a:r>
              <a:rPr lang="en-US" b="1" i="1" dirty="0">
                <a:latin typeface="Calibri" panose="020F0502020204030204" pitchFamily="34" charset="0"/>
                <a:ea typeface="Calibri" panose="020F0502020204030204" pitchFamily="34" charset="0"/>
                <a:cs typeface="Times New Roman" panose="02020603050405020304" pitchFamily="18" charset="0"/>
              </a:rPr>
              <a:t>normal walk in light</a:t>
            </a:r>
            <a:r>
              <a:rPr lang="en-US" dirty="0">
                <a:latin typeface="Calibri" panose="020F0502020204030204" pitchFamily="34" charset="0"/>
                <a:ea typeface="Calibri" panose="020F0502020204030204" pitchFamily="34" charset="0"/>
                <a:cs typeface="Times New Roman" panose="02020603050405020304" pitchFamily="18" charset="0"/>
              </a:rPr>
              <a:t>? Yes.</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20-24)</a:t>
            </a:r>
            <a:r>
              <a:rPr lang="en-US" dirty="0">
                <a:latin typeface="Calibri" panose="020F0502020204030204" pitchFamily="34" charset="0"/>
                <a:ea typeface="Calibri" panose="020F0502020204030204" pitchFamily="34" charset="0"/>
                <a:cs typeface="Times New Roman" panose="02020603050405020304" pitchFamily="18" charset="0"/>
              </a:rPr>
              <a:t> – Peter’s response shows undoubtedly that Simon was without God, therefore, in darkness.</a:t>
            </a:r>
          </a:p>
          <a:p>
            <a:pPr marL="742950" marR="0" lvl="1" indent="-285750">
              <a:lnSpc>
                <a:spcPct val="107000"/>
              </a:lnSpc>
              <a:spcBef>
                <a:spcPts val="0"/>
              </a:spcBef>
              <a:spcAft>
                <a:spcPts val="80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THERE IS NO BENEFIT IN MAKING A DISTINCTION OF CONTINUAL ACTION WITH THE WORD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“WALK.”</a:t>
            </a: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b="1" u="sng" dirty="0">
                <a:latin typeface="Calibri" panose="020F0502020204030204" pitchFamily="34" charset="0"/>
                <a:ea typeface="Calibri" panose="020F0502020204030204" pitchFamily="34" charset="0"/>
                <a:cs typeface="Times New Roman" panose="02020603050405020304" pitchFamily="18" charset="0"/>
              </a:rPr>
              <a:t>IT ACTUALLY DOES NOT FIT WITH THE CONTEXT OF 1 JOHN 1.</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5F367831-096A-4D18-8DF3-8F1F064BB517}" type="slidenum">
              <a:rPr lang="en-US" smtClean="0"/>
              <a:t>9</a:t>
            </a:fld>
            <a:endParaRPr lang="en-US"/>
          </a:p>
        </p:txBody>
      </p:sp>
    </p:spTree>
    <p:extLst>
      <p:ext uri="{BB962C8B-B14F-4D97-AF65-F5344CB8AC3E}">
        <p14:creationId xmlns:p14="http://schemas.microsoft.com/office/powerpoint/2010/main" val="38213306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Why do some harp on the word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“walk,”</a:t>
            </a:r>
            <a:r>
              <a:rPr lang="en-US" dirty="0">
                <a:latin typeface="Calibri" panose="020F0502020204030204" pitchFamily="34" charset="0"/>
                <a:ea typeface="Calibri" panose="020F0502020204030204" pitchFamily="34" charset="0"/>
                <a:cs typeface="Times New Roman" panose="02020603050405020304" pitchFamily="18" charset="0"/>
              </a:rPr>
              <a:t> and suggest an isolated act does not mean you are now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“walk[</a:t>
            </a:r>
            <a:r>
              <a:rPr lang="en-US" b="1" i="1" dirty="0" err="1">
                <a:highlight>
                  <a:srgbClr val="FFFF00"/>
                </a:highlight>
                <a:latin typeface="Calibri" panose="020F0502020204030204" pitchFamily="34" charset="0"/>
                <a:ea typeface="Calibri" panose="020F0502020204030204" pitchFamily="34" charset="0"/>
                <a:cs typeface="Times New Roman" panose="02020603050405020304" pitchFamily="18" charset="0"/>
              </a:rPr>
              <a:t>ing</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 in darkness?”: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SEEKING ASSURANCE</a:t>
            </a:r>
            <a:r>
              <a:rPr lang="en-US" dirty="0">
                <a:latin typeface="Calibri" panose="020F0502020204030204" pitchFamily="34" charset="0"/>
                <a:ea typeface="Calibri" panose="020F0502020204030204" pitchFamily="34" charset="0"/>
                <a:cs typeface="Times New Roman" panose="02020603050405020304" pitchFamily="18" charset="0"/>
              </a:rPr>
              <a:t> – one sin does not undo everything!</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That is true, but one sin DOES PLACE YOU IN DARKNESS.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Where’s our assurance if we fall short?: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9)</a:t>
            </a:r>
            <a:r>
              <a:rPr lang="en-US" dirty="0">
                <a:latin typeface="Calibri" panose="020F0502020204030204" pitchFamily="34" charset="0"/>
                <a:ea typeface="Calibri" panose="020F0502020204030204" pitchFamily="34" charset="0"/>
                <a:cs typeface="Times New Roman" panose="02020603050405020304" pitchFamily="18" charset="0"/>
              </a:rPr>
              <a:t> – Confess/repent of sins and pray for forgiveness – faithful and just is He to forgive.</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(2:1-2)</a:t>
            </a:r>
            <a:r>
              <a:rPr lang="en-US" dirty="0">
                <a:latin typeface="Calibri" panose="020F0502020204030204" pitchFamily="34" charset="0"/>
                <a:ea typeface="Calibri" panose="020F0502020204030204" pitchFamily="34" charset="0"/>
                <a:cs typeface="Times New Roman" panose="02020603050405020304" pitchFamily="18" charset="0"/>
              </a:rPr>
              <a:t> – We have an advocate!</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(5:14-15)</a:t>
            </a:r>
            <a:r>
              <a:rPr lang="en-US" dirty="0">
                <a:latin typeface="Calibri" panose="020F0502020204030204" pitchFamily="34" charset="0"/>
                <a:ea typeface="Calibri" panose="020F0502020204030204" pitchFamily="34" charset="0"/>
                <a:cs typeface="Times New Roman" panose="02020603050405020304" pitchFamily="18" charset="0"/>
              </a:rPr>
              <a:t> – We know He hears us, and we have what we asked for – if it be according to His will.</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IS THIS NOT ASSURANCE ENOUGH?</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If anything, approaching the text in this way regarding the word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“walk”</a:t>
            </a: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b="1" u="sng" dirty="0">
                <a:latin typeface="Calibri" panose="020F0502020204030204" pitchFamily="34" charset="0"/>
                <a:ea typeface="Calibri" panose="020F0502020204030204" pitchFamily="34" charset="0"/>
                <a:cs typeface="Times New Roman" panose="02020603050405020304" pitchFamily="18" charset="0"/>
              </a:rPr>
              <a:t>gives way for more harm than good</a:t>
            </a:r>
            <a:r>
              <a:rPr lang="en-US" b="1" dirty="0">
                <a:latin typeface="Calibri" panose="020F0502020204030204" pitchFamily="34"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Suggesting that an isolated sin does not mean you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“walk in darkness”</a:t>
            </a:r>
            <a:r>
              <a:rPr lang="en-US" dirty="0">
                <a:latin typeface="Calibri" panose="020F0502020204030204" pitchFamily="34" charset="0"/>
                <a:ea typeface="Calibri" panose="020F0502020204030204" pitchFamily="34" charset="0"/>
                <a:cs typeface="Times New Roman" panose="02020603050405020304" pitchFamily="18" charset="0"/>
              </a:rPr>
              <a:t> only leaves one alternative – </a:t>
            </a:r>
            <a:r>
              <a:rPr lang="en-US" b="1" dirty="0">
                <a:latin typeface="Calibri" panose="020F0502020204030204" pitchFamily="34" charset="0"/>
                <a:ea typeface="Calibri" panose="020F0502020204030204" pitchFamily="34" charset="0"/>
                <a:cs typeface="Times New Roman" panose="02020603050405020304" pitchFamily="18" charset="0"/>
              </a:rPr>
              <a:t>that despite the isolated sin you still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“walk in light.”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Even though some who take this approach teach the necessity of confession and repentance of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verse 9</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This approach gives a semblance of assurance of fellowship with God when sin – even if it be only one,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“a step in darkness”</a:t>
            </a:r>
            <a:r>
              <a:rPr lang="en-US" b="1" dirty="0">
                <a:latin typeface="Calibri" panose="020F0502020204030204" pitchFamily="34" charset="0"/>
                <a:ea typeface="Calibri" panose="020F0502020204030204" pitchFamily="34" charset="0"/>
                <a:cs typeface="Times New Roman" panose="02020603050405020304" pitchFamily="18" charset="0"/>
              </a:rPr>
              <a:t> – is present!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Let us not seek assurance beyond the assurance that God has given us in His word</a:t>
            </a:r>
            <a:r>
              <a:rPr lang="en-US" dirty="0">
                <a:latin typeface="Calibri" panose="020F0502020204030204" pitchFamily="34" charset="0"/>
                <a:ea typeface="Calibri" panose="020F0502020204030204" pitchFamily="34" charset="0"/>
                <a:cs typeface="Times New Roman" panose="02020603050405020304" pitchFamily="18" charset="0"/>
              </a:rPr>
              <a:t> – our assurance when we sin is turning to Him in PENITENT CONFESSION AND ASKING FORGIVENESS – WE WILL BE FORGIVEN.</a:t>
            </a:r>
          </a:p>
          <a:p>
            <a:endParaRPr lang="en-US" dirty="0"/>
          </a:p>
        </p:txBody>
      </p:sp>
      <p:sp>
        <p:nvSpPr>
          <p:cNvPr id="4" name="Slide Number Placeholder 3"/>
          <p:cNvSpPr>
            <a:spLocks noGrp="1"/>
          </p:cNvSpPr>
          <p:nvPr>
            <p:ph type="sldNum" sz="quarter" idx="10"/>
          </p:nvPr>
        </p:nvSpPr>
        <p:spPr/>
        <p:txBody>
          <a:bodyPr/>
          <a:lstStyle/>
          <a:p>
            <a:fld id="{5F367831-096A-4D18-8DF3-8F1F064BB517}" type="slidenum">
              <a:rPr lang="en-US" smtClean="0"/>
              <a:t>10</a:t>
            </a:fld>
            <a:endParaRPr lang="en-US"/>
          </a:p>
        </p:txBody>
      </p:sp>
    </p:spTree>
    <p:extLst>
      <p:ext uri="{BB962C8B-B14F-4D97-AF65-F5344CB8AC3E}">
        <p14:creationId xmlns:p14="http://schemas.microsoft.com/office/powerpoint/2010/main" val="33734767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ECABDB9-B1A0-4A36-A4A7-CC426C4499E2}" type="datetimeFigureOut">
              <a:rPr lang="en-US" smtClean="0"/>
              <a:t>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F133CA-A2CC-4184-A840-8C60A4BD3673}" type="slidenum">
              <a:rPr lang="en-US" smtClean="0"/>
              <a:t>‹#›</a:t>
            </a:fld>
            <a:endParaRPr lang="en-US"/>
          </a:p>
        </p:txBody>
      </p:sp>
    </p:spTree>
    <p:extLst>
      <p:ext uri="{BB962C8B-B14F-4D97-AF65-F5344CB8AC3E}">
        <p14:creationId xmlns:p14="http://schemas.microsoft.com/office/powerpoint/2010/main" val="186549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CABDB9-B1A0-4A36-A4A7-CC426C4499E2}" type="datetimeFigureOut">
              <a:rPr lang="en-US" smtClean="0"/>
              <a:t>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F133CA-A2CC-4184-A840-8C60A4BD3673}" type="slidenum">
              <a:rPr lang="en-US" smtClean="0"/>
              <a:t>‹#›</a:t>
            </a:fld>
            <a:endParaRPr lang="en-US"/>
          </a:p>
        </p:txBody>
      </p:sp>
    </p:spTree>
    <p:extLst>
      <p:ext uri="{BB962C8B-B14F-4D97-AF65-F5344CB8AC3E}">
        <p14:creationId xmlns:p14="http://schemas.microsoft.com/office/powerpoint/2010/main" val="2070246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CABDB9-B1A0-4A36-A4A7-CC426C4499E2}" type="datetimeFigureOut">
              <a:rPr lang="en-US" smtClean="0"/>
              <a:t>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F133CA-A2CC-4184-A840-8C60A4BD3673}" type="slidenum">
              <a:rPr lang="en-US" smtClean="0"/>
              <a:t>‹#›</a:t>
            </a:fld>
            <a:endParaRPr lang="en-US"/>
          </a:p>
        </p:txBody>
      </p:sp>
    </p:spTree>
    <p:extLst>
      <p:ext uri="{BB962C8B-B14F-4D97-AF65-F5344CB8AC3E}">
        <p14:creationId xmlns:p14="http://schemas.microsoft.com/office/powerpoint/2010/main" val="2302895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CABDB9-B1A0-4A36-A4A7-CC426C4499E2}" type="datetimeFigureOut">
              <a:rPr lang="en-US" smtClean="0"/>
              <a:t>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F133CA-A2CC-4184-A840-8C60A4BD3673}" type="slidenum">
              <a:rPr lang="en-US" smtClean="0"/>
              <a:t>‹#›</a:t>
            </a:fld>
            <a:endParaRPr lang="en-US"/>
          </a:p>
        </p:txBody>
      </p:sp>
    </p:spTree>
    <p:extLst>
      <p:ext uri="{BB962C8B-B14F-4D97-AF65-F5344CB8AC3E}">
        <p14:creationId xmlns:p14="http://schemas.microsoft.com/office/powerpoint/2010/main" val="2721216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ECABDB9-B1A0-4A36-A4A7-CC426C4499E2}" type="datetimeFigureOut">
              <a:rPr lang="en-US" smtClean="0"/>
              <a:t>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F133CA-A2CC-4184-A840-8C60A4BD3673}" type="slidenum">
              <a:rPr lang="en-US" smtClean="0"/>
              <a:t>‹#›</a:t>
            </a:fld>
            <a:endParaRPr lang="en-US"/>
          </a:p>
        </p:txBody>
      </p:sp>
    </p:spTree>
    <p:extLst>
      <p:ext uri="{BB962C8B-B14F-4D97-AF65-F5344CB8AC3E}">
        <p14:creationId xmlns:p14="http://schemas.microsoft.com/office/powerpoint/2010/main" val="529633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ECABDB9-B1A0-4A36-A4A7-CC426C4499E2}" type="datetimeFigureOut">
              <a:rPr lang="en-US" smtClean="0"/>
              <a:t>2/18/2018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F133CA-A2CC-4184-A840-8C60A4BD3673}" type="slidenum">
              <a:rPr lang="en-US" smtClean="0"/>
              <a:t>‹#›</a:t>
            </a:fld>
            <a:endParaRPr lang="en-US"/>
          </a:p>
        </p:txBody>
      </p:sp>
    </p:spTree>
    <p:extLst>
      <p:ext uri="{BB962C8B-B14F-4D97-AF65-F5344CB8AC3E}">
        <p14:creationId xmlns:p14="http://schemas.microsoft.com/office/powerpoint/2010/main" val="3865485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ECABDB9-B1A0-4A36-A4A7-CC426C4499E2}" type="datetimeFigureOut">
              <a:rPr lang="en-US" smtClean="0"/>
              <a:t>2/18/2018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F133CA-A2CC-4184-A840-8C60A4BD3673}" type="slidenum">
              <a:rPr lang="en-US" smtClean="0"/>
              <a:t>‹#›</a:t>
            </a:fld>
            <a:endParaRPr lang="en-US"/>
          </a:p>
        </p:txBody>
      </p:sp>
    </p:spTree>
    <p:extLst>
      <p:ext uri="{BB962C8B-B14F-4D97-AF65-F5344CB8AC3E}">
        <p14:creationId xmlns:p14="http://schemas.microsoft.com/office/powerpoint/2010/main" val="1396426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ECABDB9-B1A0-4A36-A4A7-CC426C4499E2}" type="datetimeFigureOut">
              <a:rPr lang="en-US" smtClean="0"/>
              <a:t>2/18/2018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F133CA-A2CC-4184-A840-8C60A4BD3673}" type="slidenum">
              <a:rPr lang="en-US" smtClean="0"/>
              <a:t>‹#›</a:t>
            </a:fld>
            <a:endParaRPr lang="en-US"/>
          </a:p>
        </p:txBody>
      </p:sp>
    </p:spTree>
    <p:extLst>
      <p:ext uri="{BB962C8B-B14F-4D97-AF65-F5344CB8AC3E}">
        <p14:creationId xmlns:p14="http://schemas.microsoft.com/office/powerpoint/2010/main" val="2993220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CABDB9-B1A0-4A36-A4A7-CC426C4499E2}" type="datetimeFigureOut">
              <a:rPr lang="en-US" smtClean="0"/>
              <a:t>2/18/2018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F133CA-A2CC-4184-A840-8C60A4BD3673}" type="slidenum">
              <a:rPr lang="en-US" smtClean="0"/>
              <a:t>‹#›</a:t>
            </a:fld>
            <a:endParaRPr lang="en-US"/>
          </a:p>
        </p:txBody>
      </p:sp>
    </p:spTree>
    <p:extLst>
      <p:ext uri="{BB962C8B-B14F-4D97-AF65-F5344CB8AC3E}">
        <p14:creationId xmlns:p14="http://schemas.microsoft.com/office/powerpoint/2010/main" val="2808108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ECABDB9-B1A0-4A36-A4A7-CC426C4499E2}" type="datetimeFigureOut">
              <a:rPr lang="en-US" smtClean="0"/>
              <a:t>2/18/2018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F133CA-A2CC-4184-A840-8C60A4BD3673}" type="slidenum">
              <a:rPr lang="en-US" smtClean="0"/>
              <a:t>‹#›</a:t>
            </a:fld>
            <a:endParaRPr lang="en-US"/>
          </a:p>
        </p:txBody>
      </p:sp>
    </p:spTree>
    <p:extLst>
      <p:ext uri="{BB962C8B-B14F-4D97-AF65-F5344CB8AC3E}">
        <p14:creationId xmlns:p14="http://schemas.microsoft.com/office/powerpoint/2010/main" val="4052122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ECABDB9-B1A0-4A36-A4A7-CC426C4499E2}" type="datetimeFigureOut">
              <a:rPr lang="en-US" smtClean="0"/>
              <a:t>2/18/2018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F133CA-A2CC-4184-A840-8C60A4BD3673}" type="slidenum">
              <a:rPr lang="en-US" smtClean="0"/>
              <a:t>‹#›</a:t>
            </a:fld>
            <a:endParaRPr lang="en-US"/>
          </a:p>
        </p:txBody>
      </p:sp>
    </p:spTree>
    <p:extLst>
      <p:ext uri="{BB962C8B-B14F-4D97-AF65-F5344CB8AC3E}">
        <p14:creationId xmlns:p14="http://schemas.microsoft.com/office/powerpoint/2010/main" val="28354875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0000" r="-10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CABDB9-B1A0-4A36-A4A7-CC426C4499E2}" type="datetimeFigureOut">
              <a:rPr lang="en-US" smtClean="0"/>
              <a:t>2/18/2018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F133CA-A2CC-4184-A840-8C60A4BD3673}" type="slidenum">
              <a:rPr lang="en-US" smtClean="0"/>
              <a:t>‹#›</a:t>
            </a:fld>
            <a:endParaRPr lang="en-US"/>
          </a:p>
        </p:txBody>
      </p:sp>
    </p:spTree>
    <p:extLst>
      <p:ext uri="{BB962C8B-B14F-4D97-AF65-F5344CB8AC3E}">
        <p14:creationId xmlns:p14="http://schemas.microsoft.com/office/powerpoint/2010/main" val="42193878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C01A9-2BD0-4237-96C2-A54B8657439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20E17BC-C0BC-4A5C-B8EB-D6F59309F92A}"/>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1359250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0175A-3293-4919-8492-6789E11C04C5}"/>
              </a:ext>
            </a:extLst>
          </p:cNvPr>
          <p:cNvSpPr>
            <a:spLocks noGrp="1"/>
          </p:cNvSpPr>
          <p:nvPr>
            <p:ph type="title"/>
          </p:nvPr>
        </p:nvSpPr>
        <p:spPr/>
        <p:txBody>
          <a:bodyPr>
            <a:normAutofit fontScale="90000"/>
          </a:bodyPr>
          <a:lstStyle/>
          <a:p>
            <a:pPr algn="ctr"/>
            <a:r>
              <a:rPr lang="en-US" sz="6000" b="1" dirty="0">
                <a:ln w="28575">
                  <a:solidFill>
                    <a:schemeClr val="tx1"/>
                  </a:solidFill>
                </a:ln>
                <a:solidFill>
                  <a:schemeClr val="bg1"/>
                </a:solidFill>
                <a:latin typeface="Rage Italic" panose="03070502040507070304" pitchFamily="66" charset="0"/>
              </a:rPr>
              <a:t>Walking in the Light</a:t>
            </a:r>
            <a:br>
              <a:rPr lang="en-US" dirty="0">
                <a:solidFill>
                  <a:schemeClr val="bg1"/>
                </a:solidFill>
              </a:rPr>
            </a:br>
            <a:r>
              <a:rPr lang="en-US" sz="3600" i="1" dirty="0">
                <a:solidFill>
                  <a:schemeClr val="bg1"/>
                </a:solidFill>
              </a:rPr>
              <a:t>– A Harmful and Inconsistent Approach –</a:t>
            </a:r>
            <a:endParaRPr lang="en-US" i="1" dirty="0">
              <a:solidFill>
                <a:schemeClr val="bg1"/>
              </a:solidFill>
            </a:endParaRPr>
          </a:p>
        </p:txBody>
      </p:sp>
      <p:sp>
        <p:nvSpPr>
          <p:cNvPr id="3" name="Content Placeholder 2">
            <a:extLst>
              <a:ext uri="{FF2B5EF4-FFF2-40B4-BE49-F238E27FC236}">
                <a16:creationId xmlns:a16="http://schemas.microsoft.com/office/drawing/2014/main" id="{DE1E2B89-BAF8-44EC-8670-8DDFBC464C5F}"/>
              </a:ext>
            </a:extLst>
          </p:cNvPr>
          <p:cNvSpPr>
            <a:spLocks noGrp="1"/>
          </p:cNvSpPr>
          <p:nvPr>
            <p:ph idx="1"/>
          </p:nvPr>
        </p:nvSpPr>
        <p:spPr>
          <a:xfrm>
            <a:off x="628650" y="1825625"/>
            <a:ext cx="7886700" cy="4787210"/>
          </a:xfrm>
        </p:spPr>
        <p:txBody>
          <a:bodyPr>
            <a:normAutofit lnSpcReduction="10000"/>
          </a:bodyPr>
          <a:lstStyle/>
          <a:p>
            <a:pPr marL="0" indent="0">
              <a:buNone/>
            </a:pPr>
            <a:r>
              <a:rPr lang="en-US" sz="3200" b="1" dirty="0">
                <a:solidFill>
                  <a:schemeClr val="bg1"/>
                </a:solidFill>
              </a:rPr>
              <a:t>Why do some take this approach to “walk?”</a:t>
            </a:r>
          </a:p>
          <a:p>
            <a:r>
              <a:rPr lang="en-US" sz="3200" dirty="0">
                <a:solidFill>
                  <a:schemeClr val="bg1"/>
                </a:solidFill>
              </a:rPr>
              <a:t>Seeking assurance for standing with God.</a:t>
            </a:r>
          </a:p>
          <a:p>
            <a:r>
              <a:rPr lang="en-US" sz="3200" b="1" dirty="0">
                <a:solidFill>
                  <a:schemeClr val="bg1"/>
                </a:solidFill>
              </a:rPr>
              <a:t>But what assurance does </a:t>
            </a:r>
            <a:r>
              <a:rPr lang="en-US" sz="3200" b="1" u="sng" dirty="0">
                <a:solidFill>
                  <a:schemeClr val="bg1"/>
                </a:solidFill>
              </a:rPr>
              <a:t>God</a:t>
            </a:r>
            <a:r>
              <a:rPr lang="en-US" sz="3200" b="1" dirty="0">
                <a:solidFill>
                  <a:schemeClr val="bg1"/>
                </a:solidFill>
              </a:rPr>
              <a:t> give us?</a:t>
            </a:r>
          </a:p>
          <a:p>
            <a:pPr lvl="1"/>
            <a:r>
              <a:rPr lang="en-US" sz="3200" i="1" dirty="0">
                <a:solidFill>
                  <a:schemeClr val="bg1"/>
                </a:solidFill>
              </a:rPr>
              <a:t>(v. 9) </a:t>
            </a:r>
            <a:r>
              <a:rPr lang="en-US" sz="3200" dirty="0">
                <a:solidFill>
                  <a:schemeClr val="bg1"/>
                </a:solidFill>
              </a:rPr>
              <a:t>– After sin places you in darkness, repent, confess, and ask forgiveness.</a:t>
            </a:r>
          </a:p>
          <a:p>
            <a:pPr lvl="1"/>
            <a:r>
              <a:rPr lang="en-US" sz="3200" i="1" dirty="0">
                <a:solidFill>
                  <a:schemeClr val="bg1"/>
                </a:solidFill>
              </a:rPr>
              <a:t>(2:1-2) </a:t>
            </a:r>
            <a:r>
              <a:rPr lang="en-US" sz="3200" dirty="0">
                <a:solidFill>
                  <a:schemeClr val="bg1"/>
                </a:solidFill>
              </a:rPr>
              <a:t>– He is faithful and just to forgive.</a:t>
            </a:r>
          </a:p>
          <a:p>
            <a:pPr lvl="1"/>
            <a:r>
              <a:rPr lang="en-US" sz="3200" i="1" dirty="0">
                <a:solidFill>
                  <a:schemeClr val="bg1"/>
                </a:solidFill>
              </a:rPr>
              <a:t>(5:14-15) </a:t>
            </a:r>
            <a:r>
              <a:rPr lang="en-US" sz="3200" dirty="0">
                <a:solidFill>
                  <a:schemeClr val="bg1"/>
                </a:solidFill>
              </a:rPr>
              <a:t>– We have what we ask.</a:t>
            </a:r>
          </a:p>
          <a:p>
            <a:pPr lvl="1"/>
            <a:r>
              <a:rPr lang="en-US" sz="3200" b="1" dirty="0">
                <a:solidFill>
                  <a:schemeClr val="bg1"/>
                </a:solidFill>
              </a:rPr>
              <a:t>Is this not enough assurance?</a:t>
            </a:r>
          </a:p>
          <a:p>
            <a:pPr marL="457200" lvl="1" indent="0" algn="ctr">
              <a:buNone/>
            </a:pPr>
            <a:r>
              <a:rPr lang="en-US" sz="3200" i="1" u="sng" dirty="0">
                <a:solidFill>
                  <a:schemeClr val="bg1"/>
                </a:solidFill>
              </a:rPr>
              <a:t>This approach to “walk” gives occasion for harm more than for good.</a:t>
            </a:r>
          </a:p>
        </p:txBody>
      </p:sp>
    </p:spTree>
    <p:extLst>
      <p:ext uri="{BB962C8B-B14F-4D97-AF65-F5344CB8AC3E}">
        <p14:creationId xmlns:p14="http://schemas.microsoft.com/office/powerpoint/2010/main" val="2591363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tar: 12 Points 7">
            <a:extLst>
              <a:ext uri="{FF2B5EF4-FFF2-40B4-BE49-F238E27FC236}">
                <a16:creationId xmlns:a16="http://schemas.microsoft.com/office/drawing/2014/main" id="{0F36A6BC-E8C5-49BB-AA26-29FEDF9FE2BE}"/>
              </a:ext>
            </a:extLst>
          </p:cNvPr>
          <p:cNvSpPr/>
          <p:nvPr/>
        </p:nvSpPr>
        <p:spPr>
          <a:xfrm>
            <a:off x="2175013" y="2687225"/>
            <a:ext cx="4793974" cy="1778757"/>
          </a:xfrm>
          <a:prstGeom prst="star12">
            <a:avLst/>
          </a:prstGeom>
          <a:solidFill>
            <a:srgbClr val="F8FFA3">
              <a:alpha val="40000"/>
            </a:srgbClr>
          </a:solidFill>
          <a:ln>
            <a:noFill/>
          </a:ln>
          <a:effectLst>
            <a:softEdge rad="330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tar: 12 Points 9">
            <a:extLst>
              <a:ext uri="{FF2B5EF4-FFF2-40B4-BE49-F238E27FC236}">
                <a16:creationId xmlns:a16="http://schemas.microsoft.com/office/drawing/2014/main" id="{F45B4D77-11DD-4BAA-B9FA-B6D138DC5F8A}"/>
              </a:ext>
            </a:extLst>
          </p:cNvPr>
          <p:cNvSpPr/>
          <p:nvPr/>
        </p:nvSpPr>
        <p:spPr>
          <a:xfrm>
            <a:off x="2175013" y="2699437"/>
            <a:ext cx="4793974" cy="1778757"/>
          </a:xfrm>
          <a:prstGeom prst="star12">
            <a:avLst/>
          </a:prstGeom>
          <a:solidFill>
            <a:schemeClr val="bg1">
              <a:alpha val="80000"/>
            </a:schemeClr>
          </a:solidFill>
          <a:ln>
            <a:noFill/>
          </a:ln>
          <a:effectLst>
            <a:softEdge rad="508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0AFB1FC-97F9-469F-8DA9-4537F0317BF9}"/>
              </a:ext>
            </a:extLst>
          </p:cNvPr>
          <p:cNvSpPr>
            <a:spLocks noGrp="1"/>
          </p:cNvSpPr>
          <p:nvPr>
            <p:ph type="ctrTitle"/>
          </p:nvPr>
        </p:nvSpPr>
        <p:spPr>
          <a:xfrm>
            <a:off x="685800" y="1890991"/>
            <a:ext cx="7772400" cy="2387600"/>
          </a:xfrm>
        </p:spPr>
        <p:txBody>
          <a:bodyPr>
            <a:normAutofit/>
          </a:bodyPr>
          <a:lstStyle/>
          <a:p>
            <a:r>
              <a:rPr lang="en-US" sz="8000" b="1" dirty="0">
                <a:ln w="28575">
                  <a:solidFill>
                    <a:schemeClr val="tx1"/>
                  </a:solidFill>
                </a:ln>
                <a:solidFill>
                  <a:schemeClr val="bg1"/>
                </a:solidFill>
                <a:effectLst/>
                <a:latin typeface="Rage Italic" panose="03070502040507070304" pitchFamily="66" charset="0"/>
              </a:rPr>
              <a:t>Light</a:t>
            </a:r>
          </a:p>
        </p:txBody>
      </p:sp>
      <p:sp>
        <p:nvSpPr>
          <p:cNvPr id="3" name="Subtitle 2">
            <a:extLst>
              <a:ext uri="{FF2B5EF4-FFF2-40B4-BE49-F238E27FC236}">
                <a16:creationId xmlns:a16="http://schemas.microsoft.com/office/drawing/2014/main" id="{7FE64481-46C0-4BF5-B457-2CF77856F9CA}"/>
              </a:ext>
            </a:extLst>
          </p:cNvPr>
          <p:cNvSpPr>
            <a:spLocks noGrp="1"/>
          </p:cNvSpPr>
          <p:nvPr>
            <p:ph type="subTitle" idx="1"/>
          </p:nvPr>
        </p:nvSpPr>
        <p:spPr>
          <a:xfrm>
            <a:off x="1143000" y="4370666"/>
            <a:ext cx="6858000" cy="1655762"/>
          </a:xfrm>
        </p:spPr>
        <p:txBody>
          <a:bodyPr>
            <a:normAutofit/>
          </a:bodyPr>
          <a:lstStyle/>
          <a:p>
            <a:r>
              <a:rPr lang="en-US" sz="4400" i="1" dirty="0">
                <a:solidFill>
                  <a:schemeClr val="bg1"/>
                </a:solidFill>
              </a:rPr>
              <a:t>1 John 1</a:t>
            </a:r>
          </a:p>
        </p:txBody>
      </p:sp>
      <p:sp>
        <p:nvSpPr>
          <p:cNvPr id="9" name="Rectangle 8">
            <a:extLst>
              <a:ext uri="{FF2B5EF4-FFF2-40B4-BE49-F238E27FC236}">
                <a16:creationId xmlns:a16="http://schemas.microsoft.com/office/drawing/2014/main" id="{A963F74B-3ADB-42E5-B76E-7443F7E53EE8}"/>
              </a:ext>
            </a:extLst>
          </p:cNvPr>
          <p:cNvSpPr/>
          <p:nvPr/>
        </p:nvSpPr>
        <p:spPr>
          <a:xfrm>
            <a:off x="1886778" y="2601956"/>
            <a:ext cx="5370443" cy="1633835"/>
          </a:xfrm>
          <a:prstGeom prst="rect">
            <a:avLst/>
          </a:prstGeom>
        </p:spPr>
        <p:txBody>
          <a:bodyPr wrap="none">
            <a:prstTxWarp prst="textArchUp">
              <a:avLst/>
            </a:prstTxWarp>
            <a:spAutoFit/>
          </a:bodyPr>
          <a:lstStyle/>
          <a:p>
            <a:pPr algn="ctr"/>
            <a:r>
              <a:rPr lang="en-US" sz="8000" b="1" dirty="0">
                <a:ln w="28575">
                  <a:solidFill>
                    <a:schemeClr val="tx1"/>
                  </a:solidFill>
                </a:ln>
                <a:solidFill>
                  <a:schemeClr val="bg1"/>
                </a:solidFill>
                <a:latin typeface="Rage Italic" panose="03070502040507070304" pitchFamily="66" charset="0"/>
              </a:rPr>
              <a:t>Walking in the </a:t>
            </a:r>
            <a:endParaRPr lang="en-US" sz="8000" dirty="0">
              <a:ln w="28575">
                <a:solidFill>
                  <a:schemeClr val="tx1"/>
                </a:solidFill>
              </a:ln>
            </a:endParaRPr>
          </a:p>
        </p:txBody>
      </p:sp>
    </p:spTree>
    <p:extLst>
      <p:ext uri="{BB962C8B-B14F-4D97-AF65-F5344CB8AC3E}">
        <p14:creationId xmlns:p14="http://schemas.microsoft.com/office/powerpoint/2010/main" val="267861590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tar: 12 Points 7">
            <a:extLst>
              <a:ext uri="{FF2B5EF4-FFF2-40B4-BE49-F238E27FC236}">
                <a16:creationId xmlns:a16="http://schemas.microsoft.com/office/drawing/2014/main" id="{0F36A6BC-E8C5-49BB-AA26-29FEDF9FE2BE}"/>
              </a:ext>
            </a:extLst>
          </p:cNvPr>
          <p:cNvSpPr/>
          <p:nvPr/>
        </p:nvSpPr>
        <p:spPr>
          <a:xfrm>
            <a:off x="2175013" y="2687225"/>
            <a:ext cx="4793974" cy="1778757"/>
          </a:xfrm>
          <a:prstGeom prst="star12">
            <a:avLst/>
          </a:prstGeom>
          <a:solidFill>
            <a:srgbClr val="F8FFA3">
              <a:alpha val="40000"/>
            </a:srgbClr>
          </a:solidFill>
          <a:ln>
            <a:noFill/>
          </a:ln>
          <a:effectLst>
            <a:softEdge rad="330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tar: 12 Points 9">
            <a:extLst>
              <a:ext uri="{FF2B5EF4-FFF2-40B4-BE49-F238E27FC236}">
                <a16:creationId xmlns:a16="http://schemas.microsoft.com/office/drawing/2014/main" id="{F45B4D77-11DD-4BAA-B9FA-B6D138DC5F8A}"/>
              </a:ext>
            </a:extLst>
          </p:cNvPr>
          <p:cNvSpPr/>
          <p:nvPr/>
        </p:nvSpPr>
        <p:spPr>
          <a:xfrm>
            <a:off x="2175013" y="2699437"/>
            <a:ext cx="4793974" cy="1778757"/>
          </a:xfrm>
          <a:prstGeom prst="star12">
            <a:avLst/>
          </a:prstGeom>
          <a:solidFill>
            <a:schemeClr val="bg1">
              <a:alpha val="80000"/>
            </a:schemeClr>
          </a:solidFill>
          <a:ln>
            <a:noFill/>
          </a:ln>
          <a:effectLst>
            <a:softEdge rad="508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0AFB1FC-97F9-469F-8DA9-4537F0317BF9}"/>
              </a:ext>
            </a:extLst>
          </p:cNvPr>
          <p:cNvSpPr>
            <a:spLocks noGrp="1"/>
          </p:cNvSpPr>
          <p:nvPr>
            <p:ph type="ctrTitle"/>
          </p:nvPr>
        </p:nvSpPr>
        <p:spPr>
          <a:xfrm>
            <a:off x="685800" y="1890991"/>
            <a:ext cx="7772400" cy="2387600"/>
          </a:xfrm>
        </p:spPr>
        <p:txBody>
          <a:bodyPr>
            <a:normAutofit/>
          </a:bodyPr>
          <a:lstStyle/>
          <a:p>
            <a:r>
              <a:rPr lang="en-US" sz="8000" b="1" dirty="0">
                <a:ln w="28575">
                  <a:solidFill>
                    <a:schemeClr val="tx1"/>
                  </a:solidFill>
                </a:ln>
                <a:solidFill>
                  <a:schemeClr val="bg1"/>
                </a:solidFill>
                <a:effectLst/>
                <a:latin typeface="Rage Italic" panose="03070502040507070304" pitchFamily="66" charset="0"/>
              </a:rPr>
              <a:t>Light</a:t>
            </a:r>
          </a:p>
        </p:txBody>
      </p:sp>
      <p:sp>
        <p:nvSpPr>
          <p:cNvPr id="3" name="Subtitle 2">
            <a:extLst>
              <a:ext uri="{FF2B5EF4-FFF2-40B4-BE49-F238E27FC236}">
                <a16:creationId xmlns:a16="http://schemas.microsoft.com/office/drawing/2014/main" id="{7FE64481-46C0-4BF5-B457-2CF77856F9CA}"/>
              </a:ext>
            </a:extLst>
          </p:cNvPr>
          <p:cNvSpPr>
            <a:spLocks noGrp="1"/>
          </p:cNvSpPr>
          <p:nvPr>
            <p:ph type="subTitle" idx="1"/>
          </p:nvPr>
        </p:nvSpPr>
        <p:spPr>
          <a:xfrm>
            <a:off x="1143000" y="4370666"/>
            <a:ext cx="6858000" cy="1655762"/>
          </a:xfrm>
        </p:spPr>
        <p:txBody>
          <a:bodyPr>
            <a:normAutofit/>
          </a:bodyPr>
          <a:lstStyle/>
          <a:p>
            <a:r>
              <a:rPr lang="en-US" sz="4400" i="1" dirty="0">
                <a:solidFill>
                  <a:schemeClr val="bg1"/>
                </a:solidFill>
              </a:rPr>
              <a:t>1 John 1</a:t>
            </a:r>
          </a:p>
        </p:txBody>
      </p:sp>
      <p:sp>
        <p:nvSpPr>
          <p:cNvPr id="9" name="Rectangle 8">
            <a:extLst>
              <a:ext uri="{FF2B5EF4-FFF2-40B4-BE49-F238E27FC236}">
                <a16:creationId xmlns:a16="http://schemas.microsoft.com/office/drawing/2014/main" id="{A963F74B-3ADB-42E5-B76E-7443F7E53EE8}"/>
              </a:ext>
            </a:extLst>
          </p:cNvPr>
          <p:cNvSpPr/>
          <p:nvPr/>
        </p:nvSpPr>
        <p:spPr>
          <a:xfrm>
            <a:off x="1886778" y="2601956"/>
            <a:ext cx="5370443" cy="1633835"/>
          </a:xfrm>
          <a:prstGeom prst="rect">
            <a:avLst/>
          </a:prstGeom>
        </p:spPr>
        <p:txBody>
          <a:bodyPr wrap="none">
            <a:prstTxWarp prst="textArchUp">
              <a:avLst/>
            </a:prstTxWarp>
            <a:spAutoFit/>
          </a:bodyPr>
          <a:lstStyle/>
          <a:p>
            <a:pPr algn="ctr"/>
            <a:r>
              <a:rPr lang="en-US" sz="8000" b="1" dirty="0">
                <a:ln w="28575">
                  <a:solidFill>
                    <a:schemeClr val="tx1"/>
                  </a:solidFill>
                </a:ln>
                <a:solidFill>
                  <a:schemeClr val="bg1"/>
                </a:solidFill>
                <a:latin typeface="Rage Italic" panose="03070502040507070304" pitchFamily="66" charset="0"/>
              </a:rPr>
              <a:t>Walking in the </a:t>
            </a:r>
            <a:endParaRPr lang="en-US" sz="8000" dirty="0">
              <a:ln w="28575">
                <a:solidFill>
                  <a:schemeClr val="tx1"/>
                </a:solidFill>
              </a:ln>
            </a:endParaRPr>
          </a:p>
        </p:txBody>
      </p:sp>
    </p:spTree>
    <p:extLst>
      <p:ext uri="{BB962C8B-B14F-4D97-AF65-F5344CB8AC3E}">
        <p14:creationId xmlns:p14="http://schemas.microsoft.com/office/powerpoint/2010/main" val="104088016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0175A-3293-4919-8492-6789E11C04C5}"/>
              </a:ext>
            </a:extLst>
          </p:cNvPr>
          <p:cNvSpPr>
            <a:spLocks noGrp="1"/>
          </p:cNvSpPr>
          <p:nvPr>
            <p:ph type="title"/>
          </p:nvPr>
        </p:nvSpPr>
        <p:spPr/>
        <p:txBody>
          <a:bodyPr>
            <a:normAutofit fontScale="90000"/>
          </a:bodyPr>
          <a:lstStyle/>
          <a:p>
            <a:pPr algn="ctr"/>
            <a:r>
              <a:rPr lang="en-US" sz="6000" b="1" dirty="0">
                <a:ln w="28575">
                  <a:solidFill>
                    <a:schemeClr val="tx1"/>
                  </a:solidFill>
                </a:ln>
                <a:solidFill>
                  <a:schemeClr val="bg1"/>
                </a:solidFill>
                <a:latin typeface="Rage Italic" panose="03070502040507070304" pitchFamily="66" charset="0"/>
              </a:rPr>
              <a:t>Walking in the Light</a:t>
            </a:r>
            <a:br>
              <a:rPr lang="en-US" dirty="0">
                <a:solidFill>
                  <a:schemeClr val="bg1"/>
                </a:solidFill>
              </a:rPr>
            </a:br>
            <a:r>
              <a:rPr lang="en-US" sz="3600" i="1" dirty="0">
                <a:solidFill>
                  <a:schemeClr val="bg1"/>
                </a:solidFill>
              </a:rPr>
              <a:t>– 1 John 1 in Context –</a:t>
            </a:r>
            <a:endParaRPr lang="en-US" i="1" dirty="0">
              <a:solidFill>
                <a:schemeClr val="bg1"/>
              </a:solidFill>
            </a:endParaRPr>
          </a:p>
        </p:txBody>
      </p:sp>
      <p:sp>
        <p:nvSpPr>
          <p:cNvPr id="3" name="Content Placeholder 2">
            <a:extLst>
              <a:ext uri="{FF2B5EF4-FFF2-40B4-BE49-F238E27FC236}">
                <a16:creationId xmlns:a16="http://schemas.microsoft.com/office/drawing/2014/main" id="{DE1E2B89-BAF8-44EC-8670-8DDFBC464C5F}"/>
              </a:ext>
            </a:extLst>
          </p:cNvPr>
          <p:cNvSpPr>
            <a:spLocks noGrp="1"/>
          </p:cNvSpPr>
          <p:nvPr>
            <p:ph idx="1"/>
          </p:nvPr>
        </p:nvSpPr>
        <p:spPr/>
        <p:txBody>
          <a:bodyPr>
            <a:normAutofit/>
          </a:bodyPr>
          <a:lstStyle/>
          <a:p>
            <a:pPr marL="0" indent="0">
              <a:buNone/>
            </a:pPr>
            <a:r>
              <a:rPr lang="en-US" sz="3600" b="1" dirty="0">
                <a:solidFill>
                  <a:schemeClr val="bg1"/>
                </a:solidFill>
              </a:rPr>
              <a:t>Preface – Trouble among John’s readers</a:t>
            </a:r>
          </a:p>
          <a:p>
            <a:r>
              <a:rPr lang="en-US" sz="3200" dirty="0">
                <a:solidFill>
                  <a:schemeClr val="bg1"/>
                </a:solidFill>
              </a:rPr>
              <a:t>Gnostics – claimed a superior knowledge, or special anointing – </a:t>
            </a:r>
            <a:r>
              <a:rPr lang="en-US" sz="3200" i="1" dirty="0">
                <a:solidFill>
                  <a:schemeClr val="bg1"/>
                </a:solidFill>
              </a:rPr>
              <a:t>cf. 2:20-21</a:t>
            </a:r>
          </a:p>
          <a:p>
            <a:r>
              <a:rPr lang="en-US" sz="3200" dirty="0">
                <a:solidFill>
                  <a:schemeClr val="bg1"/>
                </a:solidFill>
              </a:rPr>
              <a:t>Their doctrine:</a:t>
            </a:r>
          </a:p>
          <a:p>
            <a:pPr lvl="1"/>
            <a:r>
              <a:rPr lang="en-US" sz="3200" dirty="0">
                <a:solidFill>
                  <a:schemeClr val="bg1"/>
                </a:solidFill>
              </a:rPr>
              <a:t>Flesh inherently impure/sinful – </a:t>
            </a:r>
            <a:r>
              <a:rPr lang="en-US" sz="3200" i="1" dirty="0">
                <a:solidFill>
                  <a:schemeClr val="bg1"/>
                </a:solidFill>
              </a:rPr>
              <a:t>cf. 3:7-9; 2 Peter 2:18-19</a:t>
            </a:r>
          </a:p>
          <a:p>
            <a:pPr lvl="1"/>
            <a:r>
              <a:rPr lang="en-US" sz="3200" dirty="0">
                <a:solidFill>
                  <a:schemeClr val="bg1"/>
                </a:solidFill>
              </a:rPr>
              <a:t>Christ did not come in flesh – </a:t>
            </a:r>
            <a:r>
              <a:rPr lang="en-US" sz="3200" i="1" dirty="0">
                <a:solidFill>
                  <a:schemeClr val="bg1"/>
                </a:solidFill>
              </a:rPr>
              <a:t>cf. 2:22-23; 4:2-3</a:t>
            </a:r>
          </a:p>
        </p:txBody>
      </p:sp>
    </p:spTree>
    <p:extLst>
      <p:ext uri="{BB962C8B-B14F-4D97-AF65-F5344CB8AC3E}">
        <p14:creationId xmlns:p14="http://schemas.microsoft.com/office/powerpoint/2010/main" val="18542884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0175A-3293-4919-8492-6789E11C04C5}"/>
              </a:ext>
            </a:extLst>
          </p:cNvPr>
          <p:cNvSpPr>
            <a:spLocks noGrp="1"/>
          </p:cNvSpPr>
          <p:nvPr>
            <p:ph type="title"/>
          </p:nvPr>
        </p:nvSpPr>
        <p:spPr/>
        <p:txBody>
          <a:bodyPr>
            <a:normAutofit fontScale="90000"/>
          </a:bodyPr>
          <a:lstStyle/>
          <a:p>
            <a:pPr algn="ctr"/>
            <a:r>
              <a:rPr lang="en-US" sz="6000" b="1" dirty="0">
                <a:ln w="28575">
                  <a:solidFill>
                    <a:schemeClr val="tx1"/>
                  </a:solidFill>
                </a:ln>
                <a:solidFill>
                  <a:schemeClr val="bg1"/>
                </a:solidFill>
                <a:latin typeface="Rage Italic" panose="03070502040507070304" pitchFamily="66" charset="0"/>
              </a:rPr>
              <a:t>Walking in the Light</a:t>
            </a:r>
            <a:br>
              <a:rPr lang="en-US" dirty="0">
                <a:solidFill>
                  <a:schemeClr val="bg1"/>
                </a:solidFill>
              </a:rPr>
            </a:br>
            <a:r>
              <a:rPr lang="en-US" sz="3600" i="1" dirty="0">
                <a:solidFill>
                  <a:schemeClr val="bg1"/>
                </a:solidFill>
              </a:rPr>
              <a:t>– 1 John 1 in Context –</a:t>
            </a:r>
            <a:endParaRPr lang="en-US" i="1" dirty="0">
              <a:solidFill>
                <a:schemeClr val="bg1"/>
              </a:solidFill>
            </a:endParaRPr>
          </a:p>
        </p:txBody>
      </p:sp>
      <p:sp>
        <p:nvSpPr>
          <p:cNvPr id="3" name="Content Placeholder 2">
            <a:extLst>
              <a:ext uri="{FF2B5EF4-FFF2-40B4-BE49-F238E27FC236}">
                <a16:creationId xmlns:a16="http://schemas.microsoft.com/office/drawing/2014/main" id="{DE1E2B89-BAF8-44EC-8670-8DDFBC464C5F}"/>
              </a:ext>
            </a:extLst>
          </p:cNvPr>
          <p:cNvSpPr>
            <a:spLocks noGrp="1"/>
          </p:cNvSpPr>
          <p:nvPr>
            <p:ph idx="1"/>
          </p:nvPr>
        </p:nvSpPr>
        <p:spPr/>
        <p:txBody>
          <a:bodyPr>
            <a:normAutofit/>
          </a:bodyPr>
          <a:lstStyle/>
          <a:p>
            <a:pPr marL="0" indent="0">
              <a:buNone/>
            </a:pPr>
            <a:r>
              <a:rPr lang="en-US" sz="3600" b="1" dirty="0">
                <a:solidFill>
                  <a:schemeClr val="bg1"/>
                </a:solidFill>
              </a:rPr>
              <a:t>That Witnessed and Declared </a:t>
            </a:r>
            <a:r>
              <a:rPr lang="en-US" sz="3600" b="1" i="1" dirty="0">
                <a:solidFill>
                  <a:schemeClr val="bg1"/>
                </a:solidFill>
              </a:rPr>
              <a:t>(vv. 1-4)</a:t>
            </a:r>
          </a:p>
          <a:p>
            <a:r>
              <a:rPr lang="en-US" sz="3200" b="1" dirty="0">
                <a:solidFill>
                  <a:schemeClr val="bg1"/>
                </a:solidFill>
              </a:rPr>
              <a:t>Word of life witnessed with senses </a:t>
            </a:r>
            <a:r>
              <a:rPr lang="en-US" sz="3200" i="1" dirty="0">
                <a:solidFill>
                  <a:schemeClr val="bg1"/>
                </a:solidFill>
              </a:rPr>
              <a:t>(vv. 1-2a)</a:t>
            </a:r>
          </a:p>
          <a:p>
            <a:pPr lvl="1"/>
            <a:r>
              <a:rPr lang="en-US" sz="3200" i="1" dirty="0">
                <a:solidFill>
                  <a:schemeClr val="bg1"/>
                </a:solidFill>
              </a:rPr>
              <a:t>Cf. John 1 </a:t>
            </a:r>
            <a:r>
              <a:rPr lang="en-US" sz="3200" dirty="0">
                <a:solidFill>
                  <a:schemeClr val="bg1"/>
                </a:solidFill>
              </a:rPr>
              <a:t>– Word in the beginning.</a:t>
            </a:r>
          </a:p>
          <a:p>
            <a:pPr lvl="1"/>
            <a:r>
              <a:rPr lang="en-US" sz="3200" dirty="0">
                <a:solidFill>
                  <a:schemeClr val="bg1"/>
                </a:solidFill>
              </a:rPr>
              <a:t>Note: contradicts Gnostic doctrine.</a:t>
            </a:r>
          </a:p>
          <a:p>
            <a:r>
              <a:rPr lang="en-US" sz="3200" b="1" dirty="0">
                <a:solidFill>
                  <a:schemeClr val="bg1"/>
                </a:solidFill>
              </a:rPr>
              <a:t>Word of life declared </a:t>
            </a:r>
            <a:r>
              <a:rPr lang="en-US" sz="3200" i="1" dirty="0">
                <a:solidFill>
                  <a:schemeClr val="bg1"/>
                </a:solidFill>
              </a:rPr>
              <a:t>(vv. 2b-4)</a:t>
            </a:r>
          </a:p>
          <a:p>
            <a:pPr lvl="1"/>
            <a:r>
              <a:rPr lang="en-US" sz="3200" i="1" dirty="0">
                <a:solidFill>
                  <a:schemeClr val="bg1"/>
                </a:solidFill>
              </a:rPr>
              <a:t>Cf. John 15:26-27; Acts 1:8 </a:t>
            </a:r>
            <a:r>
              <a:rPr lang="en-US" sz="3200" dirty="0">
                <a:solidFill>
                  <a:schemeClr val="bg1"/>
                </a:solidFill>
              </a:rPr>
              <a:t>– those who witnessed bore witness.</a:t>
            </a:r>
          </a:p>
        </p:txBody>
      </p:sp>
    </p:spTree>
    <p:extLst>
      <p:ext uri="{BB962C8B-B14F-4D97-AF65-F5344CB8AC3E}">
        <p14:creationId xmlns:p14="http://schemas.microsoft.com/office/powerpoint/2010/main" val="4250575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0175A-3293-4919-8492-6789E11C04C5}"/>
              </a:ext>
            </a:extLst>
          </p:cNvPr>
          <p:cNvSpPr>
            <a:spLocks noGrp="1"/>
          </p:cNvSpPr>
          <p:nvPr>
            <p:ph type="title"/>
          </p:nvPr>
        </p:nvSpPr>
        <p:spPr/>
        <p:txBody>
          <a:bodyPr>
            <a:normAutofit fontScale="90000"/>
          </a:bodyPr>
          <a:lstStyle/>
          <a:p>
            <a:pPr algn="ctr"/>
            <a:r>
              <a:rPr lang="en-US" sz="6000" b="1" dirty="0">
                <a:ln w="28575">
                  <a:solidFill>
                    <a:schemeClr val="tx1"/>
                  </a:solidFill>
                </a:ln>
                <a:solidFill>
                  <a:schemeClr val="bg1"/>
                </a:solidFill>
                <a:latin typeface="Rage Italic" panose="03070502040507070304" pitchFamily="66" charset="0"/>
              </a:rPr>
              <a:t>Walking in the Light</a:t>
            </a:r>
            <a:br>
              <a:rPr lang="en-US" dirty="0">
                <a:solidFill>
                  <a:schemeClr val="bg1"/>
                </a:solidFill>
              </a:rPr>
            </a:br>
            <a:r>
              <a:rPr lang="en-US" sz="3600" i="1" dirty="0">
                <a:solidFill>
                  <a:schemeClr val="bg1"/>
                </a:solidFill>
              </a:rPr>
              <a:t>– 1 John 1 in Context –</a:t>
            </a:r>
            <a:endParaRPr lang="en-US" i="1" dirty="0">
              <a:solidFill>
                <a:schemeClr val="bg1"/>
              </a:solidFill>
            </a:endParaRPr>
          </a:p>
        </p:txBody>
      </p:sp>
      <p:sp>
        <p:nvSpPr>
          <p:cNvPr id="3" name="Content Placeholder 2">
            <a:extLst>
              <a:ext uri="{FF2B5EF4-FFF2-40B4-BE49-F238E27FC236}">
                <a16:creationId xmlns:a16="http://schemas.microsoft.com/office/drawing/2014/main" id="{DE1E2B89-BAF8-44EC-8670-8DDFBC464C5F}"/>
              </a:ext>
            </a:extLst>
          </p:cNvPr>
          <p:cNvSpPr>
            <a:spLocks noGrp="1"/>
          </p:cNvSpPr>
          <p:nvPr>
            <p:ph idx="1"/>
          </p:nvPr>
        </p:nvSpPr>
        <p:spPr>
          <a:xfrm>
            <a:off x="628650" y="1825625"/>
            <a:ext cx="7886700" cy="4787210"/>
          </a:xfrm>
        </p:spPr>
        <p:txBody>
          <a:bodyPr>
            <a:normAutofit/>
          </a:bodyPr>
          <a:lstStyle/>
          <a:p>
            <a:pPr marL="0" indent="0">
              <a:buNone/>
            </a:pPr>
            <a:r>
              <a:rPr lang="en-US" sz="3600" b="1" dirty="0">
                <a:solidFill>
                  <a:schemeClr val="accent4">
                    <a:lumMod val="60000"/>
                    <a:lumOff val="40000"/>
                  </a:schemeClr>
                </a:solidFill>
              </a:rPr>
              <a:t>That Witnessed and Declared </a:t>
            </a:r>
            <a:r>
              <a:rPr lang="en-US" sz="3600" b="1" i="1" dirty="0">
                <a:solidFill>
                  <a:schemeClr val="accent4">
                    <a:lumMod val="60000"/>
                    <a:lumOff val="40000"/>
                  </a:schemeClr>
                </a:solidFill>
              </a:rPr>
              <a:t>(vv. 1-4)</a:t>
            </a:r>
          </a:p>
          <a:p>
            <a:pPr marL="0" indent="0">
              <a:buNone/>
            </a:pPr>
            <a:r>
              <a:rPr lang="en-US" sz="3600" b="1" dirty="0">
                <a:solidFill>
                  <a:schemeClr val="bg1"/>
                </a:solidFill>
              </a:rPr>
              <a:t>Message Heard, Implications </a:t>
            </a:r>
            <a:r>
              <a:rPr lang="en-US" sz="3600" b="1" i="1" dirty="0">
                <a:solidFill>
                  <a:schemeClr val="bg1"/>
                </a:solidFill>
              </a:rPr>
              <a:t>(vv. 5-7)</a:t>
            </a:r>
          </a:p>
          <a:p>
            <a:r>
              <a:rPr lang="en-US" sz="3200" b="1" dirty="0">
                <a:solidFill>
                  <a:schemeClr val="bg1"/>
                </a:solidFill>
              </a:rPr>
              <a:t>Message that was heard </a:t>
            </a:r>
            <a:r>
              <a:rPr lang="en-US" sz="3200" i="1" dirty="0">
                <a:solidFill>
                  <a:schemeClr val="bg1"/>
                </a:solidFill>
              </a:rPr>
              <a:t>(v. 5)</a:t>
            </a:r>
          </a:p>
          <a:p>
            <a:pPr lvl="1"/>
            <a:r>
              <a:rPr lang="en-US" sz="3200" i="1" dirty="0">
                <a:solidFill>
                  <a:schemeClr val="bg1"/>
                </a:solidFill>
              </a:rPr>
              <a:t>John 1:14 </a:t>
            </a:r>
            <a:r>
              <a:rPr lang="en-US" sz="3200" dirty="0">
                <a:solidFill>
                  <a:schemeClr val="bg1"/>
                </a:solidFill>
              </a:rPr>
              <a:t>– full of grace and truth.</a:t>
            </a:r>
          </a:p>
          <a:p>
            <a:r>
              <a:rPr lang="en-US" sz="3200" b="1" dirty="0">
                <a:solidFill>
                  <a:schemeClr val="bg1"/>
                </a:solidFill>
              </a:rPr>
              <a:t>Implications from message heard </a:t>
            </a:r>
            <a:r>
              <a:rPr lang="en-US" sz="3200" i="1" dirty="0">
                <a:solidFill>
                  <a:schemeClr val="bg1"/>
                </a:solidFill>
              </a:rPr>
              <a:t>(vv. 6-7)</a:t>
            </a:r>
          </a:p>
          <a:p>
            <a:pPr lvl="1"/>
            <a:r>
              <a:rPr lang="en-US" sz="3200" dirty="0">
                <a:solidFill>
                  <a:schemeClr val="bg1"/>
                </a:solidFill>
              </a:rPr>
              <a:t>In darkness, no fellowship – </a:t>
            </a:r>
            <a:r>
              <a:rPr lang="en-US" sz="3200" i="1" dirty="0">
                <a:solidFill>
                  <a:schemeClr val="bg1"/>
                </a:solidFill>
              </a:rPr>
              <a:t>v. 6; 3:10</a:t>
            </a:r>
          </a:p>
          <a:p>
            <a:pPr lvl="1"/>
            <a:r>
              <a:rPr lang="en-US" sz="3200" dirty="0">
                <a:solidFill>
                  <a:schemeClr val="bg1"/>
                </a:solidFill>
              </a:rPr>
              <a:t>In light, fellowship – </a:t>
            </a:r>
            <a:r>
              <a:rPr lang="en-US" sz="3200" i="1" dirty="0">
                <a:solidFill>
                  <a:schemeClr val="bg1"/>
                </a:solidFill>
              </a:rPr>
              <a:t>v. 7</a:t>
            </a:r>
          </a:p>
          <a:p>
            <a:pPr lvl="2"/>
            <a:r>
              <a:rPr lang="en-US" sz="3200" dirty="0">
                <a:solidFill>
                  <a:schemeClr val="bg1"/>
                </a:solidFill>
              </a:rPr>
              <a:t>Blood cleanses – </a:t>
            </a:r>
            <a:r>
              <a:rPr lang="en-US" sz="3200" i="1" dirty="0">
                <a:solidFill>
                  <a:schemeClr val="bg1"/>
                </a:solidFill>
              </a:rPr>
              <a:t>v. 7b;                                     2 Corinthians 4:4; Romans 8:2</a:t>
            </a:r>
          </a:p>
        </p:txBody>
      </p:sp>
    </p:spTree>
    <p:extLst>
      <p:ext uri="{BB962C8B-B14F-4D97-AF65-F5344CB8AC3E}">
        <p14:creationId xmlns:p14="http://schemas.microsoft.com/office/powerpoint/2010/main" val="2422129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0175A-3293-4919-8492-6789E11C04C5}"/>
              </a:ext>
            </a:extLst>
          </p:cNvPr>
          <p:cNvSpPr>
            <a:spLocks noGrp="1"/>
          </p:cNvSpPr>
          <p:nvPr>
            <p:ph type="title"/>
          </p:nvPr>
        </p:nvSpPr>
        <p:spPr/>
        <p:txBody>
          <a:bodyPr>
            <a:normAutofit fontScale="90000"/>
          </a:bodyPr>
          <a:lstStyle/>
          <a:p>
            <a:pPr algn="ctr"/>
            <a:r>
              <a:rPr lang="en-US" sz="6000" b="1" dirty="0">
                <a:ln w="28575">
                  <a:solidFill>
                    <a:schemeClr val="tx1"/>
                  </a:solidFill>
                </a:ln>
                <a:solidFill>
                  <a:schemeClr val="bg1"/>
                </a:solidFill>
                <a:latin typeface="Rage Italic" panose="03070502040507070304" pitchFamily="66" charset="0"/>
              </a:rPr>
              <a:t>Walking in the Light</a:t>
            </a:r>
            <a:br>
              <a:rPr lang="en-US" dirty="0">
                <a:solidFill>
                  <a:schemeClr val="bg1"/>
                </a:solidFill>
              </a:rPr>
            </a:br>
            <a:r>
              <a:rPr lang="en-US" sz="3600" i="1" dirty="0">
                <a:solidFill>
                  <a:schemeClr val="bg1"/>
                </a:solidFill>
              </a:rPr>
              <a:t>– 1 John 1 in Context –</a:t>
            </a:r>
            <a:endParaRPr lang="en-US" i="1" dirty="0">
              <a:solidFill>
                <a:schemeClr val="bg1"/>
              </a:solidFill>
            </a:endParaRPr>
          </a:p>
        </p:txBody>
      </p:sp>
      <p:sp>
        <p:nvSpPr>
          <p:cNvPr id="3" name="Content Placeholder 2">
            <a:extLst>
              <a:ext uri="{FF2B5EF4-FFF2-40B4-BE49-F238E27FC236}">
                <a16:creationId xmlns:a16="http://schemas.microsoft.com/office/drawing/2014/main" id="{DE1E2B89-BAF8-44EC-8670-8DDFBC464C5F}"/>
              </a:ext>
            </a:extLst>
          </p:cNvPr>
          <p:cNvSpPr>
            <a:spLocks noGrp="1"/>
          </p:cNvSpPr>
          <p:nvPr>
            <p:ph idx="1"/>
          </p:nvPr>
        </p:nvSpPr>
        <p:spPr>
          <a:xfrm>
            <a:off x="628650" y="1825625"/>
            <a:ext cx="7886700" cy="4787210"/>
          </a:xfrm>
        </p:spPr>
        <p:txBody>
          <a:bodyPr>
            <a:normAutofit/>
          </a:bodyPr>
          <a:lstStyle/>
          <a:p>
            <a:pPr marL="0" indent="0">
              <a:buNone/>
            </a:pPr>
            <a:r>
              <a:rPr lang="en-US" sz="3600" b="1" dirty="0">
                <a:solidFill>
                  <a:schemeClr val="accent4">
                    <a:lumMod val="60000"/>
                    <a:lumOff val="40000"/>
                  </a:schemeClr>
                </a:solidFill>
              </a:rPr>
              <a:t>That Witnessed and Declared </a:t>
            </a:r>
            <a:r>
              <a:rPr lang="en-US" sz="3600" b="1" i="1" dirty="0">
                <a:solidFill>
                  <a:schemeClr val="accent4">
                    <a:lumMod val="60000"/>
                    <a:lumOff val="40000"/>
                  </a:schemeClr>
                </a:solidFill>
              </a:rPr>
              <a:t>(vv. 1-4)</a:t>
            </a:r>
          </a:p>
          <a:p>
            <a:pPr marL="0" indent="0">
              <a:buNone/>
            </a:pPr>
            <a:r>
              <a:rPr lang="en-US" sz="3600" b="1" dirty="0">
                <a:solidFill>
                  <a:schemeClr val="accent4">
                    <a:lumMod val="60000"/>
                    <a:lumOff val="40000"/>
                  </a:schemeClr>
                </a:solidFill>
              </a:rPr>
              <a:t>Message Heard, Implications </a:t>
            </a:r>
            <a:r>
              <a:rPr lang="en-US" sz="3600" b="1" i="1" dirty="0">
                <a:solidFill>
                  <a:schemeClr val="accent4">
                    <a:lumMod val="60000"/>
                    <a:lumOff val="40000"/>
                  </a:schemeClr>
                </a:solidFill>
              </a:rPr>
              <a:t>(vv. 5-7)</a:t>
            </a:r>
            <a:endParaRPr lang="en-US" sz="3200" b="1" i="1" dirty="0">
              <a:solidFill>
                <a:schemeClr val="accent4">
                  <a:lumMod val="60000"/>
                  <a:lumOff val="40000"/>
                </a:schemeClr>
              </a:solidFill>
            </a:endParaRPr>
          </a:p>
          <a:p>
            <a:pPr marL="0" indent="0">
              <a:buNone/>
            </a:pPr>
            <a:r>
              <a:rPr lang="en-US" sz="3600" b="1" dirty="0">
                <a:solidFill>
                  <a:schemeClr val="bg1"/>
                </a:solidFill>
              </a:rPr>
              <a:t>Implications When Sin Present </a:t>
            </a:r>
            <a:r>
              <a:rPr lang="en-US" sz="3600" b="1" i="1" dirty="0">
                <a:solidFill>
                  <a:schemeClr val="bg1"/>
                </a:solidFill>
              </a:rPr>
              <a:t>(vv. 8-10)</a:t>
            </a:r>
          </a:p>
          <a:p>
            <a:r>
              <a:rPr lang="en-US" sz="3200" dirty="0">
                <a:solidFill>
                  <a:schemeClr val="bg1"/>
                </a:solidFill>
              </a:rPr>
              <a:t>Note: </a:t>
            </a:r>
            <a:r>
              <a:rPr lang="en-US" sz="3200" i="1" dirty="0">
                <a:solidFill>
                  <a:schemeClr val="bg1"/>
                </a:solidFill>
              </a:rPr>
              <a:t>2:1-2</a:t>
            </a:r>
            <a:r>
              <a:rPr lang="en-US" sz="3200" dirty="0">
                <a:solidFill>
                  <a:schemeClr val="bg1"/>
                </a:solidFill>
              </a:rPr>
              <a:t> – </a:t>
            </a:r>
            <a:r>
              <a:rPr lang="en-US" sz="3200" i="1" dirty="0">
                <a:solidFill>
                  <a:schemeClr val="bg1"/>
                </a:solidFill>
              </a:rPr>
              <a:t>“that you may not sin”</a:t>
            </a:r>
          </a:p>
          <a:p>
            <a:r>
              <a:rPr lang="en-US" sz="3200" i="1" dirty="0">
                <a:solidFill>
                  <a:schemeClr val="bg1"/>
                </a:solidFill>
              </a:rPr>
              <a:t>(v. 8) </a:t>
            </a:r>
            <a:r>
              <a:rPr lang="en-US" sz="3200" dirty="0">
                <a:solidFill>
                  <a:schemeClr val="bg1"/>
                </a:solidFill>
              </a:rPr>
              <a:t>– I have NO sin? – Deceive self.</a:t>
            </a:r>
          </a:p>
          <a:p>
            <a:r>
              <a:rPr lang="en-US" sz="3200" i="1" dirty="0">
                <a:solidFill>
                  <a:schemeClr val="bg1"/>
                </a:solidFill>
              </a:rPr>
              <a:t>(v. 9) </a:t>
            </a:r>
            <a:r>
              <a:rPr lang="en-US" sz="3200" dirty="0">
                <a:solidFill>
                  <a:schemeClr val="bg1"/>
                </a:solidFill>
              </a:rPr>
              <a:t>– Confess sins.</a:t>
            </a:r>
          </a:p>
          <a:p>
            <a:r>
              <a:rPr lang="en-US" sz="3200" i="1" dirty="0">
                <a:solidFill>
                  <a:schemeClr val="bg1"/>
                </a:solidFill>
              </a:rPr>
              <a:t>(v. 10) </a:t>
            </a:r>
            <a:r>
              <a:rPr lang="en-US" sz="3200" dirty="0">
                <a:solidFill>
                  <a:schemeClr val="bg1"/>
                </a:solidFill>
              </a:rPr>
              <a:t>– I have NOT sinned? – Make God a liar.</a:t>
            </a:r>
          </a:p>
          <a:p>
            <a:endParaRPr lang="en-US" sz="3600" dirty="0">
              <a:solidFill>
                <a:schemeClr val="bg1"/>
              </a:solidFill>
            </a:endParaRPr>
          </a:p>
        </p:txBody>
      </p:sp>
    </p:spTree>
    <p:extLst>
      <p:ext uri="{BB962C8B-B14F-4D97-AF65-F5344CB8AC3E}">
        <p14:creationId xmlns:p14="http://schemas.microsoft.com/office/powerpoint/2010/main" val="373747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0175A-3293-4919-8492-6789E11C04C5}"/>
              </a:ext>
            </a:extLst>
          </p:cNvPr>
          <p:cNvSpPr>
            <a:spLocks noGrp="1"/>
          </p:cNvSpPr>
          <p:nvPr>
            <p:ph type="title"/>
          </p:nvPr>
        </p:nvSpPr>
        <p:spPr/>
        <p:txBody>
          <a:bodyPr>
            <a:normAutofit fontScale="90000"/>
          </a:bodyPr>
          <a:lstStyle/>
          <a:p>
            <a:pPr algn="ctr"/>
            <a:r>
              <a:rPr lang="en-US" sz="6000" b="1" dirty="0">
                <a:ln w="28575">
                  <a:solidFill>
                    <a:schemeClr val="tx1"/>
                  </a:solidFill>
                </a:ln>
                <a:solidFill>
                  <a:schemeClr val="bg1"/>
                </a:solidFill>
                <a:latin typeface="Rage Italic" panose="03070502040507070304" pitchFamily="66" charset="0"/>
              </a:rPr>
              <a:t>Walking in the Light</a:t>
            </a:r>
            <a:br>
              <a:rPr lang="en-US" dirty="0">
                <a:solidFill>
                  <a:schemeClr val="bg1"/>
                </a:solidFill>
              </a:rPr>
            </a:br>
            <a:r>
              <a:rPr lang="en-US" sz="3600" i="1" dirty="0">
                <a:solidFill>
                  <a:schemeClr val="bg1"/>
                </a:solidFill>
              </a:rPr>
              <a:t>– Error of “Continual Cleansing” –</a:t>
            </a:r>
            <a:endParaRPr lang="en-US" i="1" dirty="0">
              <a:solidFill>
                <a:schemeClr val="bg1"/>
              </a:solidFill>
            </a:endParaRPr>
          </a:p>
        </p:txBody>
      </p:sp>
      <p:sp>
        <p:nvSpPr>
          <p:cNvPr id="3" name="Content Placeholder 2">
            <a:extLst>
              <a:ext uri="{FF2B5EF4-FFF2-40B4-BE49-F238E27FC236}">
                <a16:creationId xmlns:a16="http://schemas.microsoft.com/office/drawing/2014/main" id="{DE1E2B89-BAF8-44EC-8670-8DDFBC464C5F}"/>
              </a:ext>
            </a:extLst>
          </p:cNvPr>
          <p:cNvSpPr>
            <a:spLocks noGrp="1"/>
          </p:cNvSpPr>
          <p:nvPr>
            <p:ph idx="1"/>
          </p:nvPr>
        </p:nvSpPr>
        <p:spPr>
          <a:xfrm>
            <a:off x="628650" y="1825625"/>
            <a:ext cx="7886700" cy="4787210"/>
          </a:xfrm>
        </p:spPr>
        <p:txBody>
          <a:bodyPr>
            <a:normAutofit lnSpcReduction="10000"/>
          </a:bodyPr>
          <a:lstStyle/>
          <a:p>
            <a:pPr marL="0" indent="0">
              <a:buNone/>
            </a:pPr>
            <a:r>
              <a:rPr lang="en-US" sz="3200" b="1" dirty="0">
                <a:solidFill>
                  <a:schemeClr val="bg1"/>
                </a:solidFill>
              </a:rPr>
              <a:t>The Doctrine </a:t>
            </a:r>
            <a:r>
              <a:rPr lang="en-US" sz="3200" dirty="0">
                <a:solidFill>
                  <a:schemeClr val="bg1"/>
                </a:solidFill>
              </a:rPr>
              <a:t>– </a:t>
            </a:r>
            <a:r>
              <a:rPr lang="en-US" dirty="0">
                <a:solidFill>
                  <a:schemeClr val="bg1"/>
                </a:solidFill>
              </a:rPr>
              <a:t>The word “cleanses” in verse 7 denotes a continual process. Therefore, for one walking in the light, the blood of Christ cleanses him “even as he sins.”</a:t>
            </a:r>
          </a:p>
          <a:p>
            <a:r>
              <a:rPr lang="en-US" sz="3200" dirty="0">
                <a:solidFill>
                  <a:schemeClr val="bg1"/>
                </a:solidFill>
              </a:rPr>
              <a:t>Reason for doctrine – Unity in Diversity</a:t>
            </a:r>
          </a:p>
          <a:p>
            <a:r>
              <a:rPr lang="en-US" sz="3200" dirty="0">
                <a:solidFill>
                  <a:schemeClr val="bg1"/>
                </a:solidFill>
              </a:rPr>
              <a:t>Unity achieved in agreement – Doctrinal </a:t>
            </a:r>
            <a:r>
              <a:rPr lang="en-US" sz="3200" i="1" dirty="0">
                <a:solidFill>
                  <a:schemeClr val="bg1"/>
                </a:solidFill>
              </a:rPr>
              <a:t>(Ephesians 4:3; 2 John 9-11)</a:t>
            </a:r>
            <a:r>
              <a:rPr lang="en-US" sz="3200" dirty="0">
                <a:solidFill>
                  <a:schemeClr val="bg1"/>
                </a:solidFill>
              </a:rPr>
              <a:t>; Mutual fellowship with God </a:t>
            </a:r>
            <a:r>
              <a:rPr lang="en-US" sz="3200" i="1" dirty="0">
                <a:solidFill>
                  <a:schemeClr val="bg1"/>
                </a:solidFill>
              </a:rPr>
              <a:t>(1 John 1:3, 5-7)</a:t>
            </a:r>
          </a:p>
          <a:p>
            <a:r>
              <a:rPr lang="en-US" sz="3200" dirty="0">
                <a:solidFill>
                  <a:schemeClr val="bg1"/>
                </a:solidFill>
              </a:rPr>
              <a:t>Context – </a:t>
            </a:r>
            <a:r>
              <a:rPr lang="en-US" sz="3200" b="1" i="1" dirty="0">
                <a:solidFill>
                  <a:schemeClr val="bg1"/>
                </a:solidFill>
              </a:rPr>
              <a:t>Verse 7</a:t>
            </a:r>
            <a:r>
              <a:rPr lang="en-US" sz="3200" b="1" dirty="0">
                <a:solidFill>
                  <a:schemeClr val="bg1"/>
                </a:solidFill>
              </a:rPr>
              <a:t> with </a:t>
            </a:r>
            <a:r>
              <a:rPr lang="en-US" sz="3200" b="1" i="1" dirty="0">
                <a:solidFill>
                  <a:schemeClr val="bg1"/>
                </a:solidFill>
              </a:rPr>
              <a:t>verse 9</a:t>
            </a:r>
          </a:p>
          <a:p>
            <a:r>
              <a:rPr lang="en-US" sz="3200" i="1" dirty="0">
                <a:solidFill>
                  <a:schemeClr val="bg1"/>
                </a:solidFill>
              </a:rPr>
              <a:t>Cf. 1 John 5:14-17 </a:t>
            </a:r>
            <a:r>
              <a:rPr lang="en-US" sz="3200" dirty="0">
                <a:solidFill>
                  <a:schemeClr val="bg1"/>
                </a:solidFill>
              </a:rPr>
              <a:t>– sin not to death</a:t>
            </a:r>
          </a:p>
        </p:txBody>
      </p:sp>
    </p:spTree>
    <p:extLst>
      <p:ext uri="{BB962C8B-B14F-4D97-AF65-F5344CB8AC3E}">
        <p14:creationId xmlns:p14="http://schemas.microsoft.com/office/powerpoint/2010/main" val="13055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0175A-3293-4919-8492-6789E11C04C5}"/>
              </a:ext>
            </a:extLst>
          </p:cNvPr>
          <p:cNvSpPr>
            <a:spLocks noGrp="1"/>
          </p:cNvSpPr>
          <p:nvPr>
            <p:ph type="title"/>
          </p:nvPr>
        </p:nvSpPr>
        <p:spPr/>
        <p:txBody>
          <a:bodyPr>
            <a:normAutofit fontScale="90000"/>
          </a:bodyPr>
          <a:lstStyle/>
          <a:p>
            <a:pPr algn="ctr"/>
            <a:r>
              <a:rPr lang="en-US" sz="6000" b="1" dirty="0">
                <a:ln w="28575">
                  <a:solidFill>
                    <a:schemeClr val="tx1"/>
                  </a:solidFill>
                </a:ln>
                <a:solidFill>
                  <a:schemeClr val="bg1"/>
                </a:solidFill>
                <a:latin typeface="Rage Italic" panose="03070502040507070304" pitchFamily="66" charset="0"/>
              </a:rPr>
              <a:t>Walking in the Light</a:t>
            </a:r>
            <a:br>
              <a:rPr lang="en-US" dirty="0">
                <a:solidFill>
                  <a:schemeClr val="bg1"/>
                </a:solidFill>
              </a:rPr>
            </a:br>
            <a:r>
              <a:rPr lang="en-US" sz="3600" i="1" dirty="0">
                <a:solidFill>
                  <a:schemeClr val="bg1"/>
                </a:solidFill>
              </a:rPr>
              <a:t>– A Harmful and Inconsistent Approach –</a:t>
            </a:r>
            <a:endParaRPr lang="en-US" i="1" dirty="0">
              <a:solidFill>
                <a:schemeClr val="bg1"/>
              </a:solidFill>
            </a:endParaRPr>
          </a:p>
        </p:txBody>
      </p:sp>
      <p:sp>
        <p:nvSpPr>
          <p:cNvPr id="3" name="Content Placeholder 2">
            <a:extLst>
              <a:ext uri="{FF2B5EF4-FFF2-40B4-BE49-F238E27FC236}">
                <a16:creationId xmlns:a16="http://schemas.microsoft.com/office/drawing/2014/main" id="{DE1E2B89-BAF8-44EC-8670-8DDFBC464C5F}"/>
              </a:ext>
            </a:extLst>
          </p:cNvPr>
          <p:cNvSpPr>
            <a:spLocks noGrp="1"/>
          </p:cNvSpPr>
          <p:nvPr>
            <p:ph idx="1"/>
          </p:nvPr>
        </p:nvSpPr>
        <p:spPr>
          <a:xfrm>
            <a:off x="628650" y="1825625"/>
            <a:ext cx="7886700" cy="4787210"/>
          </a:xfrm>
        </p:spPr>
        <p:txBody>
          <a:bodyPr>
            <a:normAutofit/>
          </a:bodyPr>
          <a:lstStyle/>
          <a:p>
            <a:pPr marL="0" indent="0">
              <a:buNone/>
            </a:pPr>
            <a:r>
              <a:rPr lang="en-US" sz="3200" b="1" dirty="0">
                <a:solidFill>
                  <a:schemeClr val="bg1"/>
                </a:solidFill>
              </a:rPr>
              <a:t>The Approach </a:t>
            </a:r>
            <a:r>
              <a:rPr lang="en-US" sz="3200" dirty="0">
                <a:solidFill>
                  <a:schemeClr val="bg1"/>
                </a:solidFill>
              </a:rPr>
              <a:t>– “Walk” is a continual action. Therefore, an isolated instance of sin does not constitute a “walk in darkness.” Therefore, a “walk in the light” is the general walk in light, despite an isolated act of darkness.</a:t>
            </a:r>
          </a:p>
          <a:p>
            <a:pPr marL="0" indent="0">
              <a:buNone/>
            </a:pPr>
            <a:r>
              <a:rPr lang="en-US" sz="3200" b="1" dirty="0">
                <a:solidFill>
                  <a:schemeClr val="bg1"/>
                </a:solidFill>
              </a:rPr>
              <a:t>Walk</a:t>
            </a:r>
            <a:r>
              <a:rPr lang="en-US" sz="3200" dirty="0">
                <a:solidFill>
                  <a:schemeClr val="bg1"/>
                </a:solidFill>
              </a:rPr>
              <a:t> – </a:t>
            </a:r>
            <a:r>
              <a:rPr lang="en-US" sz="3200" i="1" dirty="0" err="1">
                <a:solidFill>
                  <a:schemeClr val="bg1"/>
                </a:solidFill>
              </a:rPr>
              <a:t>peripateo</a:t>
            </a:r>
            <a:r>
              <a:rPr lang="en-US" sz="3200" dirty="0">
                <a:solidFill>
                  <a:schemeClr val="bg1"/>
                </a:solidFill>
              </a:rPr>
              <a:t> – “figuratively, ‘signifying the whole round of the activities of the individual…’” (Vine).</a:t>
            </a:r>
          </a:p>
          <a:p>
            <a:r>
              <a:rPr lang="en-US" sz="3200" i="1" dirty="0">
                <a:solidFill>
                  <a:schemeClr val="bg1"/>
                </a:solidFill>
              </a:rPr>
              <a:t>Romans 8:4; Ephesians 4:17</a:t>
            </a:r>
          </a:p>
        </p:txBody>
      </p:sp>
    </p:spTree>
    <p:extLst>
      <p:ext uri="{BB962C8B-B14F-4D97-AF65-F5344CB8AC3E}">
        <p14:creationId xmlns:p14="http://schemas.microsoft.com/office/powerpoint/2010/main" val="2935117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0175A-3293-4919-8492-6789E11C04C5}"/>
              </a:ext>
            </a:extLst>
          </p:cNvPr>
          <p:cNvSpPr>
            <a:spLocks noGrp="1"/>
          </p:cNvSpPr>
          <p:nvPr>
            <p:ph type="title"/>
          </p:nvPr>
        </p:nvSpPr>
        <p:spPr/>
        <p:txBody>
          <a:bodyPr>
            <a:normAutofit fontScale="90000"/>
          </a:bodyPr>
          <a:lstStyle/>
          <a:p>
            <a:pPr algn="ctr"/>
            <a:r>
              <a:rPr lang="en-US" sz="6000" b="1" dirty="0">
                <a:ln w="28575">
                  <a:solidFill>
                    <a:schemeClr val="tx1"/>
                  </a:solidFill>
                </a:ln>
                <a:solidFill>
                  <a:schemeClr val="bg1"/>
                </a:solidFill>
                <a:latin typeface="Rage Italic" panose="03070502040507070304" pitchFamily="66" charset="0"/>
              </a:rPr>
              <a:t>Walking in the Light</a:t>
            </a:r>
            <a:br>
              <a:rPr lang="en-US" dirty="0">
                <a:solidFill>
                  <a:schemeClr val="bg1"/>
                </a:solidFill>
              </a:rPr>
            </a:br>
            <a:r>
              <a:rPr lang="en-US" sz="3600" i="1" dirty="0">
                <a:solidFill>
                  <a:schemeClr val="bg1"/>
                </a:solidFill>
              </a:rPr>
              <a:t>– A Harmful and Inconsistent Approach –</a:t>
            </a:r>
            <a:endParaRPr lang="en-US" i="1" dirty="0">
              <a:solidFill>
                <a:schemeClr val="bg1"/>
              </a:solidFill>
            </a:endParaRPr>
          </a:p>
        </p:txBody>
      </p:sp>
      <p:sp>
        <p:nvSpPr>
          <p:cNvPr id="3" name="Content Placeholder 2">
            <a:extLst>
              <a:ext uri="{FF2B5EF4-FFF2-40B4-BE49-F238E27FC236}">
                <a16:creationId xmlns:a16="http://schemas.microsoft.com/office/drawing/2014/main" id="{DE1E2B89-BAF8-44EC-8670-8DDFBC464C5F}"/>
              </a:ext>
            </a:extLst>
          </p:cNvPr>
          <p:cNvSpPr>
            <a:spLocks noGrp="1"/>
          </p:cNvSpPr>
          <p:nvPr>
            <p:ph idx="1"/>
          </p:nvPr>
        </p:nvSpPr>
        <p:spPr>
          <a:xfrm>
            <a:off x="628650" y="1825625"/>
            <a:ext cx="7886700" cy="4787210"/>
          </a:xfrm>
        </p:spPr>
        <p:txBody>
          <a:bodyPr>
            <a:normAutofit/>
          </a:bodyPr>
          <a:lstStyle/>
          <a:p>
            <a:pPr marL="0" indent="0">
              <a:buNone/>
            </a:pPr>
            <a:r>
              <a:rPr lang="en-US" sz="3200" b="1" dirty="0">
                <a:solidFill>
                  <a:schemeClr val="bg1"/>
                </a:solidFill>
              </a:rPr>
              <a:t>This approach to </a:t>
            </a:r>
            <a:r>
              <a:rPr lang="en-US" sz="3200" b="1" i="1" dirty="0">
                <a:solidFill>
                  <a:schemeClr val="bg1"/>
                </a:solidFill>
              </a:rPr>
              <a:t>“walk” </a:t>
            </a:r>
            <a:r>
              <a:rPr lang="en-US" sz="3200" b="1" dirty="0">
                <a:solidFill>
                  <a:schemeClr val="bg1"/>
                </a:solidFill>
              </a:rPr>
              <a:t>is inconsistent with the context:</a:t>
            </a:r>
          </a:p>
          <a:p>
            <a:r>
              <a:rPr lang="en-US" sz="3200" i="1" dirty="0">
                <a:solidFill>
                  <a:schemeClr val="bg1"/>
                </a:solidFill>
              </a:rPr>
              <a:t>(v. 5) </a:t>
            </a:r>
            <a:r>
              <a:rPr lang="en-US" sz="3200" dirty="0">
                <a:solidFill>
                  <a:schemeClr val="bg1"/>
                </a:solidFill>
              </a:rPr>
              <a:t>– No darkness </a:t>
            </a:r>
            <a:r>
              <a:rPr lang="en-US" sz="3200" b="1" dirty="0">
                <a:solidFill>
                  <a:schemeClr val="bg1"/>
                </a:solidFill>
              </a:rPr>
              <a:t>AT ALL</a:t>
            </a:r>
            <a:r>
              <a:rPr lang="en-US" sz="3200" dirty="0">
                <a:solidFill>
                  <a:schemeClr val="bg1"/>
                </a:solidFill>
              </a:rPr>
              <a:t>.</a:t>
            </a:r>
          </a:p>
          <a:p>
            <a:r>
              <a:rPr lang="en-US" sz="3200" i="1" dirty="0">
                <a:solidFill>
                  <a:schemeClr val="bg1"/>
                </a:solidFill>
              </a:rPr>
              <a:t>(v. 6) </a:t>
            </a:r>
            <a:r>
              <a:rPr lang="en-US" sz="3200" dirty="0">
                <a:solidFill>
                  <a:schemeClr val="bg1"/>
                </a:solidFill>
              </a:rPr>
              <a:t>– Walk in darkness.</a:t>
            </a:r>
          </a:p>
          <a:p>
            <a:r>
              <a:rPr lang="en-US" sz="3200" b="1" dirty="0">
                <a:solidFill>
                  <a:schemeClr val="bg1"/>
                </a:solidFill>
              </a:rPr>
              <a:t>Isolated act of sin </a:t>
            </a:r>
            <a:r>
              <a:rPr lang="en-US" sz="3200" dirty="0">
                <a:solidFill>
                  <a:schemeClr val="bg1"/>
                </a:solidFill>
              </a:rPr>
              <a:t>– darkness </a:t>
            </a:r>
            <a:r>
              <a:rPr lang="en-US" sz="3200" b="1" dirty="0">
                <a:solidFill>
                  <a:schemeClr val="bg1"/>
                </a:solidFill>
              </a:rPr>
              <a:t>AT ALL? </a:t>
            </a:r>
            <a:r>
              <a:rPr lang="en-US" sz="3200" dirty="0">
                <a:solidFill>
                  <a:schemeClr val="bg1"/>
                </a:solidFill>
              </a:rPr>
              <a:t>Yes.</a:t>
            </a:r>
          </a:p>
          <a:p>
            <a:pPr marL="0" indent="0">
              <a:buNone/>
            </a:pPr>
            <a:r>
              <a:rPr lang="en-US" sz="3200" b="1" dirty="0">
                <a:solidFill>
                  <a:schemeClr val="bg1"/>
                </a:solidFill>
              </a:rPr>
              <a:t>What can be done if an isolated sin means one </a:t>
            </a:r>
            <a:r>
              <a:rPr lang="en-US" sz="3200" b="1" i="1" dirty="0">
                <a:solidFill>
                  <a:schemeClr val="bg1"/>
                </a:solidFill>
              </a:rPr>
              <a:t>“walk[s] in darkness?” </a:t>
            </a:r>
            <a:r>
              <a:rPr lang="en-US" sz="3200" i="1" dirty="0">
                <a:solidFill>
                  <a:schemeClr val="bg1"/>
                </a:solidFill>
              </a:rPr>
              <a:t>(v. 9)</a:t>
            </a:r>
          </a:p>
          <a:p>
            <a:r>
              <a:rPr lang="en-US" sz="3200" i="1" dirty="0">
                <a:solidFill>
                  <a:schemeClr val="bg1"/>
                </a:solidFill>
              </a:rPr>
              <a:t>Acts 8:13-24 </a:t>
            </a:r>
            <a:r>
              <a:rPr lang="en-US" sz="3200" dirty="0">
                <a:solidFill>
                  <a:schemeClr val="bg1"/>
                </a:solidFill>
              </a:rPr>
              <a:t>– Simon is an example of an isolated sin placing one in darkness.</a:t>
            </a:r>
          </a:p>
        </p:txBody>
      </p:sp>
    </p:spTree>
    <p:extLst>
      <p:ext uri="{BB962C8B-B14F-4D97-AF65-F5344CB8AC3E}">
        <p14:creationId xmlns:p14="http://schemas.microsoft.com/office/powerpoint/2010/main" val="3505500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840</TotalTime>
  <Words>4569</Words>
  <Application>Microsoft Office PowerPoint</Application>
  <PresentationFormat>On-screen Show (4:3)</PresentationFormat>
  <Paragraphs>258</Paragraphs>
  <Slides>11</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Calibri Light</vt:lpstr>
      <vt:lpstr>Rage Italic</vt:lpstr>
      <vt:lpstr>Times New Roman</vt:lpstr>
      <vt:lpstr>Wingdings</vt:lpstr>
      <vt:lpstr>Office Theme</vt:lpstr>
      <vt:lpstr>PowerPoint Presentation</vt:lpstr>
      <vt:lpstr>Light</vt:lpstr>
      <vt:lpstr>Walking in the Light – 1 John 1 in Context –</vt:lpstr>
      <vt:lpstr>Walking in the Light – 1 John 1 in Context –</vt:lpstr>
      <vt:lpstr>Walking in the Light – 1 John 1 in Context –</vt:lpstr>
      <vt:lpstr>Walking in the Light – 1 John 1 in Context –</vt:lpstr>
      <vt:lpstr>Walking in the Light – Error of “Continual Cleansing” –</vt:lpstr>
      <vt:lpstr>Walking in the Light – A Harmful and Inconsistent Approach –</vt:lpstr>
      <vt:lpstr>Walking in the Light – A Harmful and Inconsistent Approach –</vt:lpstr>
      <vt:lpstr>Walking in the Light – A Harmful and Inconsistent Approach –</vt:lpstr>
      <vt:lpstr>Light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Walking in the Light</dc:title>
  <dc:creator>Stan Cox</dc:creator>
  <cp:lastModifiedBy>Stan Cox</cp:lastModifiedBy>
  <cp:revision>19</cp:revision>
  <dcterms:created xsi:type="dcterms:W3CDTF">2018-02-16T20:40:03Z</dcterms:created>
  <dcterms:modified xsi:type="dcterms:W3CDTF">2018-02-18T21:26:39Z</dcterms:modified>
</cp:coreProperties>
</file>