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6" r:id="rId3"/>
    <p:sldId id="257"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ACC394-9692-4027-A358-C0CB54EE780A}" type="datetimeFigureOut">
              <a:rPr lang="en-US" smtClean="0"/>
              <a:t>2/11/2018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0C3713-AF68-4FF2-BB15-8CFC01CAACE0}" type="slidenum">
              <a:rPr lang="en-US" smtClean="0"/>
              <a:t>‹#›</a:t>
            </a:fld>
            <a:endParaRPr lang="en-US"/>
          </a:p>
        </p:txBody>
      </p:sp>
    </p:spTree>
    <p:extLst>
      <p:ext uri="{BB962C8B-B14F-4D97-AF65-F5344CB8AC3E}">
        <p14:creationId xmlns:p14="http://schemas.microsoft.com/office/powerpoint/2010/main" val="1154939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When You Were Little in Your Own Eyes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1 Samuel 15:17-19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History of Israel: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Israel grew as a nation, and oppressed by Egyptians.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delivered Israel from the Egyptians.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Shortly after, on their way through the wilderness to Sinai, Amalek attacks Israel, and by the help of God they prevail.</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said, “I will utterly blot out the remembrance of Amalek from under heaven” (Exodus 17:14).</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At Kadesh </a:t>
            </a:r>
            <a:r>
              <a:rPr lang="en-US" dirty="0" err="1">
                <a:latin typeface="Calibri" panose="020F0502020204030204" pitchFamily="34" charset="0"/>
                <a:ea typeface="Calibri" panose="020F0502020204030204" pitchFamily="34" charset="0"/>
                <a:cs typeface="Times New Roman" panose="02020603050405020304" pitchFamily="18" charset="0"/>
              </a:rPr>
              <a:t>Barnea</a:t>
            </a:r>
            <a:r>
              <a:rPr lang="en-US" dirty="0">
                <a:latin typeface="Calibri" panose="020F0502020204030204" pitchFamily="34" charset="0"/>
                <a:ea typeface="Calibri" panose="020F0502020204030204" pitchFamily="34" charset="0"/>
                <a:cs typeface="Times New Roman" panose="02020603050405020304" pitchFamily="18" charset="0"/>
              </a:rPr>
              <a:t>, spies bring back evil report – lack faith in God – sentenced to wander in the wilderness 40 yrs.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2</a:t>
            </a:r>
            <a:r>
              <a:rPr lang="en-US" baseline="30000" dirty="0">
                <a:latin typeface="Calibri" panose="020F0502020204030204" pitchFamily="34" charset="0"/>
                <a:ea typeface="Calibri" panose="020F0502020204030204" pitchFamily="34" charset="0"/>
                <a:cs typeface="Times New Roman" panose="02020603050405020304" pitchFamily="18" charset="0"/>
              </a:rPr>
              <a:t>nd</a:t>
            </a:r>
            <a:r>
              <a:rPr lang="en-US" dirty="0">
                <a:latin typeface="Calibri" panose="020F0502020204030204" pitchFamily="34" charset="0"/>
                <a:ea typeface="Calibri" panose="020F0502020204030204" pitchFamily="34" charset="0"/>
                <a:cs typeface="Times New Roman" panose="02020603050405020304" pitchFamily="18" charset="0"/>
              </a:rPr>
              <a:t> generation allowed entrance, and with the leadership of Joshua Israel takes the Canaan land.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After failing to destroy all of the Canaanites, Israel is influenced by them, and a generation arose who did not know the Lord.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delivered them into the hands of enemies, and rose up Judges to deliver them when they cried to the Lord for help.</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Samuel, one of the last judges, appoints his sons judges in his old age.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Israel complains of their unfaithfulness, and demands a king. (They rejected God from being their king.)</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Saul is appointed king, and is told in 1 Samuel 15 to heed the voice of the Lord and utterly destroy Amalek for what they had done to Israel.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Saul claimed to have obeyed God, but Samuel reproved him for his sin – he spared </a:t>
            </a:r>
            <a:r>
              <a:rPr lang="en-US" dirty="0" err="1">
                <a:latin typeface="Calibri" panose="020F0502020204030204" pitchFamily="34" charset="0"/>
                <a:ea typeface="Calibri" panose="020F0502020204030204" pitchFamily="34" charset="0"/>
                <a:cs typeface="Times New Roman" panose="02020603050405020304" pitchFamily="18" charset="0"/>
              </a:rPr>
              <a:t>Agag</a:t>
            </a:r>
            <a:r>
              <a:rPr lang="en-US" dirty="0">
                <a:latin typeface="Calibri" panose="020F0502020204030204" pitchFamily="34" charset="0"/>
                <a:ea typeface="Calibri" panose="020F0502020204030204" pitchFamily="34" charset="0"/>
                <a:cs typeface="Times New Roman" panose="02020603050405020304" pitchFamily="18" charset="0"/>
              </a:rPr>
              <a:t>, and the best things and animals to sacrifice to God.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Samuel points out one of the problems that led to Saul’s disobedience as king – he was no longer little in his own eyes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Samuel 15:13-19).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Let us consider Samuel’s words, and learn a valuable lesson from them.</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Saul</a:t>
            </a:r>
          </a:p>
          <a:p>
            <a:endParaRPr lang="en-US" dirty="0"/>
          </a:p>
        </p:txBody>
      </p:sp>
      <p:sp>
        <p:nvSpPr>
          <p:cNvPr id="4" name="Slide Number Placeholder 3"/>
          <p:cNvSpPr>
            <a:spLocks noGrp="1"/>
          </p:cNvSpPr>
          <p:nvPr>
            <p:ph type="sldNum" sz="quarter" idx="10"/>
          </p:nvPr>
        </p:nvSpPr>
        <p:spPr/>
        <p:txBody>
          <a:bodyPr/>
          <a:lstStyle/>
          <a:p>
            <a:fld id="{C50C3713-AF68-4FF2-BB15-8CFC01CAACE0}" type="slidenum">
              <a:rPr lang="en-US" smtClean="0"/>
              <a:t>2</a:t>
            </a:fld>
            <a:endParaRPr lang="en-US"/>
          </a:p>
        </p:txBody>
      </p:sp>
    </p:spTree>
    <p:extLst>
      <p:ext uri="{BB962C8B-B14F-4D97-AF65-F5344CB8AC3E}">
        <p14:creationId xmlns:p14="http://schemas.microsoft.com/office/powerpoint/2010/main" val="1934514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Saul</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When He Was Little</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“When you were little in your own eyes…” (1 Samuel 15:17)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I.e. when Saul thought little of himself.</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 was not filled with pride, and did not consider himself above anyone or anything.</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Saul chosen as king: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9:1-2</a:t>
            </a:r>
            <a:r>
              <a:rPr lang="en-US" dirty="0">
                <a:latin typeface="Calibri" panose="020F0502020204030204" pitchFamily="34" charset="0"/>
                <a:ea typeface="Calibri" panose="020F0502020204030204" pitchFamily="34" charset="0"/>
                <a:cs typeface="Times New Roman" panose="02020603050405020304" pitchFamily="18" charset="0"/>
              </a:rPr>
              <a:t> – Where Saul was from, and a description of him. Yet, still he was “little in his own eyes…”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9:19-21</a:t>
            </a:r>
            <a:r>
              <a:rPr lang="en-US" dirty="0">
                <a:latin typeface="Calibri" panose="020F0502020204030204" pitchFamily="34" charset="0"/>
                <a:ea typeface="Calibri" panose="020F0502020204030204" pitchFamily="34" charset="0"/>
                <a:cs typeface="Times New Roman" panose="02020603050405020304" pitchFamily="18" charset="0"/>
              </a:rPr>
              <a:t> – While looking for lost donkeys, God had brought Saul to Samuel, informing him that the one who should be king was coming.</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Samuel mentioned the desire of Israel – to have a king – that Saul would be that man.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Later, more explicitly Samuel stated the matter to him.</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Saul was of humble countenance, and did not think himself worthy of such consideration.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10:20-24</a:t>
            </a:r>
            <a:r>
              <a:rPr lang="en-US" dirty="0">
                <a:latin typeface="Calibri" panose="020F0502020204030204" pitchFamily="34" charset="0"/>
                <a:ea typeface="Calibri" panose="020F0502020204030204" pitchFamily="34" charset="0"/>
                <a:cs typeface="Times New Roman" panose="02020603050405020304" pitchFamily="18" charset="0"/>
              </a:rPr>
              <a:t> – Saul proclaimed king before the people.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a:t>
            </a:r>
            <a:r>
              <a:rPr lang="en-US" dirty="0">
                <a:latin typeface="Calibri" panose="020F0502020204030204" pitchFamily="34" charset="0"/>
                <a:ea typeface="Calibri" panose="020F0502020204030204" pitchFamily="34" charset="0"/>
                <a:cs typeface="Times New Roman" panose="02020603050405020304" pitchFamily="18" charset="0"/>
              </a:rPr>
              <a:t> – He was hidden among the equipment – does not state why specifically, but it is likely that he was timid.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15:17</a:t>
            </a:r>
            <a:r>
              <a:rPr lang="en-US" dirty="0">
                <a:latin typeface="Calibri" panose="020F0502020204030204" pitchFamily="34" charset="0"/>
                <a:ea typeface="Calibri" panose="020F0502020204030204" pitchFamily="34" charset="0"/>
                <a:cs typeface="Times New Roman" panose="02020603050405020304" pitchFamily="18" charset="0"/>
              </a:rPr>
              <a:t> – When Saul thought of himself in such a manner, he was anointed king.</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When He Was Big</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Saul allowed his position to go to his head, and he began to disobey the Lord in various ways.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After already disobeying him by offering up an unlawful sacrifice when he did not wait on Samuel, </a:t>
            </a:r>
            <a:r>
              <a:rPr lang="en-US" b="1" dirty="0">
                <a:latin typeface="Calibri" panose="020F0502020204030204" pitchFamily="34" charset="0"/>
                <a:ea typeface="Calibri" panose="020F0502020204030204" pitchFamily="34" charset="0"/>
                <a:cs typeface="Times New Roman" panose="02020603050405020304" pitchFamily="18" charset="0"/>
              </a:rPr>
              <a:t>Saul sinned against the Lord by sparing the Amalekite king, and spoils of the Amalekites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15:13-19, 26</a:t>
            </a:r>
            <a:r>
              <a:rPr lang="en-US" dirty="0">
                <a:latin typeface="Calibri" panose="020F0502020204030204" pitchFamily="34" charset="0"/>
                <a:ea typeface="Calibri" panose="020F0502020204030204" pitchFamily="34" charset="0"/>
                <a:cs typeface="Times New Roman" panose="02020603050405020304" pitchFamily="18" charset="0"/>
              </a:rPr>
              <a:t> – When Saul was little, God anointed him king, and when he was big, He rejected him as king.</a:t>
            </a: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It is obvious that when we puff ourselves up against God, He is displeased. We must maintain littleness of self in our own eyes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We as Christians</a:t>
            </a:r>
          </a:p>
          <a:p>
            <a:endParaRPr lang="en-US" dirty="0"/>
          </a:p>
        </p:txBody>
      </p:sp>
      <p:sp>
        <p:nvSpPr>
          <p:cNvPr id="4" name="Slide Number Placeholder 3"/>
          <p:cNvSpPr>
            <a:spLocks noGrp="1"/>
          </p:cNvSpPr>
          <p:nvPr>
            <p:ph type="sldNum" sz="quarter" idx="10"/>
          </p:nvPr>
        </p:nvSpPr>
        <p:spPr/>
        <p:txBody>
          <a:bodyPr/>
          <a:lstStyle/>
          <a:p>
            <a:fld id="{C50C3713-AF68-4FF2-BB15-8CFC01CAACE0}" type="slidenum">
              <a:rPr lang="en-US" smtClean="0"/>
              <a:t>3</a:t>
            </a:fld>
            <a:endParaRPr lang="en-US"/>
          </a:p>
        </p:txBody>
      </p:sp>
    </p:spTree>
    <p:extLst>
      <p:ext uri="{BB962C8B-B14F-4D97-AF65-F5344CB8AC3E}">
        <p14:creationId xmlns:p14="http://schemas.microsoft.com/office/powerpoint/2010/main" val="3843955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We as Christians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When We Were Little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18:1-5</a:t>
            </a:r>
            <a:r>
              <a:rPr lang="en-US" dirty="0">
                <a:latin typeface="Calibri" panose="020F0502020204030204" pitchFamily="34" charset="0"/>
                <a:ea typeface="Calibri" panose="020F0502020204030204" pitchFamily="34" charset="0"/>
                <a:cs typeface="Times New Roman" panose="02020603050405020304" pitchFamily="18" charset="0"/>
              </a:rPr>
              <a:t> – Disciples arguing (</a:t>
            </a:r>
            <a:r>
              <a:rPr lang="en-US" i="1" dirty="0">
                <a:latin typeface="Calibri" panose="020F0502020204030204" pitchFamily="34" charset="0"/>
                <a:ea typeface="Calibri" panose="020F0502020204030204" pitchFamily="34" charset="0"/>
                <a:cs typeface="Times New Roman" panose="02020603050405020304" pitchFamily="18" charset="0"/>
              </a:rPr>
              <a:t>Mark and Luke indicate</a:t>
            </a:r>
            <a:r>
              <a:rPr lang="en-US" dirty="0">
                <a:latin typeface="Calibri" panose="020F0502020204030204" pitchFamily="34" charset="0"/>
                <a:ea typeface="Calibri" panose="020F0502020204030204" pitchFamily="34" charset="0"/>
                <a:cs typeface="Times New Roman" panose="02020603050405020304" pitchFamily="18" charset="0"/>
              </a:rPr>
              <a:t>) about who will be the greatest of them in the kingdom, and ask Jesus.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 requirement to enter the kingdom of God is to become as a child.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“humbles himself”</a:t>
            </a:r>
            <a:r>
              <a:rPr lang="en-US" dirty="0">
                <a:latin typeface="Calibri" panose="020F0502020204030204" pitchFamily="34" charset="0"/>
                <a:ea typeface="Calibri" panose="020F0502020204030204" pitchFamily="34" charset="0"/>
                <a:cs typeface="Times New Roman" panose="02020603050405020304" pitchFamily="18" charset="0"/>
              </a:rPr>
              <a:t> – the idea of becoming as a child is one of humility, not immaturity.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NOTE CHARACTERISTICS OF A CHILD – need care, protection, support, guidance, etc.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5:3</a:t>
            </a:r>
            <a:r>
              <a:rPr lang="en-US" dirty="0">
                <a:latin typeface="Calibri" panose="020F0502020204030204" pitchFamily="34" charset="0"/>
                <a:ea typeface="Calibri" panose="020F0502020204030204" pitchFamily="34" charset="0"/>
                <a:cs typeface="Times New Roman" panose="02020603050405020304" pitchFamily="18" charset="0"/>
              </a:rPr>
              <a:t> – Poor in spirit will be members of kingdom.</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Consideration of humility.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You have nothing without Christ – must rely upon Him.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Recognition of own littleness…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“Humble yourselves in the sight of the Lord, and He will lift you up” (James 4:10)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man who is forgiven of his sins, and is granted entrance into the kingdom of God is the one who is little in his own eyes, and therefore is exalted by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When we forget this…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When We Are Big</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Corinthians: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1:4-7</a:t>
            </a:r>
            <a:r>
              <a:rPr lang="en-US" dirty="0">
                <a:latin typeface="Calibri" panose="020F0502020204030204" pitchFamily="34" charset="0"/>
                <a:ea typeface="Calibri" panose="020F0502020204030204" pitchFamily="34" charset="0"/>
                <a:cs typeface="Times New Roman" panose="02020603050405020304" pitchFamily="18" charset="0"/>
              </a:rPr>
              <a:t> – Came short in no gift (spiritual gift).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Good thing.</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Necessary for the growth of the church. However…</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Some became big in their own eyes, therefore, others became small in their eyes: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12:20-22, 27-31</a:t>
            </a:r>
            <a:r>
              <a:rPr lang="en-US" dirty="0">
                <a:latin typeface="Calibri" panose="020F0502020204030204" pitchFamily="34" charset="0"/>
                <a:ea typeface="Calibri" panose="020F0502020204030204" pitchFamily="34" charset="0"/>
                <a:cs typeface="Times New Roman" panose="02020603050405020304" pitchFamily="18" charset="0"/>
              </a:rPr>
              <a:t> – Some thought themselves to be something because of the gift they had (tongue speaking), but Paul showed that all were needed.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“more excellent way”</a:t>
            </a:r>
            <a:r>
              <a:rPr lang="en-US" dirty="0">
                <a:latin typeface="Calibri" panose="020F0502020204030204" pitchFamily="34" charset="0"/>
                <a:ea typeface="Calibri" panose="020F0502020204030204" pitchFamily="34" charset="0"/>
                <a:cs typeface="Times New Roman" panose="02020603050405020304" pitchFamily="18" charset="0"/>
              </a:rPr>
              <a:t> was love of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chapter 13 – “love does not parade itself, is not puffed up”</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i.e. is humble, and seeks the needs of others.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Their pride caused many problems: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Division</a:t>
            </a:r>
            <a:r>
              <a:rPr lang="en-US" dirty="0">
                <a:latin typeface="Calibri" panose="020F0502020204030204" pitchFamily="34" charset="0"/>
                <a:ea typeface="Calibri" panose="020F0502020204030204" pitchFamily="34" charset="0"/>
                <a:cs typeface="Times New Roman" panose="02020603050405020304" pitchFamily="18" charset="0"/>
              </a:rPr>
              <a:t> – I am of Paul, Apollos, Cephas, Christ.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Putting up with immorality</a:t>
            </a:r>
            <a:r>
              <a:rPr lang="en-US" dirty="0">
                <a:latin typeface="Calibri" panose="020F0502020204030204" pitchFamily="34" charset="0"/>
                <a:ea typeface="Calibri" panose="020F0502020204030204" pitchFamily="34" charset="0"/>
                <a:cs typeface="Times New Roman" panose="02020603050405020304" pitchFamily="18" charset="0"/>
              </a:rPr>
              <a:t> – you are puffed up and have not rather mourned.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Taking brethren to court in front of the Gentiles.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Causing brethren to stumble.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SEE WHAT THEIR PRIDE CAUSED!!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u="sng" dirty="0">
                <a:latin typeface="Calibri" panose="020F0502020204030204" pitchFamily="34" charset="0"/>
                <a:ea typeface="Calibri" panose="020F0502020204030204" pitchFamily="34" charset="0"/>
                <a:cs typeface="Times New Roman" panose="02020603050405020304" pitchFamily="18" charset="0"/>
              </a:rPr>
              <a:t>When we lose our sense of littleness, we sin against God, and our neighbor.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4:6-10</a:t>
            </a:r>
            <a:r>
              <a:rPr lang="en-US" dirty="0">
                <a:latin typeface="Calibri" panose="020F0502020204030204" pitchFamily="34" charset="0"/>
                <a:ea typeface="Calibri" panose="020F0502020204030204" pitchFamily="34" charset="0"/>
                <a:cs typeface="Times New Roman" panose="02020603050405020304" pitchFamily="18" charset="0"/>
              </a:rPr>
              <a:t> – What God wants us to do – humble yourself!</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We Must Grow in Littleness</a:t>
            </a:r>
          </a:p>
          <a:p>
            <a:endParaRPr lang="en-US" dirty="0"/>
          </a:p>
        </p:txBody>
      </p:sp>
      <p:sp>
        <p:nvSpPr>
          <p:cNvPr id="4" name="Slide Number Placeholder 3"/>
          <p:cNvSpPr>
            <a:spLocks noGrp="1"/>
          </p:cNvSpPr>
          <p:nvPr>
            <p:ph type="sldNum" sz="quarter" idx="10"/>
          </p:nvPr>
        </p:nvSpPr>
        <p:spPr/>
        <p:txBody>
          <a:bodyPr/>
          <a:lstStyle/>
          <a:p>
            <a:fld id="{C50C3713-AF68-4FF2-BB15-8CFC01CAACE0}" type="slidenum">
              <a:rPr lang="en-US" smtClean="0"/>
              <a:t>4</a:t>
            </a:fld>
            <a:endParaRPr lang="en-US"/>
          </a:p>
        </p:txBody>
      </p:sp>
    </p:spTree>
    <p:extLst>
      <p:ext uri="{BB962C8B-B14F-4D97-AF65-F5344CB8AC3E}">
        <p14:creationId xmlns:p14="http://schemas.microsoft.com/office/powerpoint/2010/main" val="556337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We Must Grow in Littleness</a:t>
            </a: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God requires us to maintain our sense of littleness, i.e. remain humble, before Him and others</a:t>
            </a:r>
            <a:r>
              <a:rPr lang="en-US" b="1" i="1" dirty="0">
                <a:latin typeface="Calibri" panose="020F0502020204030204" pitchFamily="34" charset="0"/>
                <a:ea typeface="Calibri" panose="020F0502020204030204" pitchFamily="34" charset="0"/>
                <a:cs typeface="Times New Roman" panose="02020603050405020304" pitchFamily="18" charset="0"/>
              </a:rPr>
              <a:t>. How can we grow in this humility?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Come before God often: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Isaiah 6:1-5</a:t>
            </a:r>
            <a:r>
              <a:rPr lang="en-US" dirty="0">
                <a:latin typeface="Calibri" panose="020F0502020204030204" pitchFamily="34" charset="0"/>
                <a:ea typeface="Calibri" panose="020F0502020204030204" pitchFamily="34" charset="0"/>
                <a:cs typeface="Times New Roman" panose="02020603050405020304" pitchFamily="18" charset="0"/>
              </a:rPr>
              <a:t> – Isaiah’s vision of the throne of God.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Recognized His greatness, holiness, etc.</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cause Isaiah to feel small!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Isaiah 40:21-23</a:t>
            </a:r>
            <a:r>
              <a:rPr lang="en-US" dirty="0">
                <a:latin typeface="Calibri" panose="020F0502020204030204" pitchFamily="34" charset="0"/>
                <a:ea typeface="Calibri" panose="020F0502020204030204" pitchFamily="34" charset="0"/>
                <a:cs typeface="Times New Roman" panose="02020603050405020304" pitchFamily="18" charset="0"/>
              </a:rPr>
              <a:t> – We must come before God to see His greatness, and always understand our place before Him.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more time we spend before God in worship, study, prayer, etc. the more we will recognize our littleness.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Come before our brethren as servants: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2:3-4</a:t>
            </a:r>
            <a:r>
              <a:rPr lang="en-US" dirty="0">
                <a:latin typeface="Calibri" panose="020F0502020204030204" pitchFamily="34" charset="0"/>
                <a:ea typeface="Calibri" panose="020F0502020204030204" pitchFamily="34" charset="0"/>
                <a:cs typeface="Times New Roman" panose="02020603050405020304" pitchFamily="18" charset="0"/>
              </a:rPr>
              <a:t> – We must esteem each other better, and serve each other’s interests.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13:12-17</a:t>
            </a:r>
            <a:r>
              <a:rPr lang="en-US" dirty="0">
                <a:latin typeface="Calibri" panose="020F0502020204030204" pitchFamily="34" charset="0"/>
                <a:ea typeface="Calibri" panose="020F0502020204030204" pitchFamily="34" charset="0"/>
                <a:cs typeface="Times New Roman" panose="02020603050405020304" pitchFamily="18" charset="0"/>
              </a:rPr>
              <a:t> – After Jesus washed the disciples’ feet – If Jesus stooped in humility, so should we.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12:3-5</a:t>
            </a:r>
            <a:r>
              <a:rPr lang="en-US" dirty="0">
                <a:latin typeface="Calibri" panose="020F0502020204030204" pitchFamily="34" charset="0"/>
                <a:ea typeface="Calibri" panose="020F0502020204030204" pitchFamily="34" charset="0"/>
                <a:cs typeface="Times New Roman" panose="02020603050405020304" pitchFamily="18" charset="0"/>
              </a:rPr>
              <a:t> – Not to think highly of ourselves because of our abilities, but use those abilities in service of God, and the body of Christ.</a:t>
            </a: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When we give ourselves in service one to another, the lesser we will view ourselves, and the greater we will view each other – by this God is pleased, and a congregation thrives.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50C3713-AF68-4FF2-BB15-8CFC01CAACE0}" type="slidenum">
              <a:rPr lang="en-US" smtClean="0"/>
              <a:t>5</a:t>
            </a:fld>
            <a:endParaRPr lang="en-US"/>
          </a:p>
        </p:txBody>
      </p:sp>
    </p:spTree>
    <p:extLst>
      <p:ext uri="{BB962C8B-B14F-4D97-AF65-F5344CB8AC3E}">
        <p14:creationId xmlns:p14="http://schemas.microsoft.com/office/powerpoint/2010/main" val="1854104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required us to become as children to enter the kingdom, and in order to remain there and pleasing to God, we must grow in such humility.</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Saul was exalted because he was little in his own eyes, but when he forgot his littleness, he sinned against God and was brought low.</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always remain little in our own eyes if we wish to be pleasing to God!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50C3713-AF68-4FF2-BB15-8CFC01CAACE0}" type="slidenum">
              <a:rPr lang="en-US" smtClean="0"/>
              <a:t>6</a:t>
            </a:fld>
            <a:endParaRPr lang="en-US"/>
          </a:p>
        </p:txBody>
      </p:sp>
    </p:spTree>
    <p:extLst>
      <p:ext uri="{BB962C8B-B14F-4D97-AF65-F5344CB8AC3E}">
        <p14:creationId xmlns:p14="http://schemas.microsoft.com/office/powerpoint/2010/main" val="1953891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DA8DD8-9002-435C-8A0A-2A3724A6CA20}"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37291-08ED-40C4-8BC3-2CD94B19D798}" type="slidenum">
              <a:rPr lang="en-US" smtClean="0"/>
              <a:t>‹#›</a:t>
            </a:fld>
            <a:endParaRPr lang="en-US"/>
          </a:p>
        </p:txBody>
      </p:sp>
    </p:spTree>
    <p:extLst>
      <p:ext uri="{BB962C8B-B14F-4D97-AF65-F5344CB8AC3E}">
        <p14:creationId xmlns:p14="http://schemas.microsoft.com/office/powerpoint/2010/main" val="3438433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DA8DD8-9002-435C-8A0A-2A3724A6CA20}"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37291-08ED-40C4-8BC3-2CD94B19D798}" type="slidenum">
              <a:rPr lang="en-US" smtClean="0"/>
              <a:t>‹#›</a:t>
            </a:fld>
            <a:endParaRPr lang="en-US"/>
          </a:p>
        </p:txBody>
      </p:sp>
    </p:spTree>
    <p:extLst>
      <p:ext uri="{BB962C8B-B14F-4D97-AF65-F5344CB8AC3E}">
        <p14:creationId xmlns:p14="http://schemas.microsoft.com/office/powerpoint/2010/main" val="390639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DA8DD8-9002-435C-8A0A-2A3724A6CA20}"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37291-08ED-40C4-8BC3-2CD94B19D798}" type="slidenum">
              <a:rPr lang="en-US" smtClean="0"/>
              <a:t>‹#›</a:t>
            </a:fld>
            <a:endParaRPr lang="en-US"/>
          </a:p>
        </p:txBody>
      </p:sp>
    </p:spTree>
    <p:extLst>
      <p:ext uri="{BB962C8B-B14F-4D97-AF65-F5344CB8AC3E}">
        <p14:creationId xmlns:p14="http://schemas.microsoft.com/office/powerpoint/2010/main" val="1566534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DA8DD8-9002-435C-8A0A-2A3724A6CA20}"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37291-08ED-40C4-8BC3-2CD94B19D798}" type="slidenum">
              <a:rPr lang="en-US" smtClean="0"/>
              <a:t>‹#›</a:t>
            </a:fld>
            <a:endParaRPr lang="en-US"/>
          </a:p>
        </p:txBody>
      </p:sp>
    </p:spTree>
    <p:extLst>
      <p:ext uri="{BB962C8B-B14F-4D97-AF65-F5344CB8AC3E}">
        <p14:creationId xmlns:p14="http://schemas.microsoft.com/office/powerpoint/2010/main" val="2319119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DA8DD8-9002-435C-8A0A-2A3724A6CA20}"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37291-08ED-40C4-8BC3-2CD94B19D798}" type="slidenum">
              <a:rPr lang="en-US" smtClean="0"/>
              <a:t>‹#›</a:t>
            </a:fld>
            <a:endParaRPr lang="en-US"/>
          </a:p>
        </p:txBody>
      </p:sp>
    </p:spTree>
    <p:extLst>
      <p:ext uri="{BB962C8B-B14F-4D97-AF65-F5344CB8AC3E}">
        <p14:creationId xmlns:p14="http://schemas.microsoft.com/office/powerpoint/2010/main" val="1604443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DA8DD8-9002-435C-8A0A-2A3724A6CA20}" type="datetimeFigureOut">
              <a:rPr lang="en-US" smtClean="0"/>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37291-08ED-40C4-8BC3-2CD94B19D798}" type="slidenum">
              <a:rPr lang="en-US" smtClean="0"/>
              <a:t>‹#›</a:t>
            </a:fld>
            <a:endParaRPr lang="en-US"/>
          </a:p>
        </p:txBody>
      </p:sp>
    </p:spTree>
    <p:extLst>
      <p:ext uri="{BB962C8B-B14F-4D97-AF65-F5344CB8AC3E}">
        <p14:creationId xmlns:p14="http://schemas.microsoft.com/office/powerpoint/2010/main" val="816706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DA8DD8-9002-435C-8A0A-2A3724A6CA20}" type="datetimeFigureOut">
              <a:rPr lang="en-US" smtClean="0"/>
              <a:t>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E37291-08ED-40C4-8BC3-2CD94B19D798}" type="slidenum">
              <a:rPr lang="en-US" smtClean="0"/>
              <a:t>‹#›</a:t>
            </a:fld>
            <a:endParaRPr lang="en-US"/>
          </a:p>
        </p:txBody>
      </p:sp>
    </p:spTree>
    <p:extLst>
      <p:ext uri="{BB962C8B-B14F-4D97-AF65-F5344CB8AC3E}">
        <p14:creationId xmlns:p14="http://schemas.microsoft.com/office/powerpoint/2010/main" val="81892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DA8DD8-9002-435C-8A0A-2A3724A6CA20}" type="datetimeFigureOut">
              <a:rPr lang="en-US" smtClean="0"/>
              <a:t>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E37291-08ED-40C4-8BC3-2CD94B19D798}" type="slidenum">
              <a:rPr lang="en-US" smtClean="0"/>
              <a:t>‹#›</a:t>
            </a:fld>
            <a:endParaRPr lang="en-US"/>
          </a:p>
        </p:txBody>
      </p:sp>
    </p:spTree>
    <p:extLst>
      <p:ext uri="{BB962C8B-B14F-4D97-AF65-F5344CB8AC3E}">
        <p14:creationId xmlns:p14="http://schemas.microsoft.com/office/powerpoint/2010/main" val="1926996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A8DD8-9002-435C-8A0A-2A3724A6CA20}" type="datetimeFigureOut">
              <a:rPr lang="en-US" smtClean="0"/>
              <a:t>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E37291-08ED-40C4-8BC3-2CD94B19D798}" type="slidenum">
              <a:rPr lang="en-US" smtClean="0"/>
              <a:t>‹#›</a:t>
            </a:fld>
            <a:endParaRPr lang="en-US"/>
          </a:p>
        </p:txBody>
      </p:sp>
    </p:spTree>
    <p:extLst>
      <p:ext uri="{BB962C8B-B14F-4D97-AF65-F5344CB8AC3E}">
        <p14:creationId xmlns:p14="http://schemas.microsoft.com/office/powerpoint/2010/main" val="291421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DA8DD8-9002-435C-8A0A-2A3724A6CA20}" type="datetimeFigureOut">
              <a:rPr lang="en-US" smtClean="0"/>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37291-08ED-40C4-8BC3-2CD94B19D798}" type="slidenum">
              <a:rPr lang="en-US" smtClean="0"/>
              <a:t>‹#›</a:t>
            </a:fld>
            <a:endParaRPr lang="en-US"/>
          </a:p>
        </p:txBody>
      </p:sp>
    </p:spTree>
    <p:extLst>
      <p:ext uri="{BB962C8B-B14F-4D97-AF65-F5344CB8AC3E}">
        <p14:creationId xmlns:p14="http://schemas.microsoft.com/office/powerpoint/2010/main" val="412677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DA8DD8-9002-435C-8A0A-2A3724A6CA20}" type="datetimeFigureOut">
              <a:rPr lang="en-US" smtClean="0"/>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37291-08ED-40C4-8BC3-2CD94B19D798}" type="slidenum">
              <a:rPr lang="en-US" smtClean="0"/>
              <a:t>‹#›</a:t>
            </a:fld>
            <a:endParaRPr lang="en-US"/>
          </a:p>
        </p:txBody>
      </p:sp>
    </p:spTree>
    <p:extLst>
      <p:ext uri="{BB962C8B-B14F-4D97-AF65-F5344CB8AC3E}">
        <p14:creationId xmlns:p14="http://schemas.microsoft.com/office/powerpoint/2010/main" val="276857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58000">
              <a:schemeClr val="bg2">
                <a:lumMod val="75000"/>
              </a:schemeClr>
            </a:gs>
            <a:gs pos="87000">
              <a:schemeClr val="bg2">
                <a:lumMod val="90000"/>
              </a:schemeClr>
            </a:gs>
            <a:gs pos="100000">
              <a:schemeClr val="bg1">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A8DD8-9002-435C-8A0A-2A3724A6CA20}" type="datetimeFigureOut">
              <a:rPr lang="en-US" smtClean="0"/>
              <a:t>2/11/2018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37291-08ED-40C4-8BC3-2CD94B19D798}" type="slidenum">
              <a:rPr lang="en-US" smtClean="0"/>
              <a:t>‹#›</a:t>
            </a:fld>
            <a:endParaRPr lang="en-US"/>
          </a:p>
        </p:txBody>
      </p:sp>
    </p:spTree>
    <p:extLst>
      <p:ext uri="{BB962C8B-B14F-4D97-AF65-F5344CB8AC3E}">
        <p14:creationId xmlns:p14="http://schemas.microsoft.com/office/powerpoint/2010/main" val="1770471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7AF89-CF73-4076-B585-5849FA8D5E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0577EC-37C9-4462-A80C-E9D69488F11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19344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08FFE-D9D3-4CF1-B004-01614DCC1E7A}"/>
              </a:ext>
            </a:extLst>
          </p:cNvPr>
          <p:cNvSpPr>
            <a:spLocks noGrp="1"/>
          </p:cNvSpPr>
          <p:nvPr>
            <p:ph type="ctrTitle"/>
          </p:nvPr>
        </p:nvSpPr>
        <p:spPr>
          <a:xfrm>
            <a:off x="4428725" y="558570"/>
            <a:ext cx="3614608" cy="4386470"/>
          </a:xfrm>
        </p:spPr>
        <p:txBody>
          <a:bodyPr>
            <a:normAutofit/>
          </a:bodyPr>
          <a:lstStyle/>
          <a:p>
            <a:r>
              <a:rPr lang="en-US" sz="6600" b="1" dirty="0">
                <a:solidFill>
                  <a:sysClr val="windowText" lastClr="000000"/>
                </a:solidFill>
                <a:effectLst>
                  <a:outerShdw blurRad="50800" dist="38100" algn="l" rotWithShape="0">
                    <a:prstClr val="black">
                      <a:alpha val="40000"/>
                    </a:prstClr>
                  </a:outerShdw>
                </a:effectLst>
                <a:latin typeface="Agency FB" panose="020B0503020202020204" pitchFamily="34" charset="0"/>
              </a:rPr>
              <a:t>When You Were </a:t>
            </a:r>
            <a:r>
              <a:rPr lang="en-US" sz="4800" b="1" dirty="0">
                <a:solidFill>
                  <a:srgbClr val="FF0000"/>
                </a:solidFill>
                <a:effectLst>
                  <a:outerShdw blurRad="50800" dist="38100" algn="l" rotWithShape="0">
                    <a:prstClr val="black">
                      <a:alpha val="40000"/>
                    </a:prstClr>
                  </a:outerShdw>
                </a:effectLst>
                <a:latin typeface="Agency FB" panose="020B0503020202020204" pitchFamily="34" charset="0"/>
              </a:rPr>
              <a:t>Little</a:t>
            </a:r>
            <a:r>
              <a:rPr lang="en-US" sz="6600" b="1" dirty="0">
                <a:solidFill>
                  <a:sysClr val="windowText" lastClr="000000"/>
                </a:solidFill>
                <a:effectLst>
                  <a:outerShdw blurRad="50800" dist="38100" algn="l" rotWithShape="0">
                    <a:prstClr val="black">
                      <a:alpha val="40000"/>
                    </a:prstClr>
                  </a:outerShdw>
                </a:effectLst>
                <a:latin typeface="Agency FB" panose="020B0503020202020204" pitchFamily="34" charset="0"/>
              </a:rPr>
              <a:t> in Your Own Eyes</a:t>
            </a:r>
          </a:p>
        </p:txBody>
      </p:sp>
      <p:sp>
        <p:nvSpPr>
          <p:cNvPr id="3" name="Subtitle 2">
            <a:extLst>
              <a:ext uri="{FF2B5EF4-FFF2-40B4-BE49-F238E27FC236}">
                <a16:creationId xmlns:a16="http://schemas.microsoft.com/office/drawing/2014/main" id="{4C08E639-5A16-4A0F-B192-8443DDC4E78B}"/>
              </a:ext>
            </a:extLst>
          </p:cNvPr>
          <p:cNvSpPr>
            <a:spLocks noGrp="1"/>
          </p:cNvSpPr>
          <p:nvPr>
            <p:ph type="subTitle" idx="1"/>
          </p:nvPr>
        </p:nvSpPr>
        <p:spPr>
          <a:xfrm>
            <a:off x="2807029" y="5015827"/>
            <a:ext cx="6858000" cy="1655762"/>
          </a:xfrm>
        </p:spPr>
        <p:txBody>
          <a:bodyPr>
            <a:normAutofit/>
          </a:bodyPr>
          <a:lstStyle/>
          <a:p>
            <a:r>
              <a:rPr lang="en-US" sz="3600" i="1" dirty="0"/>
              <a:t>1 Samuel 15:17-19</a:t>
            </a:r>
          </a:p>
        </p:txBody>
      </p:sp>
      <p:grpSp>
        <p:nvGrpSpPr>
          <p:cNvPr id="13" name="Group 12">
            <a:extLst>
              <a:ext uri="{FF2B5EF4-FFF2-40B4-BE49-F238E27FC236}">
                <a16:creationId xmlns:a16="http://schemas.microsoft.com/office/drawing/2014/main" id="{29B95212-32D6-4063-A4B2-1D48967E8500}"/>
              </a:ext>
            </a:extLst>
          </p:cNvPr>
          <p:cNvGrpSpPr/>
          <p:nvPr/>
        </p:nvGrpSpPr>
        <p:grpSpPr>
          <a:xfrm>
            <a:off x="-689113" y="2941983"/>
            <a:ext cx="4730660" cy="4465354"/>
            <a:chOff x="-689113" y="2941983"/>
            <a:chExt cx="4730660" cy="4465354"/>
          </a:xfrm>
        </p:grpSpPr>
        <p:pic>
          <p:nvPicPr>
            <p:cNvPr id="7" name="Graphic 6" descr="User">
              <a:extLst>
                <a:ext uri="{FF2B5EF4-FFF2-40B4-BE49-F238E27FC236}">
                  <a16:creationId xmlns:a16="http://schemas.microsoft.com/office/drawing/2014/main" id="{60F3E670-651A-4336-84C3-607C8374CD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9113" y="3743111"/>
              <a:ext cx="3664226" cy="3664226"/>
            </a:xfrm>
            <a:prstGeom prst="rect">
              <a:avLst/>
            </a:prstGeom>
          </p:spPr>
        </p:pic>
        <p:grpSp>
          <p:nvGrpSpPr>
            <p:cNvPr id="12" name="Group 11">
              <a:extLst>
                <a:ext uri="{FF2B5EF4-FFF2-40B4-BE49-F238E27FC236}">
                  <a16:creationId xmlns:a16="http://schemas.microsoft.com/office/drawing/2014/main" id="{436BF37F-E5C7-4CEF-878D-F9BA4D6F0CD7}"/>
                </a:ext>
              </a:extLst>
            </p:cNvPr>
            <p:cNvGrpSpPr/>
            <p:nvPr/>
          </p:nvGrpSpPr>
          <p:grpSpPr>
            <a:xfrm>
              <a:off x="1908678" y="2941983"/>
              <a:ext cx="2132869" cy="1975925"/>
              <a:chOff x="2253523" y="2062120"/>
              <a:chExt cx="4059309" cy="3218675"/>
            </a:xfrm>
          </p:grpSpPr>
          <p:pic>
            <p:nvPicPr>
              <p:cNvPr id="8" name="Graphic 7" descr="Man">
                <a:extLst>
                  <a:ext uri="{FF2B5EF4-FFF2-40B4-BE49-F238E27FC236}">
                    <a16:creationId xmlns:a16="http://schemas.microsoft.com/office/drawing/2014/main" id="{F5239D1D-A187-4C0E-8BF3-5EF35E89C0E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85517" y="3416753"/>
                <a:ext cx="1090804" cy="1090804"/>
              </a:xfrm>
              <a:prstGeom prst="rect">
                <a:avLst/>
              </a:prstGeom>
            </p:spPr>
          </p:pic>
          <p:sp>
            <p:nvSpPr>
              <p:cNvPr id="9" name="Thought Bubble: Cloud 8">
                <a:extLst>
                  <a:ext uri="{FF2B5EF4-FFF2-40B4-BE49-F238E27FC236}">
                    <a16:creationId xmlns:a16="http://schemas.microsoft.com/office/drawing/2014/main" id="{CA32F456-7EEA-4BD9-9038-B032E0D6FAA8}"/>
                  </a:ext>
                </a:extLst>
              </p:cNvPr>
              <p:cNvSpPr/>
              <p:nvPr/>
            </p:nvSpPr>
            <p:spPr>
              <a:xfrm rot="2613837">
                <a:off x="2253523" y="2062120"/>
                <a:ext cx="4059309" cy="3218675"/>
              </a:xfrm>
              <a:prstGeom prst="cloudCallou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descr="Team">
                <a:extLst>
                  <a:ext uri="{FF2B5EF4-FFF2-40B4-BE49-F238E27FC236}">
                    <a16:creationId xmlns:a16="http://schemas.microsoft.com/office/drawing/2014/main" id="{8BE6DC45-C547-4913-92BD-3D0DD992DE4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969296" y="2458227"/>
                <a:ext cx="2229713" cy="2229713"/>
              </a:xfrm>
              <a:prstGeom prst="rect">
                <a:avLst/>
              </a:prstGeom>
            </p:spPr>
          </p:pic>
        </p:grpSp>
      </p:grpSp>
    </p:spTree>
    <p:extLst>
      <p:ext uri="{BB962C8B-B14F-4D97-AF65-F5344CB8AC3E}">
        <p14:creationId xmlns:p14="http://schemas.microsoft.com/office/powerpoint/2010/main" val="308737951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260E9-7C81-4D0B-9516-2560D84497B6}"/>
              </a:ext>
            </a:extLst>
          </p:cNvPr>
          <p:cNvSpPr>
            <a:spLocks noGrp="1"/>
          </p:cNvSpPr>
          <p:nvPr>
            <p:ph type="title"/>
          </p:nvPr>
        </p:nvSpPr>
        <p:spPr/>
        <p:txBody>
          <a:bodyPr>
            <a:normAutofit/>
          </a:bodyPr>
          <a:lstStyle/>
          <a:p>
            <a:r>
              <a:rPr lang="en-US" sz="6600" b="1" dirty="0">
                <a:effectLst>
                  <a:outerShdw blurRad="50800" dist="38100" algn="l" rotWithShape="0">
                    <a:prstClr val="black">
                      <a:alpha val="40000"/>
                    </a:prstClr>
                  </a:outerShdw>
                </a:effectLst>
                <a:latin typeface="Agency FB" panose="020B0503020202020204" pitchFamily="34" charset="0"/>
              </a:rPr>
              <a:t>Saul</a:t>
            </a:r>
          </a:p>
        </p:txBody>
      </p:sp>
      <p:sp>
        <p:nvSpPr>
          <p:cNvPr id="3" name="Content Placeholder 2">
            <a:extLst>
              <a:ext uri="{FF2B5EF4-FFF2-40B4-BE49-F238E27FC236}">
                <a16:creationId xmlns:a16="http://schemas.microsoft.com/office/drawing/2014/main" id="{AF233AF4-DAE8-43C7-B844-3DAA517B1A5A}"/>
              </a:ext>
            </a:extLst>
          </p:cNvPr>
          <p:cNvSpPr>
            <a:spLocks noGrp="1"/>
          </p:cNvSpPr>
          <p:nvPr>
            <p:ph idx="1"/>
          </p:nvPr>
        </p:nvSpPr>
        <p:spPr/>
        <p:txBody>
          <a:bodyPr/>
          <a:lstStyle/>
          <a:p>
            <a:pPr marL="0" indent="0">
              <a:buNone/>
            </a:pPr>
            <a:r>
              <a:rPr lang="en-US" sz="3600" b="1" dirty="0"/>
              <a:t>When He Was Little</a:t>
            </a:r>
          </a:p>
          <a:p>
            <a:r>
              <a:rPr lang="en-US" sz="3200" dirty="0"/>
              <a:t>Chosen as king – </a:t>
            </a:r>
            <a:r>
              <a:rPr lang="en-US" sz="3200" i="1" dirty="0"/>
              <a:t>1 Samuel 9:1-2, 19-21</a:t>
            </a:r>
          </a:p>
          <a:p>
            <a:r>
              <a:rPr lang="en-US" sz="3200" dirty="0"/>
              <a:t>Announced as king – </a:t>
            </a:r>
            <a:r>
              <a:rPr lang="en-US" sz="3200" i="1" dirty="0"/>
              <a:t>1 Samuel 10:20-24</a:t>
            </a:r>
          </a:p>
          <a:p>
            <a:pPr marL="0" indent="0">
              <a:buNone/>
            </a:pPr>
            <a:r>
              <a:rPr lang="en-US" sz="3600" b="1" dirty="0"/>
              <a:t>When He Was Big</a:t>
            </a:r>
          </a:p>
          <a:p>
            <a:r>
              <a:rPr lang="en-US" sz="3200" dirty="0"/>
              <a:t>Rejected from being king –                                </a:t>
            </a:r>
            <a:r>
              <a:rPr lang="en-US" sz="3200" i="1" dirty="0"/>
              <a:t>1 Samuel 15:13-19, 26</a:t>
            </a:r>
          </a:p>
        </p:txBody>
      </p:sp>
      <p:grpSp>
        <p:nvGrpSpPr>
          <p:cNvPr id="4" name="Group 3">
            <a:extLst>
              <a:ext uri="{FF2B5EF4-FFF2-40B4-BE49-F238E27FC236}">
                <a16:creationId xmlns:a16="http://schemas.microsoft.com/office/drawing/2014/main" id="{E8F927F6-6FC7-4614-AAC3-98D592DEE132}"/>
              </a:ext>
            </a:extLst>
          </p:cNvPr>
          <p:cNvGrpSpPr/>
          <p:nvPr/>
        </p:nvGrpSpPr>
        <p:grpSpPr>
          <a:xfrm>
            <a:off x="6599591" y="4916556"/>
            <a:ext cx="2358887" cy="2265493"/>
            <a:chOff x="-689113" y="2941983"/>
            <a:chExt cx="4730660" cy="4465354"/>
          </a:xfrm>
        </p:grpSpPr>
        <p:pic>
          <p:nvPicPr>
            <p:cNvPr id="5" name="Graphic 4" descr="User">
              <a:extLst>
                <a:ext uri="{FF2B5EF4-FFF2-40B4-BE49-F238E27FC236}">
                  <a16:creationId xmlns:a16="http://schemas.microsoft.com/office/drawing/2014/main" id="{DEC13FEF-CAC8-44FA-8283-B7F08D2DB5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9113" y="3743111"/>
              <a:ext cx="3664226" cy="3664226"/>
            </a:xfrm>
            <a:prstGeom prst="rect">
              <a:avLst/>
            </a:prstGeom>
          </p:spPr>
        </p:pic>
        <p:grpSp>
          <p:nvGrpSpPr>
            <p:cNvPr id="6" name="Group 5">
              <a:extLst>
                <a:ext uri="{FF2B5EF4-FFF2-40B4-BE49-F238E27FC236}">
                  <a16:creationId xmlns:a16="http://schemas.microsoft.com/office/drawing/2014/main" id="{FA08596A-10FB-4201-8319-5CAFEDFB0471}"/>
                </a:ext>
              </a:extLst>
            </p:cNvPr>
            <p:cNvGrpSpPr/>
            <p:nvPr/>
          </p:nvGrpSpPr>
          <p:grpSpPr>
            <a:xfrm>
              <a:off x="1908678" y="2941983"/>
              <a:ext cx="2132869" cy="1975925"/>
              <a:chOff x="2253523" y="2062120"/>
              <a:chExt cx="4059309" cy="3218675"/>
            </a:xfrm>
          </p:grpSpPr>
          <p:pic>
            <p:nvPicPr>
              <p:cNvPr id="7" name="Graphic 6" descr="Man">
                <a:extLst>
                  <a:ext uri="{FF2B5EF4-FFF2-40B4-BE49-F238E27FC236}">
                    <a16:creationId xmlns:a16="http://schemas.microsoft.com/office/drawing/2014/main" id="{51B64A7E-2070-4AB2-B0D2-79F51C711C3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85517" y="3416753"/>
                <a:ext cx="1090804" cy="1090804"/>
              </a:xfrm>
              <a:prstGeom prst="rect">
                <a:avLst/>
              </a:prstGeom>
            </p:spPr>
          </p:pic>
          <p:sp>
            <p:nvSpPr>
              <p:cNvPr id="8" name="Thought Bubble: Cloud 7">
                <a:extLst>
                  <a:ext uri="{FF2B5EF4-FFF2-40B4-BE49-F238E27FC236}">
                    <a16:creationId xmlns:a16="http://schemas.microsoft.com/office/drawing/2014/main" id="{7AB50AEA-11EB-4D65-934B-C6DD59405C7A}"/>
                  </a:ext>
                </a:extLst>
              </p:cNvPr>
              <p:cNvSpPr/>
              <p:nvPr/>
            </p:nvSpPr>
            <p:spPr>
              <a:xfrm rot="2613837">
                <a:off x="2253523" y="2062120"/>
                <a:ext cx="4059309" cy="3218675"/>
              </a:xfrm>
              <a:prstGeom prst="cloudCallou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Team">
                <a:extLst>
                  <a:ext uri="{FF2B5EF4-FFF2-40B4-BE49-F238E27FC236}">
                    <a16:creationId xmlns:a16="http://schemas.microsoft.com/office/drawing/2014/main" id="{72A2A265-B8EB-46B6-B59D-A3D2B1E5913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969296" y="2458227"/>
                <a:ext cx="2229713" cy="2229713"/>
              </a:xfrm>
              <a:prstGeom prst="rect">
                <a:avLst/>
              </a:prstGeom>
            </p:spPr>
          </p:pic>
        </p:grpSp>
      </p:grpSp>
    </p:spTree>
    <p:extLst>
      <p:ext uri="{BB962C8B-B14F-4D97-AF65-F5344CB8AC3E}">
        <p14:creationId xmlns:p14="http://schemas.microsoft.com/office/powerpoint/2010/main" val="8321433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260E9-7C81-4D0B-9516-2560D84497B6}"/>
              </a:ext>
            </a:extLst>
          </p:cNvPr>
          <p:cNvSpPr>
            <a:spLocks noGrp="1"/>
          </p:cNvSpPr>
          <p:nvPr>
            <p:ph type="title"/>
          </p:nvPr>
        </p:nvSpPr>
        <p:spPr/>
        <p:txBody>
          <a:bodyPr>
            <a:normAutofit/>
          </a:bodyPr>
          <a:lstStyle/>
          <a:p>
            <a:r>
              <a:rPr lang="en-US" sz="6600" b="1" dirty="0">
                <a:effectLst>
                  <a:outerShdw blurRad="50800" dist="38100" algn="l" rotWithShape="0">
                    <a:prstClr val="black">
                      <a:alpha val="40000"/>
                    </a:prstClr>
                  </a:outerShdw>
                </a:effectLst>
                <a:latin typeface="Agency FB" panose="020B0503020202020204" pitchFamily="34" charset="0"/>
              </a:rPr>
              <a:t>We As Christians</a:t>
            </a:r>
          </a:p>
        </p:txBody>
      </p:sp>
      <p:sp>
        <p:nvSpPr>
          <p:cNvPr id="3" name="Content Placeholder 2">
            <a:extLst>
              <a:ext uri="{FF2B5EF4-FFF2-40B4-BE49-F238E27FC236}">
                <a16:creationId xmlns:a16="http://schemas.microsoft.com/office/drawing/2014/main" id="{AF233AF4-DAE8-43C7-B844-3DAA517B1A5A}"/>
              </a:ext>
            </a:extLst>
          </p:cNvPr>
          <p:cNvSpPr>
            <a:spLocks noGrp="1"/>
          </p:cNvSpPr>
          <p:nvPr>
            <p:ph idx="1"/>
          </p:nvPr>
        </p:nvSpPr>
        <p:spPr/>
        <p:txBody>
          <a:bodyPr/>
          <a:lstStyle/>
          <a:p>
            <a:pPr marL="0" indent="0">
              <a:buNone/>
            </a:pPr>
            <a:r>
              <a:rPr lang="en-US" sz="3600" b="1" dirty="0"/>
              <a:t>When We Were Little</a:t>
            </a:r>
          </a:p>
          <a:p>
            <a:r>
              <a:rPr lang="en-US" sz="3200" dirty="0"/>
              <a:t>Be as children – </a:t>
            </a:r>
            <a:r>
              <a:rPr lang="en-US" sz="3200" i="1" dirty="0"/>
              <a:t>Matthew 18:1-5</a:t>
            </a:r>
          </a:p>
          <a:p>
            <a:r>
              <a:rPr lang="en-US" sz="3200" dirty="0"/>
              <a:t>Poor in spirit – </a:t>
            </a:r>
            <a:r>
              <a:rPr lang="en-US" sz="3200" i="1" dirty="0"/>
              <a:t>Matthew 5:3</a:t>
            </a:r>
          </a:p>
          <a:p>
            <a:pPr marL="0" indent="0">
              <a:buNone/>
            </a:pPr>
            <a:r>
              <a:rPr lang="en-US" sz="3600" b="1" dirty="0"/>
              <a:t>When We Are Big</a:t>
            </a:r>
          </a:p>
          <a:p>
            <a:r>
              <a:rPr lang="en-US" sz="3200" dirty="0"/>
              <a:t>Corinthians</a:t>
            </a:r>
            <a:r>
              <a:rPr lang="en-US" sz="3200" i="1" dirty="0"/>
              <a:t> – 1 Corinthians 1:4-7; 12:20-31</a:t>
            </a:r>
          </a:p>
          <a:p>
            <a:r>
              <a:rPr lang="en-US" sz="3200" dirty="0"/>
              <a:t>Humble yourself! </a:t>
            </a:r>
            <a:r>
              <a:rPr lang="en-US" sz="3200" i="1" dirty="0"/>
              <a:t>– James 4:6-10</a:t>
            </a:r>
          </a:p>
        </p:txBody>
      </p:sp>
      <p:grpSp>
        <p:nvGrpSpPr>
          <p:cNvPr id="4" name="Group 3">
            <a:extLst>
              <a:ext uri="{FF2B5EF4-FFF2-40B4-BE49-F238E27FC236}">
                <a16:creationId xmlns:a16="http://schemas.microsoft.com/office/drawing/2014/main" id="{E8F927F6-6FC7-4614-AAC3-98D592DEE132}"/>
              </a:ext>
            </a:extLst>
          </p:cNvPr>
          <p:cNvGrpSpPr/>
          <p:nvPr/>
        </p:nvGrpSpPr>
        <p:grpSpPr>
          <a:xfrm>
            <a:off x="6599591" y="4916556"/>
            <a:ext cx="2358887" cy="2265493"/>
            <a:chOff x="-689113" y="2941983"/>
            <a:chExt cx="4730660" cy="4465354"/>
          </a:xfrm>
        </p:grpSpPr>
        <p:pic>
          <p:nvPicPr>
            <p:cNvPr id="5" name="Graphic 4" descr="User">
              <a:extLst>
                <a:ext uri="{FF2B5EF4-FFF2-40B4-BE49-F238E27FC236}">
                  <a16:creationId xmlns:a16="http://schemas.microsoft.com/office/drawing/2014/main" id="{DEC13FEF-CAC8-44FA-8283-B7F08D2DB5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9113" y="3743111"/>
              <a:ext cx="3664226" cy="3664226"/>
            </a:xfrm>
            <a:prstGeom prst="rect">
              <a:avLst/>
            </a:prstGeom>
          </p:spPr>
        </p:pic>
        <p:grpSp>
          <p:nvGrpSpPr>
            <p:cNvPr id="6" name="Group 5">
              <a:extLst>
                <a:ext uri="{FF2B5EF4-FFF2-40B4-BE49-F238E27FC236}">
                  <a16:creationId xmlns:a16="http://schemas.microsoft.com/office/drawing/2014/main" id="{FA08596A-10FB-4201-8319-5CAFEDFB0471}"/>
                </a:ext>
              </a:extLst>
            </p:cNvPr>
            <p:cNvGrpSpPr/>
            <p:nvPr/>
          </p:nvGrpSpPr>
          <p:grpSpPr>
            <a:xfrm>
              <a:off x="1908678" y="2941983"/>
              <a:ext cx="2132869" cy="1975925"/>
              <a:chOff x="2253523" y="2062120"/>
              <a:chExt cx="4059309" cy="3218675"/>
            </a:xfrm>
          </p:grpSpPr>
          <p:pic>
            <p:nvPicPr>
              <p:cNvPr id="7" name="Graphic 6" descr="Man">
                <a:extLst>
                  <a:ext uri="{FF2B5EF4-FFF2-40B4-BE49-F238E27FC236}">
                    <a16:creationId xmlns:a16="http://schemas.microsoft.com/office/drawing/2014/main" id="{51B64A7E-2070-4AB2-B0D2-79F51C711C3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85517" y="3416753"/>
                <a:ext cx="1090804" cy="1090804"/>
              </a:xfrm>
              <a:prstGeom prst="rect">
                <a:avLst/>
              </a:prstGeom>
            </p:spPr>
          </p:pic>
          <p:sp>
            <p:nvSpPr>
              <p:cNvPr id="8" name="Thought Bubble: Cloud 7">
                <a:extLst>
                  <a:ext uri="{FF2B5EF4-FFF2-40B4-BE49-F238E27FC236}">
                    <a16:creationId xmlns:a16="http://schemas.microsoft.com/office/drawing/2014/main" id="{7AB50AEA-11EB-4D65-934B-C6DD59405C7A}"/>
                  </a:ext>
                </a:extLst>
              </p:cNvPr>
              <p:cNvSpPr/>
              <p:nvPr/>
            </p:nvSpPr>
            <p:spPr>
              <a:xfrm rot="2613837">
                <a:off x="2253523" y="2062120"/>
                <a:ext cx="4059309" cy="3218675"/>
              </a:xfrm>
              <a:prstGeom prst="cloudCallou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Team">
                <a:extLst>
                  <a:ext uri="{FF2B5EF4-FFF2-40B4-BE49-F238E27FC236}">
                    <a16:creationId xmlns:a16="http://schemas.microsoft.com/office/drawing/2014/main" id="{72A2A265-B8EB-46B6-B59D-A3D2B1E5913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969296" y="2458227"/>
                <a:ext cx="2229713" cy="2229713"/>
              </a:xfrm>
              <a:prstGeom prst="rect">
                <a:avLst/>
              </a:prstGeom>
            </p:spPr>
          </p:pic>
        </p:grpSp>
      </p:grpSp>
    </p:spTree>
    <p:extLst>
      <p:ext uri="{BB962C8B-B14F-4D97-AF65-F5344CB8AC3E}">
        <p14:creationId xmlns:p14="http://schemas.microsoft.com/office/powerpoint/2010/main" val="25675263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8F927F6-6FC7-4614-AAC3-98D592DEE132}"/>
              </a:ext>
            </a:extLst>
          </p:cNvPr>
          <p:cNvGrpSpPr/>
          <p:nvPr/>
        </p:nvGrpSpPr>
        <p:grpSpPr>
          <a:xfrm>
            <a:off x="6599591" y="4916556"/>
            <a:ext cx="2358887" cy="2265493"/>
            <a:chOff x="-689113" y="2941983"/>
            <a:chExt cx="4730660" cy="4465354"/>
          </a:xfrm>
        </p:grpSpPr>
        <p:pic>
          <p:nvPicPr>
            <p:cNvPr id="5" name="Graphic 4" descr="User">
              <a:extLst>
                <a:ext uri="{FF2B5EF4-FFF2-40B4-BE49-F238E27FC236}">
                  <a16:creationId xmlns:a16="http://schemas.microsoft.com/office/drawing/2014/main" id="{DEC13FEF-CAC8-44FA-8283-B7F08D2DB5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9113" y="3743111"/>
              <a:ext cx="3664226" cy="3664226"/>
            </a:xfrm>
            <a:prstGeom prst="rect">
              <a:avLst/>
            </a:prstGeom>
          </p:spPr>
        </p:pic>
        <p:grpSp>
          <p:nvGrpSpPr>
            <p:cNvPr id="6" name="Group 5">
              <a:extLst>
                <a:ext uri="{FF2B5EF4-FFF2-40B4-BE49-F238E27FC236}">
                  <a16:creationId xmlns:a16="http://schemas.microsoft.com/office/drawing/2014/main" id="{FA08596A-10FB-4201-8319-5CAFEDFB0471}"/>
                </a:ext>
              </a:extLst>
            </p:cNvPr>
            <p:cNvGrpSpPr/>
            <p:nvPr/>
          </p:nvGrpSpPr>
          <p:grpSpPr>
            <a:xfrm>
              <a:off x="1908678" y="2941983"/>
              <a:ext cx="2132869" cy="1975925"/>
              <a:chOff x="2253523" y="2062120"/>
              <a:chExt cx="4059309" cy="3218675"/>
            </a:xfrm>
          </p:grpSpPr>
          <p:pic>
            <p:nvPicPr>
              <p:cNvPr id="7" name="Graphic 6" descr="Man">
                <a:extLst>
                  <a:ext uri="{FF2B5EF4-FFF2-40B4-BE49-F238E27FC236}">
                    <a16:creationId xmlns:a16="http://schemas.microsoft.com/office/drawing/2014/main" id="{51B64A7E-2070-4AB2-B0D2-79F51C711C3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85517" y="3416753"/>
                <a:ext cx="1090804" cy="1090804"/>
              </a:xfrm>
              <a:prstGeom prst="rect">
                <a:avLst/>
              </a:prstGeom>
            </p:spPr>
          </p:pic>
          <p:sp>
            <p:nvSpPr>
              <p:cNvPr id="8" name="Thought Bubble: Cloud 7">
                <a:extLst>
                  <a:ext uri="{FF2B5EF4-FFF2-40B4-BE49-F238E27FC236}">
                    <a16:creationId xmlns:a16="http://schemas.microsoft.com/office/drawing/2014/main" id="{7AB50AEA-11EB-4D65-934B-C6DD59405C7A}"/>
                  </a:ext>
                </a:extLst>
              </p:cNvPr>
              <p:cNvSpPr/>
              <p:nvPr/>
            </p:nvSpPr>
            <p:spPr>
              <a:xfrm rot="2613837">
                <a:off x="2253523" y="2062120"/>
                <a:ext cx="4059309" cy="3218675"/>
              </a:xfrm>
              <a:prstGeom prst="cloudCallou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Team">
                <a:extLst>
                  <a:ext uri="{FF2B5EF4-FFF2-40B4-BE49-F238E27FC236}">
                    <a16:creationId xmlns:a16="http://schemas.microsoft.com/office/drawing/2014/main" id="{72A2A265-B8EB-46B6-B59D-A3D2B1E5913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969296" y="2458227"/>
                <a:ext cx="2229713" cy="2229713"/>
              </a:xfrm>
              <a:prstGeom prst="rect">
                <a:avLst/>
              </a:prstGeom>
            </p:spPr>
          </p:pic>
        </p:grpSp>
      </p:grpSp>
      <p:sp>
        <p:nvSpPr>
          <p:cNvPr id="2" name="Title 1">
            <a:extLst>
              <a:ext uri="{FF2B5EF4-FFF2-40B4-BE49-F238E27FC236}">
                <a16:creationId xmlns:a16="http://schemas.microsoft.com/office/drawing/2014/main" id="{D0D260E9-7C81-4D0B-9516-2560D84497B6}"/>
              </a:ext>
            </a:extLst>
          </p:cNvPr>
          <p:cNvSpPr>
            <a:spLocks noGrp="1"/>
          </p:cNvSpPr>
          <p:nvPr>
            <p:ph type="title"/>
          </p:nvPr>
        </p:nvSpPr>
        <p:spPr/>
        <p:txBody>
          <a:bodyPr>
            <a:normAutofit/>
          </a:bodyPr>
          <a:lstStyle/>
          <a:p>
            <a:r>
              <a:rPr lang="en-US" sz="6600" b="1" dirty="0">
                <a:effectLst>
                  <a:outerShdw blurRad="50800" dist="38100" algn="l" rotWithShape="0">
                    <a:prstClr val="black">
                      <a:alpha val="40000"/>
                    </a:prstClr>
                  </a:outerShdw>
                </a:effectLst>
                <a:latin typeface="Agency FB" panose="020B0503020202020204" pitchFamily="34" charset="0"/>
              </a:rPr>
              <a:t>We As Christians</a:t>
            </a:r>
          </a:p>
        </p:txBody>
      </p:sp>
      <p:sp>
        <p:nvSpPr>
          <p:cNvPr id="3" name="Content Placeholder 2">
            <a:extLst>
              <a:ext uri="{FF2B5EF4-FFF2-40B4-BE49-F238E27FC236}">
                <a16:creationId xmlns:a16="http://schemas.microsoft.com/office/drawing/2014/main" id="{AF233AF4-DAE8-43C7-B844-3DAA517B1A5A}"/>
              </a:ext>
            </a:extLst>
          </p:cNvPr>
          <p:cNvSpPr>
            <a:spLocks noGrp="1"/>
          </p:cNvSpPr>
          <p:nvPr>
            <p:ph idx="1"/>
          </p:nvPr>
        </p:nvSpPr>
        <p:spPr>
          <a:xfrm>
            <a:off x="628650" y="1825625"/>
            <a:ext cx="7886700" cy="4654688"/>
          </a:xfrm>
        </p:spPr>
        <p:txBody>
          <a:bodyPr>
            <a:normAutofit lnSpcReduction="10000"/>
          </a:bodyPr>
          <a:lstStyle/>
          <a:p>
            <a:pPr marL="0" indent="0">
              <a:buNone/>
            </a:pPr>
            <a:r>
              <a:rPr lang="en-US" sz="3600" b="1" dirty="0"/>
              <a:t>When Must Grow in Littleness</a:t>
            </a:r>
          </a:p>
          <a:p>
            <a:r>
              <a:rPr lang="en-US" sz="3000" dirty="0"/>
              <a:t>Come before God often:</a:t>
            </a:r>
          </a:p>
          <a:p>
            <a:pPr lvl="1"/>
            <a:r>
              <a:rPr lang="en-US" sz="3000" i="1" dirty="0"/>
              <a:t>Isaiah 6:1-5 – Throne of God</a:t>
            </a:r>
          </a:p>
          <a:p>
            <a:pPr lvl="1"/>
            <a:r>
              <a:rPr lang="en-US" sz="3000" i="1" dirty="0"/>
              <a:t>Isaiah 40:21-23 – Like grasshoppers before Him</a:t>
            </a:r>
          </a:p>
          <a:p>
            <a:r>
              <a:rPr lang="en-US" sz="3000" dirty="0"/>
              <a:t>Come before brethren in servitude:</a:t>
            </a:r>
          </a:p>
          <a:p>
            <a:pPr lvl="1"/>
            <a:r>
              <a:rPr lang="en-US" sz="3000" i="1" dirty="0"/>
              <a:t>Philippians 2:3-4 – Esteem them greater</a:t>
            </a:r>
          </a:p>
          <a:p>
            <a:pPr lvl="1"/>
            <a:r>
              <a:rPr lang="en-US" sz="3000" i="1" dirty="0"/>
              <a:t>John 13:12-17 – Serve like Christ</a:t>
            </a:r>
          </a:p>
          <a:p>
            <a:pPr lvl="1"/>
            <a:r>
              <a:rPr lang="en-US" sz="3000" i="1" dirty="0"/>
              <a:t>Romans 12:3-5 – Don’t think of self                       too highly</a:t>
            </a:r>
          </a:p>
        </p:txBody>
      </p:sp>
    </p:spTree>
    <p:extLst>
      <p:ext uri="{BB962C8B-B14F-4D97-AF65-F5344CB8AC3E}">
        <p14:creationId xmlns:p14="http://schemas.microsoft.com/office/powerpoint/2010/main" val="36073214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08FFE-D9D3-4CF1-B004-01614DCC1E7A}"/>
              </a:ext>
            </a:extLst>
          </p:cNvPr>
          <p:cNvSpPr>
            <a:spLocks noGrp="1"/>
          </p:cNvSpPr>
          <p:nvPr>
            <p:ph type="ctrTitle"/>
          </p:nvPr>
        </p:nvSpPr>
        <p:spPr>
          <a:xfrm>
            <a:off x="4428725" y="558570"/>
            <a:ext cx="3614608" cy="4386470"/>
          </a:xfrm>
        </p:spPr>
        <p:txBody>
          <a:bodyPr>
            <a:normAutofit/>
          </a:bodyPr>
          <a:lstStyle/>
          <a:p>
            <a:r>
              <a:rPr lang="en-US" sz="6600" b="1" dirty="0">
                <a:solidFill>
                  <a:sysClr val="windowText" lastClr="000000"/>
                </a:solidFill>
                <a:effectLst>
                  <a:outerShdw blurRad="50800" dist="38100" algn="l" rotWithShape="0">
                    <a:prstClr val="black">
                      <a:alpha val="40000"/>
                    </a:prstClr>
                  </a:outerShdw>
                </a:effectLst>
                <a:latin typeface="Agency FB" panose="020B0503020202020204" pitchFamily="34" charset="0"/>
              </a:rPr>
              <a:t>When You Were </a:t>
            </a:r>
            <a:r>
              <a:rPr lang="en-US" sz="4800" b="1" dirty="0">
                <a:solidFill>
                  <a:srgbClr val="FF0000"/>
                </a:solidFill>
                <a:effectLst>
                  <a:outerShdw blurRad="50800" dist="38100" algn="l" rotWithShape="0">
                    <a:prstClr val="black">
                      <a:alpha val="40000"/>
                    </a:prstClr>
                  </a:outerShdw>
                </a:effectLst>
                <a:latin typeface="Agency FB" panose="020B0503020202020204" pitchFamily="34" charset="0"/>
              </a:rPr>
              <a:t>Little</a:t>
            </a:r>
            <a:r>
              <a:rPr lang="en-US" sz="6600" b="1" dirty="0">
                <a:solidFill>
                  <a:sysClr val="windowText" lastClr="000000"/>
                </a:solidFill>
                <a:effectLst>
                  <a:outerShdw blurRad="50800" dist="38100" algn="l" rotWithShape="0">
                    <a:prstClr val="black">
                      <a:alpha val="40000"/>
                    </a:prstClr>
                  </a:outerShdw>
                </a:effectLst>
                <a:latin typeface="Agency FB" panose="020B0503020202020204" pitchFamily="34" charset="0"/>
              </a:rPr>
              <a:t> in Your Own Eyes</a:t>
            </a:r>
          </a:p>
        </p:txBody>
      </p:sp>
      <p:sp>
        <p:nvSpPr>
          <p:cNvPr id="3" name="Subtitle 2">
            <a:extLst>
              <a:ext uri="{FF2B5EF4-FFF2-40B4-BE49-F238E27FC236}">
                <a16:creationId xmlns:a16="http://schemas.microsoft.com/office/drawing/2014/main" id="{4C08E639-5A16-4A0F-B192-8443DDC4E78B}"/>
              </a:ext>
            </a:extLst>
          </p:cNvPr>
          <p:cNvSpPr>
            <a:spLocks noGrp="1"/>
          </p:cNvSpPr>
          <p:nvPr>
            <p:ph type="subTitle" idx="1"/>
          </p:nvPr>
        </p:nvSpPr>
        <p:spPr>
          <a:xfrm>
            <a:off x="2807029" y="5015827"/>
            <a:ext cx="6858000" cy="1655762"/>
          </a:xfrm>
        </p:spPr>
        <p:txBody>
          <a:bodyPr>
            <a:normAutofit/>
          </a:bodyPr>
          <a:lstStyle/>
          <a:p>
            <a:r>
              <a:rPr lang="en-US" sz="3600" i="1" dirty="0"/>
              <a:t>1 Samuel 15:17-19</a:t>
            </a:r>
          </a:p>
        </p:txBody>
      </p:sp>
      <p:grpSp>
        <p:nvGrpSpPr>
          <p:cNvPr id="13" name="Group 12">
            <a:extLst>
              <a:ext uri="{FF2B5EF4-FFF2-40B4-BE49-F238E27FC236}">
                <a16:creationId xmlns:a16="http://schemas.microsoft.com/office/drawing/2014/main" id="{29B95212-32D6-4063-A4B2-1D48967E8500}"/>
              </a:ext>
            </a:extLst>
          </p:cNvPr>
          <p:cNvGrpSpPr/>
          <p:nvPr/>
        </p:nvGrpSpPr>
        <p:grpSpPr>
          <a:xfrm>
            <a:off x="-689113" y="2941983"/>
            <a:ext cx="4730660" cy="4465354"/>
            <a:chOff x="-689113" y="2941983"/>
            <a:chExt cx="4730660" cy="4465354"/>
          </a:xfrm>
        </p:grpSpPr>
        <p:pic>
          <p:nvPicPr>
            <p:cNvPr id="7" name="Graphic 6" descr="User">
              <a:extLst>
                <a:ext uri="{FF2B5EF4-FFF2-40B4-BE49-F238E27FC236}">
                  <a16:creationId xmlns:a16="http://schemas.microsoft.com/office/drawing/2014/main" id="{60F3E670-651A-4336-84C3-607C8374CD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9113" y="3743111"/>
              <a:ext cx="3664226" cy="3664226"/>
            </a:xfrm>
            <a:prstGeom prst="rect">
              <a:avLst/>
            </a:prstGeom>
          </p:spPr>
        </p:pic>
        <p:grpSp>
          <p:nvGrpSpPr>
            <p:cNvPr id="12" name="Group 11">
              <a:extLst>
                <a:ext uri="{FF2B5EF4-FFF2-40B4-BE49-F238E27FC236}">
                  <a16:creationId xmlns:a16="http://schemas.microsoft.com/office/drawing/2014/main" id="{436BF37F-E5C7-4CEF-878D-F9BA4D6F0CD7}"/>
                </a:ext>
              </a:extLst>
            </p:cNvPr>
            <p:cNvGrpSpPr/>
            <p:nvPr/>
          </p:nvGrpSpPr>
          <p:grpSpPr>
            <a:xfrm>
              <a:off x="1908678" y="2941983"/>
              <a:ext cx="2132869" cy="1975925"/>
              <a:chOff x="2253523" y="2062120"/>
              <a:chExt cx="4059309" cy="3218675"/>
            </a:xfrm>
          </p:grpSpPr>
          <p:pic>
            <p:nvPicPr>
              <p:cNvPr id="8" name="Graphic 7" descr="Man">
                <a:extLst>
                  <a:ext uri="{FF2B5EF4-FFF2-40B4-BE49-F238E27FC236}">
                    <a16:creationId xmlns:a16="http://schemas.microsoft.com/office/drawing/2014/main" id="{F5239D1D-A187-4C0E-8BF3-5EF35E89C0E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85517" y="3416753"/>
                <a:ext cx="1090804" cy="1090804"/>
              </a:xfrm>
              <a:prstGeom prst="rect">
                <a:avLst/>
              </a:prstGeom>
            </p:spPr>
          </p:pic>
          <p:sp>
            <p:nvSpPr>
              <p:cNvPr id="9" name="Thought Bubble: Cloud 8">
                <a:extLst>
                  <a:ext uri="{FF2B5EF4-FFF2-40B4-BE49-F238E27FC236}">
                    <a16:creationId xmlns:a16="http://schemas.microsoft.com/office/drawing/2014/main" id="{CA32F456-7EEA-4BD9-9038-B032E0D6FAA8}"/>
                  </a:ext>
                </a:extLst>
              </p:cNvPr>
              <p:cNvSpPr/>
              <p:nvPr/>
            </p:nvSpPr>
            <p:spPr>
              <a:xfrm rot="2613837">
                <a:off x="2253523" y="2062120"/>
                <a:ext cx="4059309" cy="3218675"/>
              </a:xfrm>
              <a:prstGeom prst="cloudCallou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descr="Team">
                <a:extLst>
                  <a:ext uri="{FF2B5EF4-FFF2-40B4-BE49-F238E27FC236}">
                    <a16:creationId xmlns:a16="http://schemas.microsoft.com/office/drawing/2014/main" id="{8BE6DC45-C547-4913-92BD-3D0DD992DE4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969296" y="2458227"/>
                <a:ext cx="2229713" cy="2229713"/>
              </a:xfrm>
              <a:prstGeom prst="rect">
                <a:avLst/>
              </a:prstGeom>
            </p:spPr>
          </p:pic>
        </p:grpSp>
      </p:grpSp>
    </p:spTree>
    <p:extLst>
      <p:ext uri="{BB962C8B-B14F-4D97-AF65-F5344CB8AC3E}">
        <p14:creationId xmlns:p14="http://schemas.microsoft.com/office/powerpoint/2010/main" val="270522297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TotalTime>
  <Words>1486</Words>
  <Application>Microsoft Office PowerPoint</Application>
  <PresentationFormat>On-screen Show (4:3)</PresentationFormat>
  <Paragraphs>117</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Agency FB</vt:lpstr>
      <vt:lpstr>Arial</vt:lpstr>
      <vt:lpstr>Calibri</vt:lpstr>
      <vt:lpstr>Calibri Light</vt:lpstr>
      <vt:lpstr>Times New Roman</vt:lpstr>
      <vt:lpstr>Wingdings</vt:lpstr>
      <vt:lpstr>Office Theme</vt:lpstr>
      <vt:lpstr>PowerPoint Presentation</vt:lpstr>
      <vt:lpstr>When You Were Little in Your Own Eyes</vt:lpstr>
      <vt:lpstr>Saul</vt:lpstr>
      <vt:lpstr>We As Christians</vt:lpstr>
      <vt:lpstr>We As Christians</vt:lpstr>
      <vt:lpstr>When You Were Little in Your Own Eyes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6</cp:revision>
  <dcterms:created xsi:type="dcterms:W3CDTF">2018-02-11T20:39:10Z</dcterms:created>
  <dcterms:modified xsi:type="dcterms:W3CDTF">2018-02-11T22:54:12Z</dcterms:modified>
</cp:coreProperties>
</file>