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8" r:id="rId2"/>
    <p:sldId id="256" r:id="rId3"/>
    <p:sldId id="257" r:id="rId4"/>
    <p:sldId id="259" r:id="rId5"/>
    <p:sldId id="260" r:id="rId6"/>
    <p:sldId id="261" r:id="rId7"/>
    <p:sldId id="262"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D0D0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1350" y="72"/>
      </p:cViewPr>
      <p:guideLst/>
    </p:cSldViewPr>
  </p:slideViewPr>
  <p:notesTextViewPr>
    <p:cViewPr>
      <p:scale>
        <a:sx n="3" d="2"/>
        <a:sy n="3" d="2"/>
      </p:scale>
      <p:origin x="0" y="0"/>
    </p:cViewPr>
  </p:notesTextViewPr>
  <p:notesViewPr>
    <p:cSldViewPr snapToGrid="0">
      <p:cViewPr varScale="1">
        <p:scale>
          <a:sx n="55" d="100"/>
          <a:sy n="55" d="100"/>
        </p:scale>
        <p:origin x="288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E64A1B-D53B-4496-B2B3-8A1B777BA2A8}" type="datetimeFigureOut">
              <a:rPr lang="en-US" smtClean="0"/>
              <a:t>3/25/2018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6724FC-BBC3-432B-8CC7-9CB8D62CA4D4}" type="slidenum">
              <a:rPr lang="en-US" smtClean="0"/>
              <a:t>‹#›</a:t>
            </a:fld>
            <a:endParaRPr lang="en-US"/>
          </a:p>
        </p:txBody>
      </p:sp>
    </p:spTree>
    <p:extLst>
      <p:ext uri="{BB962C8B-B14F-4D97-AF65-F5344CB8AC3E}">
        <p14:creationId xmlns:p14="http://schemas.microsoft.com/office/powerpoint/2010/main" val="2708789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A Man After God’s Own Heart</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600" i="1" dirty="0">
                <a:effectLst/>
                <a:latin typeface="Calibri" panose="020F0502020204030204" pitchFamily="34" charset="0"/>
                <a:ea typeface="Calibri" panose="020F0502020204030204" pitchFamily="34" charset="0"/>
                <a:cs typeface="Times New Roman" panose="02020603050405020304" pitchFamily="18" charset="0"/>
              </a:rPr>
              <a:t>1 Samuel 13:14</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Introduction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In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Samuel 13</a:t>
            </a:r>
            <a:r>
              <a:rPr lang="en-US" dirty="0">
                <a:latin typeface="Calibri" panose="020F0502020204030204" pitchFamily="34" charset="0"/>
                <a:ea typeface="Calibri" panose="020F0502020204030204" pitchFamily="34" charset="0"/>
                <a:cs typeface="Times New Roman" panose="02020603050405020304" pitchFamily="18" charset="0"/>
              </a:rPr>
              <a:t>, in only the 2</a:t>
            </a:r>
            <a:r>
              <a:rPr lang="en-US" baseline="30000" dirty="0">
                <a:latin typeface="Calibri" panose="020F0502020204030204" pitchFamily="34" charset="0"/>
                <a:ea typeface="Calibri" panose="020F0502020204030204" pitchFamily="34" charset="0"/>
                <a:cs typeface="Times New Roman" panose="02020603050405020304" pitchFamily="18" charset="0"/>
              </a:rPr>
              <a:t>nd</a:t>
            </a:r>
            <a:r>
              <a:rPr lang="en-US" dirty="0">
                <a:latin typeface="Calibri" panose="020F0502020204030204" pitchFamily="34" charset="0"/>
                <a:ea typeface="Calibri" panose="020F0502020204030204" pitchFamily="34" charset="0"/>
                <a:cs typeface="Times New Roman" panose="02020603050405020304" pitchFamily="18" charset="0"/>
              </a:rPr>
              <a:t> year of his 40 year reign, Saul, son of Kish, committed an unlawful act in rebellion to God’s express commands.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 cf. 1 Samuel 13:5-14)</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God told him his kingdom would not continue, but that He had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“sought for Himself a man after His own heart”</a:t>
            </a:r>
            <a:r>
              <a:rPr lang="en-US" b="1" i="1"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to be commander over Israel.</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In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Samuel 15</a:t>
            </a:r>
            <a:r>
              <a:rPr lang="en-US" dirty="0">
                <a:latin typeface="Calibri" panose="020F0502020204030204" pitchFamily="34" charset="0"/>
                <a:ea typeface="Calibri" panose="020F0502020204030204" pitchFamily="34" charset="0"/>
                <a:cs typeface="Times New Roman" panose="02020603050405020304" pitchFamily="18" charset="0"/>
              </a:rPr>
              <a:t>, Saul is recorded as committing another sin in rebellion to God’s express commands, and was further, and more adamantly rejected by God.</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 man after God’s own heart which God said He would make king is revealed as David when he was anointed by God in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chapter 16 of 1 Samuel</a:t>
            </a:r>
            <a:r>
              <a:rPr lang="en-US" dirty="0">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David is a great example for us to learn from and follow – </a:t>
            </a:r>
            <a:r>
              <a:rPr lang="en-US" b="1" dirty="0">
                <a:latin typeface="Calibri" panose="020F0502020204030204" pitchFamily="34" charset="0"/>
                <a:ea typeface="Calibri" panose="020F0502020204030204" pitchFamily="34" charset="0"/>
                <a:cs typeface="Times New Roman" panose="02020603050405020304" pitchFamily="18" charset="0"/>
              </a:rPr>
              <a:t>what does it mean that he was a man after God’s own heart?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Does this describe us?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Why did God reject Saul?</a:t>
            </a:r>
          </a:p>
          <a:p>
            <a:endParaRPr lang="en-US" dirty="0"/>
          </a:p>
        </p:txBody>
      </p:sp>
      <p:sp>
        <p:nvSpPr>
          <p:cNvPr id="4" name="Slide Number Placeholder 3"/>
          <p:cNvSpPr>
            <a:spLocks noGrp="1"/>
          </p:cNvSpPr>
          <p:nvPr>
            <p:ph type="sldNum" sz="quarter" idx="10"/>
          </p:nvPr>
        </p:nvSpPr>
        <p:spPr/>
        <p:txBody>
          <a:bodyPr/>
          <a:lstStyle/>
          <a:p>
            <a:fld id="{DB6724FC-BBC3-432B-8CC7-9CB8D62CA4D4}" type="slidenum">
              <a:rPr lang="en-US" smtClean="0"/>
              <a:t>2</a:t>
            </a:fld>
            <a:endParaRPr lang="en-US"/>
          </a:p>
        </p:txBody>
      </p:sp>
    </p:spTree>
    <p:extLst>
      <p:ext uri="{BB962C8B-B14F-4D97-AF65-F5344CB8AC3E}">
        <p14:creationId xmlns:p14="http://schemas.microsoft.com/office/powerpoint/2010/main" val="5892610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Why did God reject Saul?</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He Acted A Fool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13a)</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8-9)</a:t>
            </a:r>
            <a:r>
              <a:rPr lang="en-US" dirty="0">
                <a:latin typeface="Calibri" panose="020F0502020204030204" pitchFamily="34" charset="0"/>
                <a:ea typeface="Calibri" panose="020F0502020204030204" pitchFamily="34" charset="0"/>
                <a:cs typeface="Times New Roman" panose="02020603050405020304" pitchFamily="18" charset="0"/>
              </a:rPr>
              <a:t> – Samuel did not come as he said, so Saul thought of what to do.</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His thinking did not consist in wisdom – he was not circumspect, and was not thinking about the bigger picture.</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He thought within himself</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Jeremiah 10:23</a:t>
            </a:r>
            <a:r>
              <a:rPr lang="en-US" dirty="0">
                <a:latin typeface="Calibri" panose="020F0502020204030204" pitchFamily="34" charset="0"/>
                <a:ea typeface="Calibri" panose="020F0502020204030204" pitchFamily="34" charset="0"/>
                <a:cs typeface="Times New Roman" panose="02020603050405020304" pitchFamily="18" charset="0"/>
              </a:rPr>
              <a:t> – instead of relying upon the Lord.</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He Disobeyed God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13b)</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8)</a:t>
            </a:r>
            <a:r>
              <a:rPr lang="en-US" dirty="0">
                <a:latin typeface="Calibri" panose="020F0502020204030204" pitchFamily="34" charset="0"/>
                <a:ea typeface="Calibri" panose="020F0502020204030204" pitchFamily="34" charset="0"/>
                <a:cs typeface="Times New Roman" panose="02020603050405020304" pitchFamily="18" charset="0"/>
              </a:rPr>
              <a:t> – There was a time set by Samuel – Samuel was a prophet/judge – the time was set by God.</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When the 7 days were up, Saul went ahead and offered the sacrifice to God – he did not do as he was instructed.</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This, as it was with many people, and in many ways, was a test given by God to prove his faithfulness to God – HE FAILED.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He Did Not Trust In God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13c)</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God had promised to establish Saul’s throne forever if he but obeyed God.</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11-12)</a:t>
            </a:r>
            <a:r>
              <a:rPr lang="en-US" dirty="0">
                <a:latin typeface="Calibri" panose="020F0502020204030204" pitchFamily="34" charset="0"/>
                <a:ea typeface="Calibri" panose="020F0502020204030204" pitchFamily="34" charset="0"/>
                <a:cs typeface="Times New Roman" panose="02020603050405020304" pitchFamily="18" charset="0"/>
              </a:rPr>
              <a:t> – He offered up the unlawful sacrifice because he was worried the Philistines would prevail against him.</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His disobedience showed that he did not trust in God’s promise to sustain him as king over Israel forever.</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Had he obeyed, he would have displayed his trust in God to deliver him, and would not have lost his throne.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b="1" i="1" dirty="0">
                <a:latin typeface="Calibri" panose="020F0502020204030204" pitchFamily="34" charset="0"/>
                <a:ea typeface="Calibri" panose="020F0502020204030204" pitchFamily="34" charset="0"/>
                <a:cs typeface="Times New Roman" panose="02020603050405020304" pitchFamily="18" charset="0"/>
              </a:rPr>
              <a:t>The opposite of Saul’s character is true for David, who is described by God as a man after His own heart. </a:t>
            </a:r>
            <a:r>
              <a:rPr lang="en-US" b="1" i="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Why did God choose David? How was he a man after God’s own heart?</a:t>
            </a:r>
          </a:p>
          <a:p>
            <a:endParaRPr lang="en-US" dirty="0"/>
          </a:p>
        </p:txBody>
      </p:sp>
      <p:sp>
        <p:nvSpPr>
          <p:cNvPr id="4" name="Slide Number Placeholder 3"/>
          <p:cNvSpPr>
            <a:spLocks noGrp="1"/>
          </p:cNvSpPr>
          <p:nvPr>
            <p:ph type="sldNum" sz="quarter" idx="10"/>
          </p:nvPr>
        </p:nvSpPr>
        <p:spPr/>
        <p:txBody>
          <a:bodyPr/>
          <a:lstStyle/>
          <a:p>
            <a:fld id="{DB6724FC-BBC3-432B-8CC7-9CB8D62CA4D4}" type="slidenum">
              <a:rPr lang="en-US" smtClean="0"/>
              <a:t>3</a:t>
            </a:fld>
            <a:endParaRPr lang="en-US"/>
          </a:p>
        </p:txBody>
      </p:sp>
    </p:spTree>
    <p:extLst>
      <p:ext uri="{BB962C8B-B14F-4D97-AF65-F5344CB8AC3E}">
        <p14:creationId xmlns:p14="http://schemas.microsoft.com/office/powerpoint/2010/main" val="40903685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Why did God choose David? How was he a man after God’s own heart?</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He Sought God’s Wisdom</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Psalm 51:6</a:t>
            </a:r>
            <a:r>
              <a:rPr lang="en-US" dirty="0">
                <a:latin typeface="Calibri" panose="020F0502020204030204" pitchFamily="34" charset="0"/>
                <a:ea typeface="Calibri" panose="020F0502020204030204" pitchFamily="34" charset="0"/>
                <a:cs typeface="Times New Roman" panose="02020603050405020304" pitchFamily="18" charset="0"/>
              </a:rPr>
              <a:t> – In his seeking forgiveness after sin with Bathsheba, and against Uriah, and ultimately God.</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Firstly, WHAT DOES GOD DESIRE?</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“For I desire mercy and not sacrifice</a:t>
            </a:r>
            <a:r>
              <a:rPr lang="en-US" b="1" i="1" u="sng" dirty="0">
                <a:highlight>
                  <a:srgbClr val="FFFF00"/>
                </a:highlight>
                <a:latin typeface="Calibri" panose="020F0502020204030204" pitchFamily="34" charset="0"/>
                <a:ea typeface="Calibri" panose="020F0502020204030204" pitchFamily="34" charset="0"/>
                <a:cs typeface="Times New Roman" panose="02020603050405020304" pitchFamily="18" charset="0"/>
              </a:rPr>
              <a:t>, and the knowledge of God</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 more than burnt offerings” (Hosea 6:6).</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Secondly, FROM WHOM IS TRUE WISDOM RECEIVED?</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i="1" u="sng" dirty="0">
                <a:highlight>
                  <a:srgbClr val="FFFF00"/>
                </a:highlight>
                <a:latin typeface="Calibri" panose="020F0502020204030204" pitchFamily="34" charset="0"/>
                <a:ea typeface="Calibri" panose="020F0502020204030204" pitchFamily="34" charset="0"/>
                <a:cs typeface="Times New Roman" panose="02020603050405020304" pitchFamily="18" charset="0"/>
              </a:rPr>
              <a:t>“YOU</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 will make me to know wisdom.”</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James 3:13-18</a:t>
            </a:r>
            <a:r>
              <a:rPr lang="en-US" dirty="0">
                <a:latin typeface="Calibri" panose="020F0502020204030204" pitchFamily="34" charset="0"/>
                <a:ea typeface="Calibri" panose="020F0502020204030204" pitchFamily="34" charset="0"/>
                <a:cs typeface="Times New Roman" panose="02020603050405020304" pitchFamily="18" charset="0"/>
              </a:rPr>
              <a:t> – Contrast of wisdom – two kinds, earthly, and from above.</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Corinthians 2:6-7, 11</a:t>
            </a:r>
            <a:r>
              <a:rPr lang="en-US" dirty="0">
                <a:latin typeface="Calibri" panose="020F0502020204030204" pitchFamily="34" charset="0"/>
                <a:ea typeface="Calibri" panose="020F0502020204030204" pitchFamily="34" charset="0"/>
                <a:cs typeface="Times New Roman" panose="02020603050405020304" pitchFamily="18" charset="0"/>
              </a:rPr>
              <a:t> – Wisdom from above is God’s wisdom.</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This wisdom is superior wisdom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“Has not God made foolish the wisdom of this world?” (1:20b)</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Only GIVEN by God – It only comes from Him.</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This wisdom must be sought </a:t>
            </a:r>
            <a:r>
              <a:rPr lang="en-US" b="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Proverbs 1:7; 2:1-9</a:t>
            </a:r>
            <a:r>
              <a:rPr lang="en-US" dirty="0">
                <a:latin typeface="Calibri" panose="020F0502020204030204" pitchFamily="34" charset="0"/>
                <a:ea typeface="Calibri" panose="020F0502020204030204" pitchFamily="34" charset="0"/>
                <a:cs typeface="Times New Roman" panose="02020603050405020304" pitchFamily="18" charset="0"/>
              </a:rPr>
              <a:t> – Starts with the fear of the Lord, and as character progresses in the fear of the Lord, and His will is sought, wisdom is attained.</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The attaining of this wisdom requires diligence.</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Before diligent seeking, however, comes intense desire! – DO YOU WANT TO BE AS WISE AS GOD, OR SIMPLY AS WISE AS THE WORLD.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“Therefore do not be unwise, but understand what the will of the Lord is” (Ephesians 5:17).</a:t>
            </a:r>
            <a:endParaRPr lang="en-US" dirty="0">
              <a:latin typeface="Calibri" panose="020F0502020204030204" pitchFamily="34" charset="0"/>
              <a:ea typeface="Calibri" panose="020F0502020204030204" pitchFamily="34" charset="0"/>
              <a:cs typeface="Times New Roman" panose="02020603050405020304" pitchFamily="18" charset="0"/>
            </a:endParaRPr>
          </a:p>
          <a:p>
            <a:r>
              <a:rPr lang="en-US" dirty="0">
                <a:latin typeface="Calibri" panose="020F0502020204030204" pitchFamily="34" charset="0"/>
                <a:ea typeface="Calibri" panose="020F0502020204030204" pitchFamily="34" charset="0"/>
                <a:cs typeface="Times New Roman" panose="02020603050405020304" pitchFamily="18" charset="0"/>
              </a:rPr>
              <a:t>He Obeyed God’s Commands</a:t>
            </a:r>
            <a:endParaRPr lang="en-US" dirty="0"/>
          </a:p>
        </p:txBody>
      </p:sp>
      <p:sp>
        <p:nvSpPr>
          <p:cNvPr id="4" name="Slide Number Placeholder 3"/>
          <p:cNvSpPr>
            <a:spLocks noGrp="1"/>
          </p:cNvSpPr>
          <p:nvPr>
            <p:ph type="sldNum" sz="quarter" idx="10"/>
          </p:nvPr>
        </p:nvSpPr>
        <p:spPr/>
        <p:txBody>
          <a:bodyPr/>
          <a:lstStyle/>
          <a:p>
            <a:fld id="{DB6724FC-BBC3-432B-8CC7-9CB8D62CA4D4}" type="slidenum">
              <a:rPr lang="en-US" smtClean="0"/>
              <a:t>4</a:t>
            </a:fld>
            <a:endParaRPr lang="en-US"/>
          </a:p>
        </p:txBody>
      </p:sp>
    </p:spTree>
    <p:extLst>
      <p:ext uri="{BB962C8B-B14F-4D97-AF65-F5344CB8AC3E}">
        <p14:creationId xmlns:p14="http://schemas.microsoft.com/office/powerpoint/2010/main" val="42797752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He Obeyed God’s Commands</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Acts 13:20-22</a:t>
            </a:r>
            <a:r>
              <a:rPr lang="en-US" dirty="0">
                <a:latin typeface="Calibri" panose="020F0502020204030204" pitchFamily="34" charset="0"/>
                <a:ea typeface="Calibri" panose="020F0502020204030204" pitchFamily="34" charset="0"/>
                <a:cs typeface="Times New Roman" panose="02020603050405020304" pitchFamily="18" charset="0"/>
              </a:rPr>
              <a:t> – Paul recounting Israel’s history in a sermon at the synagogue in Antioch.</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Samuel 13:14</a:t>
            </a:r>
            <a:r>
              <a:rPr lang="en-US" dirty="0">
                <a:latin typeface="Calibri" panose="020F0502020204030204" pitchFamily="34" charset="0"/>
                <a:ea typeface="Calibri" panose="020F0502020204030204" pitchFamily="34" charset="0"/>
                <a:cs typeface="Times New Roman" panose="02020603050405020304" pitchFamily="18" charset="0"/>
              </a:rPr>
              <a:t> is quoted by Paul in reference to David.</a:t>
            </a: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“who will do all My will”</a:t>
            </a:r>
            <a:r>
              <a:rPr lang="en-US" dirty="0">
                <a:latin typeface="Calibri" panose="020F0502020204030204" pitchFamily="34" charset="0"/>
                <a:ea typeface="Calibri" panose="020F0502020204030204" pitchFamily="34" charset="0"/>
                <a:cs typeface="Times New Roman" panose="02020603050405020304" pitchFamily="18" charset="0"/>
              </a:rPr>
              <a:t> – added as an explanation for the description of David.</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NOTE: not some, but ALL.</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A man after God’s one heart is accurately described as one who loves God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John 14:15</a:t>
            </a:r>
            <a:r>
              <a:rPr lang="en-US" dirty="0">
                <a:latin typeface="Calibri" panose="020F0502020204030204" pitchFamily="34" charset="0"/>
                <a:ea typeface="Calibri" panose="020F0502020204030204" pitchFamily="34" charset="0"/>
                <a:cs typeface="Times New Roman" panose="02020603050405020304" pitchFamily="18" charset="0"/>
              </a:rPr>
              <a:t> – Loving God and obeying Him are inseparable!</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Samuel 15:22</a:t>
            </a:r>
            <a:r>
              <a:rPr lang="en-US" dirty="0">
                <a:latin typeface="Calibri" panose="020F0502020204030204" pitchFamily="34" charset="0"/>
                <a:ea typeface="Calibri" panose="020F0502020204030204" pitchFamily="34" charset="0"/>
                <a:cs typeface="Times New Roman" panose="02020603050405020304" pitchFamily="18" charset="0"/>
              </a:rPr>
              <a:t> – Samuel’s response to Saul’s disobedience – GOD JUST WANTS YOU TO OBEY HIM IN SINCERITY. (This, David understood.)</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James 1:19-25</a:t>
            </a:r>
            <a:r>
              <a:rPr lang="en-US" dirty="0">
                <a:latin typeface="Calibri" panose="020F0502020204030204" pitchFamily="34" charset="0"/>
                <a:ea typeface="Calibri" panose="020F0502020204030204" pitchFamily="34" charset="0"/>
                <a:cs typeface="Times New Roman" panose="02020603050405020304" pitchFamily="18" charset="0"/>
              </a:rPr>
              <a:t> – This is a description of what God requires of His people.</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19-20)</a:t>
            </a:r>
            <a:r>
              <a:rPr lang="en-US" dirty="0">
                <a:latin typeface="Calibri" panose="020F0502020204030204" pitchFamily="34" charset="0"/>
                <a:ea typeface="Calibri" panose="020F0502020204030204" pitchFamily="34" charset="0"/>
                <a:cs typeface="Times New Roman" panose="02020603050405020304" pitchFamily="18" charset="0"/>
              </a:rPr>
              <a:t> – Be quiet, listen to God, and don’t get angry about His commands.</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21)</a:t>
            </a:r>
            <a:r>
              <a:rPr lang="en-US" dirty="0">
                <a:latin typeface="Calibri" panose="020F0502020204030204" pitchFamily="34" charset="0"/>
                <a:ea typeface="Calibri" panose="020F0502020204030204" pitchFamily="34" charset="0"/>
                <a:cs typeface="Times New Roman" panose="02020603050405020304" pitchFamily="18" charset="0"/>
              </a:rPr>
              <a:t> – Put aside your sin, and humbly receive God’s word.</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22-25)</a:t>
            </a:r>
            <a:r>
              <a:rPr lang="en-US" dirty="0">
                <a:latin typeface="Calibri" panose="020F0502020204030204" pitchFamily="34" charset="0"/>
                <a:ea typeface="Calibri" panose="020F0502020204030204" pitchFamily="34" charset="0"/>
                <a:cs typeface="Times New Roman" panose="02020603050405020304" pitchFamily="18" charset="0"/>
              </a:rPr>
              <a:t> – Do not neglect the doing of God’s word. To hear and not do is vain, but to hear and do is to be blessed.</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David understood the importance of obeying God’s commands without question, in any circumstance.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He Trusted in God With All His Heart</a:t>
            </a:r>
          </a:p>
          <a:p>
            <a:endParaRPr lang="en-US" dirty="0"/>
          </a:p>
        </p:txBody>
      </p:sp>
      <p:sp>
        <p:nvSpPr>
          <p:cNvPr id="4" name="Slide Number Placeholder 3"/>
          <p:cNvSpPr>
            <a:spLocks noGrp="1"/>
          </p:cNvSpPr>
          <p:nvPr>
            <p:ph type="sldNum" sz="quarter" idx="10"/>
          </p:nvPr>
        </p:nvSpPr>
        <p:spPr/>
        <p:txBody>
          <a:bodyPr/>
          <a:lstStyle/>
          <a:p>
            <a:fld id="{DB6724FC-BBC3-432B-8CC7-9CB8D62CA4D4}" type="slidenum">
              <a:rPr lang="en-US" smtClean="0"/>
              <a:t>5</a:t>
            </a:fld>
            <a:endParaRPr lang="en-US"/>
          </a:p>
        </p:txBody>
      </p:sp>
    </p:spTree>
    <p:extLst>
      <p:ext uri="{BB962C8B-B14F-4D97-AF65-F5344CB8AC3E}">
        <p14:creationId xmlns:p14="http://schemas.microsoft.com/office/powerpoint/2010/main" val="10976371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He Trusted in God With All His Heart</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Samuel 17:34-37, 45-47</a:t>
            </a:r>
            <a:r>
              <a:rPr lang="en-US" dirty="0">
                <a:latin typeface="Calibri" panose="020F0502020204030204" pitchFamily="34" charset="0"/>
                <a:ea typeface="Calibri" panose="020F0502020204030204" pitchFamily="34" charset="0"/>
                <a:cs typeface="Times New Roman" panose="02020603050405020304" pitchFamily="18" charset="0"/>
              </a:rPr>
              <a:t> – These are the words of David when going to meet the great champion of the Philistines, Goliath.</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NOTE: the attitude of the rest of Israel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“they were dismayed and greatly afraid.” (v. 11).</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NOTE: the attitude of David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“For who is this uncircumcised Philistine, that he should defy the armies of the living God?” (v. 26b)</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Uncircumcised </a:t>
            </a:r>
            <a:r>
              <a:rPr lang="en-US" dirty="0">
                <a:latin typeface="Calibri" panose="020F0502020204030204" pitchFamily="34" charset="0"/>
                <a:ea typeface="Calibri" panose="020F0502020204030204" pitchFamily="34" charset="0"/>
                <a:cs typeface="Times New Roman" panose="02020603050405020304" pitchFamily="18" charset="0"/>
              </a:rPr>
              <a:t>– does not have God on his side.</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Defy armies of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“living God”</a:t>
            </a:r>
            <a:r>
              <a:rPr lang="en-US" dirty="0">
                <a:latin typeface="Calibri" panose="020F0502020204030204" pitchFamily="34" charset="0"/>
                <a:ea typeface="Calibri" panose="020F0502020204030204" pitchFamily="34" charset="0"/>
                <a:cs typeface="Times New Roman" panose="02020603050405020304" pitchFamily="18" charset="0"/>
              </a:rPr>
              <a:t> – Philistines served dumb idols; the God on the side of the Israelites was LIVING and REAL.</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This led to David’s confident words, and victory over Goliath</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UNLIKE SAUL, DAVID KNEW GOD WOULD DELIVER, AND SUSTAIN HIM.</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Proverbs 3:5-6</a:t>
            </a:r>
            <a:r>
              <a:rPr lang="en-US" dirty="0">
                <a:latin typeface="Calibri" panose="020F0502020204030204" pitchFamily="34" charset="0"/>
                <a:ea typeface="Calibri" panose="020F0502020204030204" pitchFamily="34" charset="0"/>
                <a:cs typeface="Times New Roman" panose="02020603050405020304" pitchFamily="18" charset="0"/>
              </a:rPr>
              <a:t> – If we trust in God, He will direct us in the best way.</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NOTE: Does not mean what most use it to mean – this has a spiritual connotation to it.</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This regards doing God’s will, and submitting to His wisdom, and TRUSTING THAT SUCH IS BEST FOR YOU IN THE LONG RUN.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Samuel 24:6; 26:9-11a</a:t>
            </a:r>
            <a:r>
              <a:rPr lang="en-US" dirty="0">
                <a:latin typeface="Calibri" panose="020F0502020204030204" pitchFamily="34" charset="0"/>
                <a:ea typeface="Calibri" panose="020F0502020204030204" pitchFamily="34" charset="0"/>
                <a:cs typeface="Times New Roman" panose="02020603050405020304" pitchFamily="18" charset="0"/>
              </a:rPr>
              <a:t> – Before David became king, Saul sought to destroy him out of jealousy. Twice David had the opportunity to kill Saul, but instead of taking matters into his own hands, he trusted in God.</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David knew God had anointed him king.</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However, instead of trying to control the situation himself, DAVID TRUSTED IN THE LORD!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“Commit your way to the Lord, trust also in Him, and He shall bring it to pass. He shall bring forth your righteousness as the light, and your justice as the noonday” (Psalm 37:5-6 – A Psalm of David).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2 Timothy 1:12</a:t>
            </a:r>
            <a:r>
              <a:rPr lang="en-US" dirty="0">
                <a:latin typeface="Calibri" panose="020F0502020204030204" pitchFamily="34" charset="0"/>
                <a:ea typeface="Calibri" panose="020F0502020204030204" pitchFamily="34" charset="0"/>
                <a:cs typeface="Times New Roman" panose="02020603050405020304" pitchFamily="18" charset="0"/>
              </a:rPr>
              <a:t> – Paul committed his life in service to God in spite of the persecution and suffering he would have to endure. </a:t>
            </a:r>
            <a:r>
              <a:rPr lang="en-US" b="1" dirty="0">
                <a:latin typeface="Calibri" panose="020F0502020204030204" pitchFamily="34" charset="0"/>
                <a:ea typeface="Calibri" panose="020F0502020204030204" pitchFamily="34" charset="0"/>
                <a:cs typeface="Times New Roman" panose="02020603050405020304" pitchFamily="18" charset="0"/>
              </a:rPr>
              <a:t>He did this because HE TRUSTED IN GOD FOR SALVATION.</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DB6724FC-BBC3-432B-8CC7-9CB8D62CA4D4}" type="slidenum">
              <a:rPr lang="en-US" smtClean="0"/>
              <a:t>6</a:t>
            </a:fld>
            <a:endParaRPr lang="en-US"/>
          </a:p>
        </p:txBody>
      </p:sp>
    </p:spTree>
    <p:extLst>
      <p:ext uri="{BB962C8B-B14F-4D97-AF65-F5344CB8AC3E}">
        <p14:creationId xmlns:p14="http://schemas.microsoft.com/office/powerpoint/2010/main" val="1787748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Conclusion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David was described as a man after God’s own heart.</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We, too, can be a man after God’s own heart. In fact, GOD CALLS US TO THIS!</a:t>
            </a:r>
          </a:p>
          <a:p>
            <a:pPr marL="342900" marR="0" lvl="0" indent="-342900">
              <a:lnSpc>
                <a:spcPct val="107000"/>
              </a:lnSpc>
              <a:spcBef>
                <a:spcPts val="0"/>
              </a:spcBef>
              <a:spcAft>
                <a:spcPts val="80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Are you a man after God’s own heart?</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DB6724FC-BBC3-432B-8CC7-9CB8D62CA4D4}" type="slidenum">
              <a:rPr lang="en-US" smtClean="0"/>
              <a:t>7</a:t>
            </a:fld>
            <a:endParaRPr lang="en-US"/>
          </a:p>
        </p:txBody>
      </p:sp>
    </p:spTree>
    <p:extLst>
      <p:ext uri="{BB962C8B-B14F-4D97-AF65-F5344CB8AC3E}">
        <p14:creationId xmlns:p14="http://schemas.microsoft.com/office/powerpoint/2010/main" val="11061195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C6CAE20-64C0-4B40-AD90-CEDE383E12A3}" type="datetimeFigureOut">
              <a:rPr lang="en-US" smtClean="0"/>
              <a:t>3/25/2018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CC64EA-6D48-4CF3-A997-79AD90EECB91}" type="slidenum">
              <a:rPr lang="en-US" smtClean="0"/>
              <a:t>‹#›</a:t>
            </a:fld>
            <a:endParaRPr lang="en-US"/>
          </a:p>
        </p:txBody>
      </p:sp>
    </p:spTree>
    <p:extLst>
      <p:ext uri="{BB962C8B-B14F-4D97-AF65-F5344CB8AC3E}">
        <p14:creationId xmlns:p14="http://schemas.microsoft.com/office/powerpoint/2010/main" val="993490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6CAE20-64C0-4B40-AD90-CEDE383E12A3}" type="datetimeFigureOut">
              <a:rPr lang="en-US" smtClean="0"/>
              <a:t>3/25/2018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CC64EA-6D48-4CF3-A997-79AD90EECB91}" type="slidenum">
              <a:rPr lang="en-US" smtClean="0"/>
              <a:t>‹#›</a:t>
            </a:fld>
            <a:endParaRPr lang="en-US"/>
          </a:p>
        </p:txBody>
      </p:sp>
    </p:spTree>
    <p:extLst>
      <p:ext uri="{BB962C8B-B14F-4D97-AF65-F5344CB8AC3E}">
        <p14:creationId xmlns:p14="http://schemas.microsoft.com/office/powerpoint/2010/main" val="3457583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6CAE20-64C0-4B40-AD90-CEDE383E12A3}" type="datetimeFigureOut">
              <a:rPr lang="en-US" smtClean="0"/>
              <a:t>3/25/2018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CC64EA-6D48-4CF3-A997-79AD90EECB91}" type="slidenum">
              <a:rPr lang="en-US" smtClean="0"/>
              <a:t>‹#›</a:t>
            </a:fld>
            <a:endParaRPr lang="en-US"/>
          </a:p>
        </p:txBody>
      </p:sp>
    </p:spTree>
    <p:extLst>
      <p:ext uri="{BB962C8B-B14F-4D97-AF65-F5344CB8AC3E}">
        <p14:creationId xmlns:p14="http://schemas.microsoft.com/office/powerpoint/2010/main" val="638253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6CAE20-64C0-4B40-AD90-CEDE383E12A3}" type="datetimeFigureOut">
              <a:rPr lang="en-US" smtClean="0"/>
              <a:t>3/25/2018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CC64EA-6D48-4CF3-A997-79AD90EECB91}" type="slidenum">
              <a:rPr lang="en-US" smtClean="0"/>
              <a:t>‹#›</a:t>
            </a:fld>
            <a:endParaRPr lang="en-US"/>
          </a:p>
        </p:txBody>
      </p:sp>
    </p:spTree>
    <p:extLst>
      <p:ext uri="{BB962C8B-B14F-4D97-AF65-F5344CB8AC3E}">
        <p14:creationId xmlns:p14="http://schemas.microsoft.com/office/powerpoint/2010/main" val="793312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C6CAE20-64C0-4B40-AD90-CEDE383E12A3}" type="datetimeFigureOut">
              <a:rPr lang="en-US" smtClean="0"/>
              <a:t>3/25/2018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CC64EA-6D48-4CF3-A997-79AD90EECB91}" type="slidenum">
              <a:rPr lang="en-US" smtClean="0"/>
              <a:t>‹#›</a:t>
            </a:fld>
            <a:endParaRPr lang="en-US"/>
          </a:p>
        </p:txBody>
      </p:sp>
    </p:spTree>
    <p:extLst>
      <p:ext uri="{BB962C8B-B14F-4D97-AF65-F5344CB8AC3E}">
        <p14:creationId xmlns:p14="http://schemas.microsoft.com/office/powerpoint/2010/main" val="488641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C6CAE20-64C0-4B40-AD90-CEDE383E12A3}" type="datetimeFigureOut">
              <a:rPr lang="en-US" smtClean="0"/>
              <a:t>3/25/2018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CC64EA-6D48-4CF3-A997-79AD90EECB91}" type="slidenum">
              <a:rPr lang="en-US" smtClean="0"/>
              <a:t>‹#›</a:t>
            </a:fld>
            <a:endParaRPr lang="en-US"/>
          </a:p>
        </p:txBody>
      </p:sp>
    </p:spTree>
    <p:extLst>
      <p:ext uri="{BB962C8B-B14F-4D97-AF65-F5344CB8AC3E}">
        <p14:creationId xmlns:p14="http://schemas.microsoft.com/office/powerpoint/2010/main" val="1763182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C6CAE20-64C0-4B40-AD90-CEDE383E12A3}" type="datetimeFigureOut">
              <a:rPr lang="en-US" smtClean="0"/>
              <a:t>3/25/2018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CC64EA-6D48-4CF3-A997-79AD90EECB91}" type="slidenum">
              <a:rPr lang="en-US" smtClean="0"/>
              <a:t>‹#›</a:t>
            </a:fld>
            <a:endParaRPr lang="en-US"/>
          </a:p>
        </p:txBody>
      </p:sp>
    </p:spTree>
    <p:extLst>
      <p:ext uri="{BB962C8B-B14F-4D97-AF65-F5344CB8AC3E}">
        <p14:creationId xmlns:p14="http://schemas.microsoft.com/office/powerpoint/2010/main" val="675126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C6CAE20-64C0-4B40-AD90-CEDE383E12A3}" type="datetimeFigureOut">
              <a:rPr lang="en-US" smtClean="0"/>
              <a:t>3/25/2018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CC64EA-6D48-4CF3-A997-79AD90EECB91}" type="slidenum">
              <a:rPr lang="en-US" smtClean="0"/>
              <a:t>‹#›</a:t>
            </a:fld>
            <a:endParaRPr lang="en-US"/>
          </a:p>
        </p:txBody>
      </p:sp>
    </p:spTree>
    <p:extLst>
      <p:ext uri="{BB962C8B-B14F-4D97-AF65-F5344CB8AC3E}">
        <p14:creationId xmlns:p14="http://schemas.microsoft.com/office/powerpoint/2010/main" val="3171788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6CAE20-64C0-4B40-AD90-CEDE383E12A3}" type="datetimeFigureOut">
              <a:rPr lang="en-US" smtClean="0"/>
              <a:t>3/25/2018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CC64EA-6D48-4CF3-A997-79AD90EECB91}" type="slidenum">
              <a:rPr lang="en-US" smtClean="0"/>
              <a:t>‹#›</a:t>
            </a:fld>
            <a:endParaRPr lang="en-US"/>
          </a:p>
        </p:txBody>
      </p:sp>
    </p:spTree>
    <p:extLst>
      <p:ext uri="{BB962C8B-B14F-4D97-AF65-F5344CB8AC3E}">
        <p14:creationId xmlns:p14="http://schemas.microsoft.com/office/powerpoint/2010/main" val="2954811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C6CAE20-64C0-4B40-AD90-CEDE383E12A3}" type="datetimeFigureOut">
              <a:rPr lang="en-US" smtClean="0"/>
              <a:t>3/25/2018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CC64EA-6D48-4CF3-A997-79AD90EECB91}" type="slidenum">
              <a:rPr lang="en-US" smtClean="0"/>
              <a:t>‹#›</a:t>
            </a:fld>
            <a:endParaRPr lang="en-US"/>
          </a:p>
        </p:txBody>
      </p:sp>
    </p:spTree>
    <p:extLst>
      <p:ext uri="{BB962C8B-B14F-4D97-AF65-F5344CB8AC3E}">
        <p14:creationId xmlns:p14="http://schemas.microsoft.com/office/powerpoint/2010/main" val="1538659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C6CAE20-64C0-4B40-AD90-CEDE383E12A3}" type="datetimeFigureOut">
              <a:rPr lang="en-US" smtClean="0"/>
              <a:t>3/25/2018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CC64EA-6D48-4CF3-A997-79AD90EECB91}" type="slidenum">
              <a:rPr lang="en-US" smtClean="0"/>
              <a:t>‹#›</a:t>
            </a:fld>
            <a:endParaRPr lang="en-US"/>
          </a:p>
        </p:txBody>
      </p:sp>
    </p:spTree>
    <p:extLst>
      <p:ext uri="{BB962C8B-B14F-4D97-AF65-F5344CB8AC3E}">
        <p14:creationId xmlns:p14="http://schemas.microsoft.com/office/powerpoint/2010/main" val="3289638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6CAE20-64C0-4B40-AD90-CEDE383E12A3}" type="datetimeFigureOut">
              <a:rPr lang="en-US" smtClean="0"/>
              <a:t>3/25/2018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CC64EA-6D48-4CF3-A997-79AD90EECB91}" type="slidenum">
              <a:rPr lang="en-US" smtClean="0"/>
              <a:t>‹#›</a:t>
            </a:fld>
            <a:endParaRPr lang="en-US"/>
          </a:p>
        </p:txBody>
      </p:sp>
    </p:spTree>
    <p:extLst>
      <p:ext uri="{BB962C8B-B14F-4D97-AF65-F5344CB8AC3E}">
        <p14:creationId xmlns:p14="http://schemas.microsoft.com/office/powerpoint/2010/main" val="2588614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AF278-0E68-4825-BA54-B1BF9BB7B9D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6C195D7-EBC1-4794-AC63-40F7FA6A1C52}"/>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0855986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lumOff val="5000"/>
          </a:schemeClr>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47B29DB-1583-463D-BB03-2142C0524703}"/>
              </a:ext>
            </a:extLst>
          </p:cNvPr>
          <p:cNvPicPr>
            <a:picLocks noChangeAspect="1"/>
          </p:cNvPicPr>
          <p:nvPr/>
        </p:nvPicPr>
        <p:blipFill rotWithShape="1">
          <a:blip r:embed="rId3">
            <a:extLst>
              <a:ext uri="{28A0092B-C50C-407E-A947-70E740481C1C}">
                <a14:useLocalDpi xmlns:a14="http://schemas.microsoft.com/office/drawing/2010/main" val="0"/>
              </a:ext>
            </a:extLst>
          </a:blip>
          <a:srcRect b="4306"/>
          <a:stretch/>
        </p:blipFill>
        <p:spPr>
          <a:xfrm>
            <a:off x="20" y="10"/>
            <a:ext cx="9143980" cy="4571990"/>
          </a:xfrm>
          <a:prstGeom prst="rect">
            <a:avLst/>
          </a:prstGeom>
        </p:spPr>
      </p:pic>
      <p:cxnSp>
        <p:nvCxnSpPr>
          <p:cNvPr id="18" name="Straight Connector 9">
            <a:extLst>
              <a:ext uri="{FF2B5EF4-FFF2-40B4-BE49-F238E27FC236}">
                <a16:creationId xmlns:a16="http://schemas.microsoft.com/office/drawing/2014/main" id="{E126E481-B945-4179-BD79-05E96E9B29E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6290132" y="5264106"/>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819C8EAF-F891-4727-8060-8A3905971633}"/>
              </a:ext>
            </a:extLst>
          </p:cNvPr>
          <p:cNvSpPr>
            <a:spLocks noGrp="1"/>
          </p:cNvSpPr>
          <p:nvPr>
            <p:ph type="ctrTitle"/>
          </p:nvPr>
        </p:nvSpPr>
        <p:spPr>
          <a:xfrm>
            <a:off x="324852" y="5091762"/>
            <a:ext cx="5875644" cy="1264588"/>
          </a:xfrm>
        </p:spPr>
        <p:txBody>
          <a:bodyPr anchor="ctr">
            <a:normAutofit fontScale="90000"/>
          </a:bodyPr>
          <a:lstStyle/>
          <a:p>
            <a:pPr algn="r"/>
            <a:r>
              <a:rPr lang="en-US" b="1" dirty="0">
                <a:latin typeface="Californian FB" panose="0207040306080B030204" pitchFamily="18" charset="0"/>
              </a:rPr>
              <a:t>A Man After  God’s Own Heart</a:t>
            </a:r>
          </a:p>
        </p:txBody>
      </p:sp>
      <p:sp>
        <p:nvSpPr>
          <p:cNvPr id="3" name="Subtitle 2">
            <a:extLst>
              <a:ext uri="{FF2B5EF4-FFF2-40B4-BE49-F238E27FC236}">
                <a16:creationId xmlns:a16="http://schemas.microsoft.com/office/drawing/2014/main" id="{803DD70A-BA45-4D41-8605-6330417A7B54}"/>
              </a:ext>
            </a:extLst>
          </p:cNvPr>
          <p:cNvSpPr>
            <a:spLocks noGrp="1"/>
          </p:cNvSpPr>
          <p:nvPr>
            <p:ph type="subTitle" idx="1"/>
          </p:nvPr>
        </p:nvSpPr>
        <p:spPr>
          <a:xfrm>
            <a:off x="6374330" y="5091763"/>
            <a:ext cx="2451618" cy="1264587"/>
          </a:xfrm>
        </p:spPr>
        <p:txBody>
          <a:bodyPr anchor="ctr">
            <a:normAutofit/>
          </a:bodyPr>
          <a:lstStyle/>
          <a:p>
            <a:pPr algn="l"/>
            <a:r>
              <a:rPr lang="en-US" sz="2800" i="1" dirty="0"/>
              <a:t>1 Samuel 13:14</a:t>
            </a:r>
          </a:p>
        </p:txBody>
      </p:sp>
      <p:cxnSp>
        <p:nvCxnSpPr>
          <p:cNvPr id="7" name="Straight Connector 6">
            <a:extLst>
              <a:ext uri="{FF2B5EF4-FFF2-40B4-BE49-F238E27FC236}">
                <a16:creationId xmlns:a16="http://schemas.microsoft.com/office/drawing/2014/main" id="{0767248E-0AA3-4D53-B9F0-833C11A0F153}"/>
              </a:ext>
            </a:extLst>
          </p:cNvPr>
          <p:cNvCxnSpPr/>
          <p:nvPr/>
        </p:nvCxnSpPr>
        <p:spPr>
          <a:xfrm>
            <a:off x="-397565" y="4572000"/>
            <a:ext cx="10084904"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869457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D0D0D"/>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EB630-D9A5-407A-924E-01F127E4A62F}"/>
              </a:ext>
            </a:extLst>
          </p:cNvPr>
          <p:cNvSpPr>
            <a:spLocks noGrp="1"/>
          </p:cNvSpPr>
          <p:nvPr>
            <p:ph type="title"/>
          </p:nvPr>
        </p:nvSpPr>
        <p:spPr>
          <a:xfrm>
            <a:off x="628650" y="166345"/>
            <a:ext cx="7886700" cy="1325563"/>
          </a:xfrm>
        </p:spPr>
        <p:txBody>
          <a:bodyPr>
            <a:normAutofit/>
          </a:bodyPr>
          <a:lstStyle/>
          <a:p>
            <a:pPr algn="ctr"/>
            <a:r>
              <a:rPr lang="en-US" sz="4800" b="1" dirty="0">
                <a:solidFill>
                  <a:schemeClr val="bg1"/>
                </a:solidFill>
                <a:latin typeface="Californian FB" panose="0207040306080B030204" pitchFamily="18" charset="0"/>
              </a:rPr>
              <a:t>Why did God reject Saul?</a:t>
            </a:r>
          </a:p>
        </p:txBody>
      </p:sp>
      <p:sp>
        <p:nvSpPr>
          <p:cNvPr id="3" name="Content Placeholder 2">
            <a:extLst>
              <a:ext uri="{FF2B5EF4-FFF2-40B4-BE49-F238E27FC236}">
                <a16:creationId xmlns:a16="http://schemas.microsoft.com/office/drawing/2014/main" id="{17957EAC-3054-4D6B-86FC-484ED1276528}"/>
              </a:ext>
            </a:extLst>
          </p:cNvPr>
          <p:cNvSpPr>
            <a:spLocks noGrp="1"/>
          </p:cNvSpPr>
          <p:nvPr>
            <p:ph idx="1"/>
          </p:nvPr>
        </p:nvSpPr>
        <p:spPr>
          <a:xfrm>
            <a:off x="628650" y="1749288"/>
            <a:ext cx="7886700" cy="4929808"/>
          </a:xfrm>
        </p:spPr>
        <p:txBody>
          <a:bodyPr/>
          <a:lstStyle/>
          <a:p>
            <a:pPr marL="0" indent="0">
              <a:buNone/>
            </a:pPr>
            <a:r>
              <a:rPr lang="en-US" sz="3600" b="1" i="1" dirty="0">
                <a:solidFill>
                  <a:schemeClr val="bg1"/>
                </a:solidFill>
              </a:rPr>
              <a:t>1 Samuel 13</a:t>
            </a:r>
          </a:p>
          <a:p>
            <a:r>
              <a:rPr lang="en-US" sz="3200" dirty="0">
                <a:solidFill>
                  <a:schemeClr val="bg1"/>
                </a:solidFill>
              </a:rPr>
              <a:t>He Acted A Fool </a:t>
            </a:r>
            <a:r>
              <a:rPr lang="en-US" sz="3200" i="1" dirty="0">
                <a:solidFill>
                  <a:schemeClr val="bg1"/>
                </a:solidFill>
              </a:rPr>
              <a:t>(v. 13a)</a:t>
            </a:r>
          </a:p>
          <a:p>
            <a:r>
              <a:rPr lang="en-US" sz="3200" dirty="0">
                <a:solidFill>
                  <a:schemeClr val="bg1"/>
                </a:solidFill>
              </a:rPr>
              <a:t>He Disobeyed God </a:t>
            </a:r>
            <a:r>
              <a:rPr lang="en-US" sz="3200" i="1" dirty="0">
                <a:solidFill>
                  <a:schemeClr val="bg1"/>
                </a:solidFill>
              </a:rPr>
              <a:t>(v. 13b)</a:t>
            </a:r>
          </a:p>
          <a:p>
            <a:r>
              <a:rPr lang="en-US" sz="3200" dirty="0">
                <a:solidFill>
                  <a:schemeClr val="bg1"/>
                </a:solidFill>
              </a:rPr>
              <a:t>He Did Not Trust In God </a:t>
            </a:r>
            <a:r>
              <a:rPr lang="en-US" sz="3200" i="1" dirty="0">
                <a:solidFill>
                  <a:schemeClr val="bg1"/>
                </a:solidFill>
              </a:rPr>
              <a:t>(v. 13c)</a:t>
            </a:r>
          </a:p>
        </p:txBody>
      </p:sp>
      <p:cxnSp>
        <p:nvCxnSpPr>
          <p:cNvPr id="6" name="Straight Connector 5">
            <a:extLst>
              <a:ext uri="{FF2B5EF4-FFF2-40B4-BE49-F238E27FC236}">
                <a16:creationId xmlns:a16="http://schemas.microsoft.com/office/drawing/2014/main" id="{53438F84-F9BD-49D3-800C-81FD4B216F99}"/>
              </a:ext>
            </a:extLst>
          </p:cNvPr>
          <p:cNvCxnSpPr/>
          <p:nvPr/>
        </p:nvCxnSpPr>
        <p:spPr>
          <a:xfrm>
            <a:off x="-272498" y="1510748"/>
            <a:ext cx="10084904" cy="0"/>
          </a:xfrm>
          <a:prstGeom prst="line">
            <a:avLst/>
          </a:prstGeom>
          <a:noFill/>
          <a:ln w="76200" cap="flat" cmpd="sng" algn="ctr">
            <a:solidFill>
              <a:sysClr val="window" lastClr="FFFFFF"/>
            </a:solidFill>
            <a:prstDash val="solid"/>
            <a:miter lim="800000"/>
          </a:ln>
          <a:effectLst/>
        </p:spPr>
      </p:cxnSp>
    </p:spTree>
    <p:extLst>
      <p:ext uri="{BB962C8B-B14F-4D97-AF65-F5344CB8AC3E}">
        <p14:creationId xmlns:p14="http://schemas.microsoft.com/office/powerpoint/2010/main" val="804994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D0D0D"/>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EB630-D9A5-407A-924E-01F127E4A62F}"/>
              </a:ext>
            </a:extLst>
          </p:cNvPr>
          <p:cNvSpPr>
            <a:spLocks noGrp="1"/>
          </p:cNvSpPr>
          <p:nvPr>
            <p:ph type="title"/>
          </p:nvPr>
        </p:nvSpPr>
        <p:spPr>
          <a:xfrm>
            <a:off x="628650" y="113337"/>
            <a:ext cx="7886700" cy="1325563"/>
          </a:xfrm>
        </p:spPr>
        <p:txBody>
          <a:bodyPr>
            <a:normAutofit/>
          </a:bodyPr>
          <a:lstStyle/>
          <a:p>
            <a:pPr algn="ctr"/>
            <a:r>
              <a:rPr lang="en-US" sz="4800" b="1" dirty="0">
                <a:solidFill>
                  <a:schemeClr val="bg1"/>
                </a:solidFill>
                <a:latin typeface="Californian FB" panose="0207040306080B030204" pitchFamily="18" charset="0"/>
              </a:rPr>
              <a:t>Why did God choose David?</a:t>
            </a:r>
            <a:br>
              <a:rPr lang="en-US" sz="4800" b="1" dirty="0">
                <a:solidFill>
                  <a:schemeClr val="bg1"/>
                </a:solidFill>
                <a:latin typeface="Californian FB" panose="0207040306080B030204" pitchFamily="18" charset="0"/>
              </a:rPr>
            </a:br>
            <a:r>
              <a:rPr lang="en-US" sz="3100" b="1" dirty="0">
                <a:solidFill>
                  <a:schemeClr val="bg1"/>
                </a:solidFill>
                <a:latin typeface="Californian FB" panose="0207040306080B030204" pitchFamily="18" charset="0"/>
              </a:rPr>
              <a:t>How was David a man after God’s own heart?</a:t>
            </a:r>
            <a:endParaRPr lang="en-US" sz="4800" b="1" dirty="0">
              <a:solidFill>
                <a:schemeClr val="bg1"/>
              </a:solidFill>
              <a:latin typeface="Californian FB" panose="0207040306080B030204" pitchFamily="18" charset="0"/>
            </a:endParaRPr>
          </a:p>
        </p:txBody>
      </p:sp>
      <p:sp>
        <p:nvSpPr>
          <p:cNvPr id="3" name="Content Placeholder 2">
            <a:extLst>
              <a:ext uri="{FF2B5EF4-FFF2-40B4-BE49-F238E27FC236}">
                <a16:creationId xmlns:a16="http://schemas.microsoft.com/office/drawing/2014/main" id="{17957EAC-3054-4D6B-86FC-484ED1276528}"/>
              </a:ext>
            </a:extLst>
          </p:cNvPr>
          <p:cNvSpPr>
            <a:spLocks noGrp="1"/>
          </p:cNvSpPr>
          <p:nvPr>
            <p:ph idx="1"/>
          </p:nvPr>
        </p:nvSpPr>
        <p:spPr>
          <a:xfrm>
            <a:off x="628650" y="1749288"/>
            <a:ext cx="7886700" cy="4929808"/>
          </a:xfrm>
        </p:spPr>
        <p:txBody>
          <a:bodyPr/>
          <a:lstStyle/>
          <a:p>
            <a:pPr marL="0" indent="0">
              <a:buNone/>
            </a:pPr>
            <a:r>
              <a:rPr lang="en-US" sz="3600" b="1" dirty="0">
                <a:solidFill>
                  <a:schemeClr val="bg1"/>
                </a:solidFill>
              </a:rPr>
              <a:t>He Sought God’s Wisdom</a:t>
            </a:r>
          </a:p>
          <a:p>
            <a:r>
              <a:rPr lang="en-US" sz="3200" i="1" dirty="0">
                <a:solidFill>
                  <a:schemeClr val="bg1"/>
                </a:solidFill>
              </a:rPr>
              <a:t>Psalm 51:6 </a:t>
            </a:r>
            <a:r>
              <a:rPr lang="en-US" sz="3200" dirty="0">
                <a:solidFill>
                  <a:schemeClr val="bg1"/>
                </a:solidFill>
              </a:rPr>
              <a:t>– God grants wisdom.</a:t>
            </a:r>
          </a:p>
          <a:p>
            <a:r>
              <a:rPr lang="en-US" sz="3200" i="1" dirty="0">
                <a:solidFill>
                  <a:schemeClr val="bg1"/>
                </a:solidFill>
              </a:rPr>
              <a:t>James 3:13-18 </a:t>
            </a:r>
            <a:r>
              <a:rPr lang="en-US" sz="3200" dirty="0">
                <a:solidFill>
                  <a:schemeClr val="bg1"/>
                </a:solidFill>
              </a:rPr>
              <a:t>– Two kinds of wisdom.</a:t>
            </a:r>
          </a:p>
          <a:p>
            <a:r>
              <a:rPr lang="en-US" sz="3200" i="1" dirty="0">
                <a:solidFill>
                  <a:schemeClr val="bg1"/>
                </a:solidFill>
              </a:rPr>
              <a:t>1 Corinthians 2:6-7, 11 </a:t>
            </a:r>
            <a:r>
              <a:rPr lang="en-US" sz="3200" dirty="0">
                <a:solidFill>
                  <a:schemeClr val="bg1"/>
                </a:solidFill>
              </a:rPr>
              <a:t>– Superior wisdom is with God.</a:t>
            </a:r>
          </a:p>
          <a:p>
            <a:r>
              <a:rPr lang="en-US" sz="3200" i="1" dirty="0">
                <a:solidFill>
                  <a:schemeClr val="bg1"/>
                </a:solidFill>
              </a:rPr>
              <a:t>Proverbs 1:7; 2:1-9 </a:t>
            </a:r>
            <a:r>
              <a:rPr lang="en-US" sz="3200" dirty="0">
                <a:solidFill>
                  <a:schemeClr val="bg1"/>
                </a:solidFill>
              </a:rPr>
              <a:t>– Wisdom must be sought.</a:t>
            </a:r>
          </a:p>
        </p:txBody>
      </p:sp>
      <p:cxnSp>
        <p:nvCxnSpPr>
          <p:cNvPr id="6" name="Straight Connector 5">
            <a:extLst>
              <a:ext uri="{FF2B5EF4-FFF2-40B4-BE49-F238E27FC236}">
                <a16:creationId xmlns:a16="http://schemas.microsoft.com/office/drawing/2014/main" id="{53438F84-F9BD-49D3-800C-81FD4B216F99}"/>
              </a:ext>
            </a:extLst>
          </p:cNvPr>
          <p:cNvCxnSpPr/>
          <p:nvPr/>
        </p:nvCxnSpPr>
        <p:spPr>
          <a:xfrm>
            <a:off x="-272498" y="1510748"/>
            <a:ext cx="10084904" cy="0"/>
          </a:xfrm>
          <a:prstGeom prst="line">
            <a:avLst/>
          </a:prstGeom>
          <a:noFill/>
          <a:ln w="76200" cap="flat" cmpd="sng" algn="ctr">
            <a:solidFill>
              <a:sysClr val="window" lastClr="FFFFFF"/>
            </a:solidFill>
            <a:prstDash val="solid"/>
            <a:miter lim="800000"/>
          </a:ln>
          <a:effectLst/>
        </p:spPr>
      </p:cxnSp>
    </p:spTree>
    <p:extLst>
      <p:ext uri="{BB962C8B-B14F-4D97-AF65-F5344CB8AC3E}">
        <p14:creationId xmlns:p14="http://schemas.microsoft.com/office/powerpoint/2010/main" val="16865139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D0D0D"/>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EB630-D9A5-407A-924E-01F127E4A62F}"/>
              </a:ext>
            </a:extLst>
          </p:cNvPr>
          <p:cNvSpPr>
            <a:spLocks noGrp="1"/>
          </p:cNvSpPr>
          <p:nvPr>
            <p:ph type="title"/>
          </p:nvPr>
        </p:nvSpPr>
        <p:spPr>
          <a:xfrm>
            <a:off x="628650" y="113337"/>
            <a:ext cx="7886700" cy="1325563"/>
          </a:xfrm>
        </p:spPr>
        <p:txBody>
          <a:bodyPr>
            <a:normAutofit/>
          </a:bodyPr>
          <a:lstStyle/>
          <a:p>
            <a:pPr algn="ctr"/>
            <a:r>
              <a:rPr lang="en-US" sz="4800" b="1" dirty="0">
                <a:solidFill>
                  <a:schemeClr val="bg1"/>
                </a:solidFill>
                <a:latin typeface="Californian FB" panose="0207040306080B030204" pitchFamily="18" charset="0"/>
              </a:rPr>
              <a:t>Why did God choose David?</a:t>
            </a:r>
            <a:br>
              <a:rPr lang="en-US" sz="4800" b="1" dirty="0">
                <a:solidFill>
                  <a:schemeClr val="bg1"/>
                </a:solidFill>
                <a:latin typeface="Californian FB" panose="0207040306080B030204" pitchFamily="18" charset="0"/>
              </a:rPr>
            </a:br>
            <a:r>
              <a:rPr lang="en-US" sz="3100" b="1" dirty="0">
                <a:solidFill>
                  <a:schemeClr val="bg1"/>
                </a:solidFill>
                <a:latin typeface="Californian FB" panose="0207040306080B030204" pitchFamily="18" charset="0"/>
              </a:rPr>
              <a:t>How was David a man after God’s own heart?</a:t>
            </a:r>
            <a:endParaRPr lang="en-US" sz="4800" b="1" dirty="0">
              <a:solidFill>
                <a:schemeClr val="bg1"/>
              </a:solidFill>
              <a:latin typeface="Californian FB" panose="0207040306080B030204" pitchFamily="18" charset="0"/>
            </a:endParaRPr>
          </a:p>
        </p:txBody>
      </p:sp>
      <p:sp>
        <p:nvSpPr>
          <p:cNvPr id="3" name="Content Placeholder 2">
            <a:extLst>
              <a:ext uri="{FF2B5EF4-FFF2-40B4-BE49-F238E27FC236}">
                <a16:creationId xmlns:a16="http://schemas.microsoft.com/office/drawing/2014/main" id="{17957EAC-3054-4D6B-86FC-484ED1276528}"/>
              </a:ext>
            </a:extLst>
          </p:cNvPr>
          <p:cNvSpPr>
            <a:spLocks noGrp="1"/>
          </p:cNvSpPr>
          <p:nvPr>
            <p:ph idx="1"/>
          </p:nvPr>
        </p:nvSpPr>
        <p:spPr>
          <a:xfrm>
            <a:off x="628650" y="1749288"/>
            <a:ext cx="7886700" cy="4929808"/>
          </a:xfrm>
        </p:spPr>
        <p:txBody>
          <a:bodyPr/>
          <a:lstStyle/>
          <a:p>
            <a:pPr marL="0" indent="0">
              <a:buNone/>
            </a:pPr>
            <a:r>
              <a:rPr lang="en-US" sz="3600" b="1" dirty="0">
                <a:solidFill>
                  <a:srgbClr val="0070C0"/>
                </a:solidFill>
              </a:rPr>
              <a:t>He Sought God’s Wisdom</a:t>
            </a:r>
            <a:endParaRPr lang="en-US" sz="3200" b="1" dirty="0">
              <a:solidFill>
                <a:srgbClr val="0070C0"/>
              </a:solidFill>
            </a:endParaRPr>
          </a:p>
          <a:p>
            <a:pPr marL="0" indent="0">
              <a:buNone/>
            </a:pPr>
            <a:r>
              <a:rPr lang="en-US" sz="3600" b="1" dirty="0">
                <a:solidFill>
                  <a:schemeClr val="bg1"/>
                </a:solidFill>
              </a:rPr>
              <a:t>He Obeyed God’s Commands</a:t>
            </a:r>
          </a:p>
          <a:p>
            <a:r>
              <a:rPr lang="en-US" sz="3200" i="1" dirty="0">
                <a:solidFill>
                  <a:schemeClr val="bg1"/>
                </a:solidFill>
              </a:rPr>
              <a:t>Acts 13:20-22 </a:t>
            </a:r>
            <a:r>
              <a:rPr lang="en-US" sz="3200" dirty="0">
                <a:solidFill>
                  <a:schemeClr val="bg1"/>
                </a:solidFill>
              </a:rPr>
              <a:t>– Obeyed ALL of God’s commands.</a:t>
            </a:r>
          </a:p>
          <a:p>
            <a:r>
              <a:rPr lang="en-US" sz="3200" i="1" dirty="0">
                <a:solidFill>
                  <a:schemeClr val="bg1"/>
                </a:solidFill>
              </a:rPr>
              <a:t>John 14:15 </a:t>
            </a:r>
            <a:r>
              <a:rPr lang="en-US" sz="3200" dirty="0">
                <a:solidFill>
                  <a:schemeClr val="bg1"/>
                </a:solidFill>
              </a:rPr>
              <a:t>– Loving God.</a:t>
            </a:r>
          </a:p>
          <a:p>
            <a:r>
              <a:rPr lang="en-US" sz="3200" i="1" dirty="0">
                <a:solidFill>
                  <a:schemeClr val="bg1"/>
                </a:solidFill>
              </a:rPr>
              <a:t>1 Samuel 15:22 </a:t>
            </a:r>
            <a:r>
              <a:rPr lang="en-US" sz="3200" dirty="0">
                <a:solidFill>
                  <a:schemeClr val="bg1"/>
                </a:solidFill>
              </a:rPr>
              <a:t>– God’s desire.</a:t>
            </a:r>
          </a:p>
          <a:p>
            <a:r>
              <a:rPr lang="en-US" sz="3200" i="1" dirty="0">
                <a:solidFill>
                  <a:schemeClr val="bg1"/>
                </a:solidFill>
              </a:rPr>
              <a:t>James 1:19-25 </a:t>
            </a:r>
            <a:r>
              <a:rPr lang="en-US" sz="3200" dirty="0">
                <a:solidFill>
                  <a:schemeClr val="bg1"/>
                </a:solidFill>
              </a:rPr>
              <a:t>– Be doers of the word.</a:t>
            </a:r>
            <a:endParaRPr lang="en-US" sz="3600" dirty="0">
              <a:solidFill>
                <a:schemeClr val="bg1"/>
              </a:solidFill>
            </a:endParaRPr>
          </a:p>
        </p:txBody>
      </p:sp>
      <p:cxnSp>
        <p:nvCxnSpPr>
          <p:cNvPr id="6" name="Straight Connector 5">
            <a:extLst>
              <a:ext uri="{FF2B5EF4-FFF2-40B4-BE49-F238E27FC236}">
                <a16:creationId xmlns:a16="http://schemas.microsoft.com/office/drawing/2014/main" id="{53438F84-F9BD-49D3-800C-81FD4B216F99}"/>
              </a:ext>
            </a:extLst>
          </p:cNvPr>
          <p:cNvCxnSpPr/>
          <p:nvPr/>
        </p:nvCxnSpPr>
        <p:spPr>
          <a:xfrm>
            <a:off x="-272498" y="1510748"/>
            <a:ext cx="10084904" cy="0"/>
          </a:xfrm>
          <a:prstGeom prst="line">
            <a:avLst/>
          </a:prstGeom>
          <a:noFill/>
          <a:ln w="76200" cap="flat" cmpd="sng" algn="ctr">
            <a:solidFill>
              <a:sysClr val="window" lastClr="FFFFFF"/>
            </a:solidFill>
            <a:prstDash val="solid"/>
            <a:miter lim="800000"/>
          </a:ln>
          <a:effectLst/>
        </p:spPr>
      </p:cxnSp>
    </p:spTree>
    <p:extLst>
      <p:ext uri="{BB962C8B-B14F-4D97-AF65-F5344CB8AC3E}">
        <p14:creationId xmlns:p14="http://schemas.microsoft.com/office/powerpoint/2010/main" val="64075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1000"/>
                                        <p:tgtEl>
                                          <p:spTgt spid="3">
                                            <p:txEl>
                                              <p:pRg st="5" end="5"/>
                                            </p:txEl>
                                          </p:spTgt>
                                        </p:tgtEl>
                                      </p:cBhvr>
                                    </p:animEffect>
                                    <p:anim calcmode="lin" valueType="num">
                                      <p:cBhvr>
                                        <p:cTn id="3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D0D0D"/>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EB630-D9A5-407A-924E-01F127E4A62F}"/>
              </a:ext>
            </a:extLst>
          </p:cNvPr>
          <p:cNvSpPr>
            <a:spLocks noGrp="1"/>
          </p:cNvSpPr>
          <p:nvPr>
            <p:ph type="title"/>
          </p:nvPr>
        </p:nvSpPr>
        <p:spPr>
          <a:xfrm>
            <a:off x="628650" y="113337"/>
            <a:ext cx="7886700" cy="1325563"/>
          </a:xfrm>
        </p:spPr>
        <p:txBody>
          <a:bodyPr>
            <a:normAutofit/>
          </a:bodyPr>
          <a:lstStyle/>
          <a:p>
            <a:pPr algn="ctr"/>
            <a:r>
              <a:rPr lang="en-US" sz="4800" b="1" dirty="0">
                <a:solidFill>
                  <a:schemeClr val="bg1"/>
                </a:solidFill>
                <a:latin typeface="Californian FB" panose="0207040306080B030204" pitchFamily="18" charset="0"/>
              </a:rPr>
              <a:t>Why did God choose David?</a:t>
            </a:r>
            <a:br>
              <a:rPr lang="en-US" sz="4800" b="1" dirty="0">
                <a:solidFill>
                  <a:schemeClr val="bg1"/>
                </a:solidFill>
                <a:latin typeface="Californian FB" panose="0207040306080B030204" pitchFamily="18" charset="0"/>
              </a:rPr>
            </a:br>
            <a:r>
              <a:rPr lang="en-US" sz="3100" b="1" dirty="0">
                <a:solidFill>
                  <a:schemeClr val="bg1"/>
                </a:solidFill>
                <a:latin typeface="Californian FB" panose="0207040306080B030204" pitchFamily="18" charset="0"/>
              </a:rPr>
              <a:t>How was David a man after God’s own heart?</a:t>
            </a:r>
            <a:endParaRPr lang="en-US" sz="4800" b="1" dirty="0">
              <a:solidFill>
                <a:schemeClr val="bg1"/>
              </a:solidFill>
              <a:latin typeface="Californian FB" panose="0207040306080B030204" pitchFamily="18" charset="0"/>
            </a:endParaRPr>
          </a:p>
        </p:txBody>
      </p:sp>
      <p:sp>
        <p:nvSpPr>
          <p:cNvPr id="3" name="Content Placeholder 2">
            <a:extLst>
              <a:ext uri="{FF2B5EF4-FFF2-40B4-BE49-F238E27FC236}">
                <a16:creationId xmlns:a16="http://schemas.microsoft.com/office/drawing/2014/main" id="{17957EAC-3054-4D6B-86FC-484ED1276528}"/>
              </a:ext>
            </a:extLst>
          </p:cNvPr>
          <p:cNvSpPr>
            <a:spLocks noGrp="1"/>
          </p:cNvSpPr>
          <p:nvPr>
            <p:ph idx="1"/>
          </p:nvPr>
        </p:nvSpPr>
        <p:spPr>
          <a:xfrm>
            <a:off x="628650" y="1749288"/>
            <a:ext cx="7886700" cy="4929808"/>
          </a:xfrm>
        </p:spPr>
        <p:txBody>
          <a:bodyPr>
            <a:normAutofit lnSpcReduction="10000"/>
          </a:bodyPr>
          <a:lstStyle/>
          <a:p>
            <a:pPr marL="0" indent="0">
              <a:buNone/>
            </a:pPr>
            <a:r>
              <a:rPr lang="en-US" sz="3600" b="1" dirty="0">
                <a:solidFill>
                  <a:srgbClr val="0070C0"/>
                </a:solidFill>
              </a:rPr>
              <a:t>He Sought God’s Wisdom</a:t>
            </a:r>
            <a:endParaRPr lang="en-US" sz="3200" b="1" dirty="0">
              <a:solidFill>
                <a:srgbClr val="0070C0"/>
              </a:solidFill>
            </a:endParaRPr>
          </a:p>
          <a:p>
            <a:pPr marL="0" indent="0">
              <a:buNone/>
            </a:pPr>
            <a:r>
              <a:rPr lang="en-US" sz="3600" b="1" dirty="0">
                <a:solidFill>
                  <a:srgbClr val="0070C0"/>
                </a:solidFill>
              </a:rPr>
              <a:t>He Obeyed God’s Commands</a:t>
            </a:r>
          </a:p>
          <a:p>
            <a:pPr marL="0" indent="0">
              <a:buNone/>
            </a:pPr>
            <a:r>
              <a:rPr lang="en-US" sz="3600" b="1" dirty="0">
                <a:solidFill>
                  <a:schemeClr val="bg1"/>
                </a:solidFill>
              </a:rPr>
              <a:t>He Trusted In God With All His Heart</a:t>
            </a:r>
          </a:p>
          <a:p>
            <a:r>
              <a:rPr lang="en-US" sz="3200" i="1" dirty="0">
                <a:solidFill>
                  <a:schemeClr val="bg1"/>
                </a:solidFill>
              </a:rPr>
              <a:t>1 Samuel 17:34-37, 45-47 </a:t>
            </a:r>
            <a:r>
              <a:rPr lang="en-US" sz="3200" dirty="0">
                <a:solidFill>
                  <a:schemeClr val="bg1"/>
                </a:solidFill>
              </a:rPr>
              <a:t>– Against the Philistine champion, Goliath.</a:t>
            </a:r>
          </a:p>
          <a:p>
            <a:r>
              <a:rPr lang="en-US" sz="3200" i="1" dirty="0">
                <a:solidFill>
                  <a:schemeClr val="bg1"/>
                </a:solidFill>
              </a:rPr>
              <a:t>Proverbs 3:5-6 </a:t>
            </a:r>
            <a:r>
              <a:rPr lang="en-US" sz="3200" dirty="0">
                <a:solidFill>
                  <a:schemeClr val="bg1"/>
                </a:solidFill>
              </a:rPr>
              <a:t>– Trust in God, not self.</a:t>
            </a:r>
          </a:p>
          <a:p>
            <a:r>
              <a:rPr lang="en-US" sz="3200" i="1" dirty="0">
                <a:solidFill>
                  <a:schemeClr val="bg1"/>
                </a:solidFill>
              </a:rPr>
              <a:t>1 Samuel 24:6; 26:9-11a </a:t>
            </a:r>
            <a:r>
              <a:rPr lang="en-US" sz="3200" dirty="0">
                <a:solidFill>
                  <a:schemeClr val="bg1"/>
                </a:solidFill>
              </a:rPr>
              <a:t>– David trusting in God’s plan.</a:t>
            </a:r>
          </a:p>
          <a:p>
            <a:r>
              <a:rPr lang="en-US" sz="3200" i="1" dirty="0">
                <a:solidFill>
                  <a:schemeClr val="bg1"/>
                </a:solidFill>
              </a:rPr>
              <a:t>2 Timothy 1:12 </a:t>
            </a:r>
            <a:r>
              <a:rPr lang="en-US" sz="3200" dirty="0">
                <a:solidFill>
                  <a:schemeClr val="bg1"/>
                </a:solidFill>
              </a:rPr>
              <a:t>– Commit self to God in trust.</a:t>
            </a:r>
          </a:p>
        </p:txBody>
      </p:sp>
      <p:cxnSp>
        <p:nvCxnSpPr>
          <p:cNvPr id="6" name="Straight Connector 5">
            <a:extLst>
              <a:ext uri="{FF2B5EF4-FFF2-40B4-BE49-F238E27FC236}">
                <a16:creationId xmlns:a16="http://schemas.microsoft.com/office/drawing/2014/main" id="{53438F84-F9BD-49D3-800C-81FD4B216F99}"/>
              </a:ext>
            </a:extLst>
          </p:cNvPr>
          <p:cNvCxnSpPr/>
          <p:nvPr/>
        </p:nvCxnSpPr>
        <p:spPr>
          <a:xfrm>
            <a:off x="-272498" y="1510748"/>
            <a:ext cx="10084904" cy="0"/>
          </a:xfrm>
          <a:prstGeom prst="line">
            <a:avLst/>
          </a:prstGeom>
          <a:noFill/>
          <a:ln w="76200" cap="flat" cmpd="sng" algn="ctr">
            <a:solidFill>
              <a:sysClr val="window" lastClr="FFFFFF"/>
            </a:solidFill>
            <a:prstDash val="solid"/>
            <a:miter lim="800000"/>
          </a:ln>
          <a:effectLst/>
        </p:spPr>
      </p:cxnSp>
    </p:spTree>
    <p:extLst>
      <p:ext uri="{BB962C8B-B14F-4D97-AF65-F5344CB8AC3E}">
        <p14:creationId xmlns:p14="http://schemas.microsoft.com/office/powerpoint/2010/main" val="22806740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anim calcmode="lin" valueType="num">
                                      <p:cBhvr>
                                        <p:cTn id="2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1000"/>
                                        <p:tgtEl>
                                          <p:spTgt spid="3">
                                            <p:txEl>
                                              <p:pRg st="5" end="5"/>
                                            </p:txEl>
                                          </p:spTgt>
                                        </p:tgtEl>
                                      </p:cBhvr>
                                    </p:animEffect>
                                    <p:anim calcmode="lin" valueType="num">
                                      <p:cBhvr>
                                        <p:cTn id="2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1000"/>
                                        <p:tgtEl>
                                          <p:spTgt spid="3">
                                            <p:txEl>
                                              <p:pRg st="6" end="6"/>
                                            </p:txEl>
                                          </p:spTgt>
                                        </p:tgtEl>
                                      </p:cBhvr>
                                    </p:animEffect>
                                    <p:anim calcmode="lin" valueType="num">
                                      <p:cBhvr>
                                        <p:cTn id="3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95000"/>
            <a:lumOff val="5000"/>
          </a:schemeClr>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47B29DB-1583-463D-BB03-2142C0524703}"/>
              </a:ext>
            </a:extLst>
          </p:cNvPr>
          <p:cNvPicPr>
            <a:picLocks noChangeAspect="1"/>
          </p:cNvPicPr>
          <p:nvPr/>
        </p:nvPicPr>
        <p:blipFill rotWithShape="1">
          <a:blip r:embed="rId3">
            <a:extLst>
              <a:ext uri="{28A0092B-C50C-407E-A947-70E740481C1C}">
                <a14:useLocalDpi xmlns:a14="http://schemas.microsoft.com/office/drawing/2010/main" val="0"/>
              </a:ext>
            </a:extLst>
          </a:blip>
          <a:srcRect b="4306"/>
          <a:stretch/>
        </p:blipFill>
        <p:spPr>
          <a:xfrm>
            <a:off x="20" y="10"/>
            <a:ext cx="9143980" cy="4571990"/>
          </a:xfrm>
          <a:prstGeom prst="rect">
            <a:avLst/>
          </a:prstGeom>
        </p:spPr>
      </p:pic>
      <p:cxnSp>
        <p:nvCxnSpPr>
          <p:cNvPr id="18" name="Straight Connector 9">
            <a:extLst>
              <a:ext uri="{FF2B5EF4-FFF2-40B4-BE49-F238E27FC236}">
                <a16:creationId xmlns:a16="http://schemas.microsoft.com/office/drawing/2014/main" id="{E126E481-B945-4179-BD79-05E96E9B29E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6290132" y="5264106"/>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819C8EAF-F891-4727-8060-8A3905971633}"/>
              </a:ext>
            </a:extLst>
          </p:cNvPr>
          <p:cNvSpPr>
            <a:spLocks noGrp="1"/>
          </p:cNvSpPr>
          <p:nvPr>
            <p:ph type="ctrTitle"/>
          </p:nvPr>
        </p:nvSpPr>
        <p:spPr>
          <a:xfrm>
            <a:off x="324852" y="5091762"/>
            <a:ext cx="5875644" cy="1264588"/>
          </a:xfrm>
        </p:spPr>
        <p:txBody>
          <a:bodyPr anchor="ctr">
            <a:normAutofit fontScale="90000"/>
          </a:bodyPr>
          <a:lstStyle/>
          <a:p>
            <a:pPr algn="r"/>
            <a:r>
              <a:rPr lang="en-US" b="1" dirty="0">
                <a:latin typeface="Californian FB" panose="0207040306080B030204" pitchFamily="18" charset="0"/>
              </a:rPr>
              <a:t>A Man After  God’s Own Heart</a:t>
            </a:r>
          </a:p>
        </p:txBody>
      </p:sp>
      <p:sp>
        <p:nvSpPr>
          <p:cNvPr id="3" name="Subtitle 2">
            <a:extLst>
              <a:ext uri="{FF2B5EF4-FFF2-40B4-BE49-F238E27FC236}">
                <a16:creationId xmlns:a16="http://schemas.microsoft.com/office/drawing/2014/main" id="{803DD70A-BA45-4D41-8605-6330417A7B54}"/>
              </a:ext>
            </a:extLst>
          </p:cNvPr>
          <p:cNvSpPr>
            <a:spLocks noGrp="1"/>
          </p:cNvSpPr>
          <p:nvPr>
            <p:ph type="subTitle" idx="1"/>
          </p:nvPr>
        </p:nvSpPr>
        <p:spPr>
          <a:xfrm>
            <a:off x="6374330" y="5091763"/>
            <a:ext cx="2451618" cy="1264587"/>
          </a:xfrm>
        </p:spPr>
        <p:txBody>
          <a:bodyPr anchor="ctr">
            <a:normAutofit/>
          </a:bodyPr>
          <a:lstStyle/>
          <a:p>
            <a:pPr algn="l"/>
            <a:r>
              <a:rPr lang="en-US" sz="2800" i="1" dirty="0"/>
              <a:t>1 Samuel 13:14</a:t>
            </a:r>
          </a:p>
        </p:txBody>
      </p:sp>
      <p:cxnSp>
        <p:nvCxnSpPr>
          <p:cNvPr id="7" name="Straight Connector 6">
            <a:extLst>
              <a:ext uri="{FF2B5EF4-FFF2-40B4-BE49-F238E27FC236}">
                <a16:creationId xmlns:a16="http://schemas.microsoft.com/office/drawing/2014/main" id="{0767248E-0AA3-4D53-B9F0-833C11A0F153}"/>
              </a:ext>
            </a:extLst>
          </p:cNvPr>
          <p:cNvCxnSpPr/>
          <p:nvPr/>
        </p:nvCxnSpPr>
        <p:spPr>
          <a:xfrm>
            <a:off x="-397565" y="4572000"/>
            <a:ext cx="10084904"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ubtitle 2">
            <a:extLst>
              <a:ext uri="{FF2B5EF4-FFF2-40B4-BE49-F238E27FC236}">
                <a16:creationId xmlns:a16="http://schemas.microsoft.com/office/drawing/2014/main" id="{220CCCF7-4382-4906-AC3B-A3B9EE2AF4C2}"/>
              </a:ext>
            </a:extLst>
          </p:cNvPr>
          <p:cNvSpPr txBox="1">
            <a:spLocks/>
          </p:cNvSpPr>
          <p:nvPr/>
        </p:nvSpPr>
        <p:spPr>
          <a:xfrm>
            <a:off x="151018" y="4631812"/>
            <a:ext cx="2451618" cy="1264587"/>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4000" b="1" i="1" dirty="0"/>
              <a:t>ARE YOU</a:t>
            </a:r>
          </a:p>
        </p:txBody>
      </p:sp>
      <p:sp>
        <p:nvSpPr>
          <p:cNvPr id="9" name="Subtitle 2">
            <a:extLst>
              <a:ext uri="{FF2B5EF4-FFF2-40B4-BE49-F238E27FC236}">
                <a16:creationId xmlns:a16="http://schemas.microsoft.com/office/drawing/2014/main" id="{F1B13C6F-8A89-43A9-8C00-7B5A52BCE34C}"/>
              </a:ext>
            </a:extLst>
          </p:cNvPr>
          <p:cNvSpPr txBox="1">
            <a:spLocks/>
          </p:cNvSpPr>
          <p:nvPr/>
        </p:nvSpPr>
        <p:spPr>
          <a:xfrm>
            <a:off x="6284693" y="5783868"/>
            <a:ext cx="2451618" cy="1264587"/>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5400" b="1" i="1" dirty="0"/>
              <a:t>?</a:t>
            </a:r>
          </a:p>
        </p:txBody>
      </p:sp>
    </p:spTree>
    <p:extLst>
      <p:ext uri="{BB962C8B-B14F-4D97-AF65-F5344CB8AC3E}">
        <p14:creationId xmlns:p14="http://schemas.microsoft.com/office/powerpoint/2010/main" val="61055172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158</TotalTime>
  <Words>1582</Words>
  <Application>Microsoft Office PowerPoint</Application>
  <PresentationFormat>On-screen Show (4:3)</PresentationFormat>
  <Paragraphs>112</Paragraphs>
  <Slides>7</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Calibri Light</vt:lpstr>
      <vt:lpstr>Californian FB</vt:lpstr>
      <vt:lpstr>Times New Roman</vt:lpstr>
      <vt:lpstr>Wingdings</vt:lpstr>
      <vt:lpstr>Office Theme</vt:lpstr>
      <vt:lpstr>PowerPoint Presentation</vt:lpstr>
      <vt:lpstr>A Man After  God’s Own Heart</vt:lpstr>
      <vt:lpstr>Why did God reject Saul?</vt:lpstr>
      <vt:lpstr>Why did God choose David? How was David a man after God’s own heart?</vt:lpstr>
      <vt:lpstr>Why did God choose David? How was David a man after God’s own heart?</vt:lpstr>
      <vt:lpstr>Why did God choose David? How was David a man after God’s own heart?</vt:lpstr>
      <vt:lpstr>A Man After  God’s Own Heart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Stan Cox</dc:creator>
  <cp:lastModifiedBy>Stan Cox</cp:lastModifiedBy>
  <cp:revision>9</cp:revision>
  <dcterms:created xsi:type="dcterms:W3CDTF">2018-03-25T00:26:52Z</dcterms:created>
  <dcterms:modified xsi:type="dcterms:W3CDTF">2018-03-25T20:09:10Z</dcterms:modified>
</cp:coreProperties>
</file>