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2"/>
      </p:cViewPr>
      <p:guideLst/>
    </p:cSldViewPr>
  </p:slideViewPr>
  <p:notesTextViewPr>
    <p:cViewPr>
      <p:scale>
        <a:sx n="3" d="2"/>
        <a:sy n="3" d="2"/>
      </p:scale>
      <p:origin x="0" y="0"/>
    </p:cViewPr>
  </p:notesTextViewPr>
  <p:notesViewPr>
    <p:cSldViewPr snapToGrid="0">
      <p:cViewPr varScale="1">
        <p:scale>
          <a:sx n="55" d="100"/>
          <a:sy n="55" d="100"/>
        </p:scale>
        <p:origin x="288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49B477-F2FA-497D-A33E-7F56C269983E}" type="datetimeFigureOut">
              <a:rPr lang="en-US" smtClean="0"/>
              <a:t>3/11/2018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E85D3-E9B6-4F1E-8F61-F27C38EFD2D3}" type="slidenum">
              <a:rPr lang="en-US" smtClean="0"/>
              <a:t>‹#›</a:t>
            </a:fld>
            <a:endParaRPr lang="en-US"/>
          </a:p>
        </p:txBody>
      </p:sp>
    </p:spTree>
    <p:extLst>
      <p:ext uri="{BB962C8B-B14F-4D97-AF65-F5344CB8AC3E}">
        <p14:creationId xmlns:p14="http://schemas.microsoft.com/office/powerpoint/2010/main" val="4240514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3BE85D3-E9B6-4F1E-8F61-F27C38EFD2D3}" type="slidenum">
              <a:rPr lang="en-US" smtClean="0"/>
              <a:t>1</a:t>
            </a:fld>
            <a:endParaRPr lang="en-US"/>
          </a:p>
        </p:txBody>
      </p:sp>
    </p:spTree>
    <p:extLst>
      <p:ext uri="{BB962C8B-B14F-4D97-AF65-F5344CB8AC3E}">
        <p14:creationId xmlns:p14="http://schemas.microsoft.com/office/powerpoint/2010/main" val="1997023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And His name will be called Everlasting 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600" i="1" dirty="0">
                <a:effectLst/>
                <a:latin typeface="Calibri" panose="020F0502020204030204" pitchFamily="34" charset="0"/>
                <a:ea typeface="Calibri" panose="020F0502020204030204" pitchFamily="34" charset="0"/>
                <a:cs typeface="Times New Roman" panose="02020603050405020304" pitchFamily="18" charset="0"/>
              </a:rPr>
              <a:t>Isaiah 9:6</a:t>
            </a: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Introduction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Isaiah prophetically gives the Messiah the name, “Everlasting Father.”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How is the “Son” called the “Father?”</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does “Everlasting Father” designate?</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What significance is His being the “Everlasting Father” toward us?</a:t>
            </a: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Everlasting Father</a:t>
            </a:r>
          </a:p>
          <a:p>
            <a:endParaRPr lang="en-US" dirty="0"/>
          </a:p>
        </p:txBody>
      </p:sp>
      <p:sp>
        <p:nvSpPr>
          <p:cNvPr id="4" name="Slide Number Placeholder 3"/>
          <p:cNvSpPr>
            <a:spLocks noGrp="1"/>
          </p:cNvSpPr>
          <p:nvPr>
            <p:ph type="sldNum" sz="quarter" idx="10"/>
          </p:nvPr>
        </p:nvSpPr>
        <p:spPr/>
        <p:txBody>
          <a:bodyPr/>
          <a:lstStyle/>
          <a:p>
            <a:fld id="{03BE85D3-E9B6-4F1E-8F61-F27C38EFD2D3}" type="slidenum">
              <a:rPr lang="en-US" smtClean="0"/>
              <a:t>2</a:t>
            </a:fld>
            <a:endParaRPr lang="en-US"/>
          </a:p>
        </p:txBody>
      </p:sp>
    </p:spTree>
    <p:extLst>
      <p:ext uri="{BB962C8B-B14F-4D97-AF65-F5344CB8AC3E}">
        <p14:creationId xmlns:p14="http://schemas.microsoft.com/office/powerpoint/2010/main" val="11371294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Everlasting Father</a:t>
            </a: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Use of “Father”</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“Father and of the Son and of the Holy Spirit” (Matthew 28:19)</a:t>
            </a:r>
            <a:r>
              <a:rPr lang="en-US" dirty="0">
                <a:latin typeface="Calibri" panose="020F0502020204030204" pitchFamily="34" charset="0"/>
                <a:ea typeface="Calibri" panose="020F0502020204030204" pitchFamily="34" charset="0"/>
                <a:cs typeface="Times New Roman" panose="02020603050405020304" pitchFamily="18" charset="0"/>
              </a:rPr>
              <a:t> – Not all same, but share same nature – how is the Son called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Genesis 4:19-21</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Jabal</a:t>
            </a:r>
            <a:r>
              <a:rPr lang="en-US" dirty="0">
                <a:latin typeface="Calibri" panose="020F0502020204030204" pitchFamily="34" charset="0"/>
                <a:ea typeface="Calibri" panose="020F0502020204030204" pitchFamily="34" charset="0"/>
                <a:cs typeface="Times New Roman" panose="02020603050405020304" pitchFamily="18" charset="0"/>
              </a:rPr>
              <a:t> and Jubal were called “father.”</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The beginning of mankind – new things unfolding.</a:t>
            </a:r>
          </a:p>
          <a:p>
            <a:pPr marL="1143000" marR="0" lvl="2" indent="-228600">
              <a:lnSpc>
                <a:spcPct val="107000"/>
              </a:lnSpc>
              <a:spcBef>
                <a:spcPts val="0"/>
              </a:spcBef>
              <a:spcAft>
                <a:spcPts val="0"/>
              </a:spcAft>
              <a:buFont typeface="+mj-lt"/>
              <a:buAutoNum type="romanLcPeriod"/>
            </a:pPr>
            <a:r>
              <a:rPr lang="en-US" b="1" dirty="0" err="1">
                <a:latin typeface="Calibri" panose="020F0502020204030204" pitchFamily="34" charset="0"/>
                <a:ea typeface="Calibri" panose="020F0502020204030204" pitchFamily="34" charset="0"/>
                <a:cs typeface="Times New Roman" panose="02020603050405020304" pitchFamily="18" charset="0"/>
              </a:rPr>
              <a:t>Jabal</a:t>
            </a:r>
            <a:r>
              <a:rPr lang="en-US" dirty="0">
                <a:latin typeface="Calibri" panose="020F0502020204030204" pitchFamily="34" charset="0"/>
                <a:ea typeface="Calibri" panose="020F0502020204030204" pitchFamily="34" charset="0"/>
                <a:cs typeface="Times New Roman" panose="02020603050405020304" pitchFamily="18" charset="0"/>
              </a:rPr>
              <a:t> – father, or originator/author of those who lived nomadic lifestyles and maintained a living through pastoral occupation.</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Jubal</a:t>
            </a:r>
            <a:r>
              <a:rPr lang="en-US" dirty="0">
                <a:latin typeface="Calibri" panose="020F0502020204030204" pitchFamily="34" charset="0"/>
                <a:ea typeface="Calibri" panose="020F0502020204030204" pitchFamily="34" charset="0"/>
                <a:cs typeface="Times New Roman" panose="02020603050405020304" pitchFamily="18" charset="0"/>
              </a:rPr>
              <a:t> – father, or originator/author/inventor of stringed and wind instruments.</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8:44</a:t>
            </a:r>
            <a:r>
              <a:rPr lang="en-US" dirty="0">
                <a:latin typeface="Calibri" panose="020F0502020204030204" pitchFamily="34" charset="0"/>
                <a:ea typeface="Calibri" panose="020F0502020204030204" pitchFamily="34" charset="0"/>
                <a:cs typeface="Times New Roman" panose="02020603050405020304" pitchFamily="18" charset="0"/>
              </a:rPr>
              <a:t> – Jesus to the Jews says they are of the devil, who is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“father of lies.”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“speaks from his own resources”</a:t>
            </a:r>
            <a:r>
              <a:rPr lang="en-US" dirty="0">
                <a:latin typeface="Calibri" panose="020F0502020204030204" pitchFamily="34" charset="0"/>
                <a:ea typeface="Calibri" panose="020F0502020204030204" pitchFamily="34" charset="0"/>
                <a:cs typeface="Times New Roman" panose="02020603050405020304" pitchFamily="18" charset="0"/>
              </a:rPr>
              <a:t> – does not go anywhere else, because it all started with him.</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God can’t lie, so it came from somewhere else.</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Lied to Eve in the beginning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“You will not surely die” (Genesis 3:4)</a:t>
            </a:r>
            <a:r>
              <a:rPr lang="en-US" b="1" dirty="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Jesus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this is the testimony: that God has given us eternal life, and this life is in His Son” (1 John 5:11).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is the Father of Eternity in that He is the possessor of it, and can grant it to others as well – </a:t>
            </a:r>
            <a:r>
              <a:rPr lang="en-US" b="1" dirty="0">
                <a:latin typeface="Calibri" panose="020F0502020204030204" pitchFamily="34" charset="0"/>
                <a:ea typeface="Calibri" panose="020F0502020204030204" pitchFamily="34" charset="0"/>
                <a:cs typeface="Times New Roman" panose="02020603050405020304" pitchFamily="18" charset="0"/>
              </a:rPr>
              <a:t>not simply the concept of “eternity,” or “everlasting,” but the life which inhabits such.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life”</a:t>
            </a:r>
            <a:r>
              <a:rPr lang="en-US" dirty="0">
                <a:latin typeface="Calibri" panose="020F0502020204030204" pitchFamily="34" charset="0"/>
                <a:ea typeface="Calibri" panose="020F0502020204030204" pitchFamily="34" charset="0"/>
                <a:cs typeface="Times New Roman" panose="02020603050405020304" pitchFamily="18" charset="0"/>
              </a:rPr>
              <a:t> is in Jesus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“In Him was life” (John 1:4).</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He has eternal life in Himself – it starts with Him – He is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Everlasting Father</a:t>
            </a:r>
          </a:p>
          <a:p>
            <a:pPr marL="742950" marR="0" lvl="1" indent="-285750">
              <a:lnSpc>
                <a:spcPct val="107000"/>
              </a:lnSpc>
              <a:spcBef>
                <a:spcPts val="0"/>
              </a:spcBef>
              <a:spcAft>
                <a:spcPts val="0"/>
              </a:spcAft>
              <a:buFont typeface="+mj-lt"/>
              <a:buAutoNum type="alpha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“I have come that they may have life, and that they may have it more abundantly” (John 10:10b).</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What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6:23</a:t>
            </a:r>
            <a:r>
              <a:rPr lang="en-US" dirty="0">
                <a:latin typeface="Calibri" panose="020F0502020204030204" pitchFamily="34" charset="0"/>
                <a:ea typeface="Calibri" panose="020F0502020204030204" pitchFamily="34" charset="0"/>
                <a:cs typeface="Times New Roman" panose="02020603050405020304" pitchFamily="18" charset="0"/>
              </a:rPr>
              <a:t> – Shows that the life offered through Jesus is that of an eternal nature.</a:t>
            </a: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what is your life? It is even a vapor that appears for a little time and then vanishes away” (James 4:14)</a:t>
            </a:r>
            <a:r>
              <a:rPr lang="en-US" b="1" i="1" dirty="0">
                <a:latin typeface="Calibri" panose="020F0502020204030204" pitchFamily="34" charset="0"/>
                <a:ea typeface="Calibri" panose="020F0502020204030204" pitchFamily="34" charset="0"/>
                <a:cs typeface="Times New Roman" panose="02020603050405020304" pitchFamily="18" charset="0"/>
              </a:rPr>
              <a:t> </a:t>
            </a:r>
            <a:r>
              <a:rPr lang="en-US" dirty="0">
                <a:latin typeface="Calibri" panose="020F0502020204030204" pitchFamily="34" charset="0"/>
                <a:ea typeface="Calibri" panose="020F0502020204030204" pitchFamily="34" charset="0"/>
                <a:cs typeface="Times New Roman" panose="02020603050405020304" pitchFamily="18" charset="0"/>
              </a:rPr>
              <a:t>– temporary. But there is a life which knows not time, i.e. it is eternal.</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17:1-3</a:t>
            </a:r>
            <a:r>
              <a:rPr lang="en-US" dirty="0">
                <a:latin typeface="Calibri" panose="020F0502020204030204" pitchFamily="34" charset="0"/>
                <a:ea typeface="Calibri" panose="020F0502020204030204" pitchFamily="34" charset="0"/>
                <a:cs typeface="Times New Roman" panose="02020603050405020304" pitchFamily="18" charset="0"/>
              </a:rPr>
              <a:t> – We do not “know” life, i.e. eternal life, except through “knowing” God and Jesus.</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Created with life</a:t>
            </a:r>
            <a:r>
              <a:rPr lang="en-US" dirty="0">
                <a:latin typeface="Calibri" panose="020F0502020204030204" pitchFamily="34" charset="0"/>
                <a:ea typeface="Calibri" panose="020F0502020204030204" pitchFamily="34" charset="0"/>
                <a:cs typeface="Times New Roman" panose="02020603050405020304" pitchFamily="18" charset="0"/>
              </a:rPr>
              <a:t> – not just physically, but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life,” i.e. SPIRITUAL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“Let us make man in Our image, according to Our likeness” (Genesis 1:26)</a:t>
            </a:r>
            <a:r>
              <a:rPr lang="en-US" dirty="0">
                <a:latin typeface="Calibri" panose="020F0502020204030204" pitchFamily="34" charset="0"/>
                <a:ea typeface="Calibri" panose="020F0502020204030204" pitchFamily="34" charset="0"/>
                <a:cs typeface="Times New Roman" panose="02020603050405020304" pitchFamily="18" charset="0"/>
              </a:rPr>
              <a:t> – Sets us apart from animals that are not given the life we are as man </a:t>
            </a:r>
            <a:r>
              <a:rPr lang="en-US" b="1" dirty="0">
                <a:latin typeface="Calibri" panose="020F0502020204030204" pitchFamily="34" charset="0"/>
                <a:ea typeface="Calibri" panose="020F0502020204030204" pitchFamily="34" charset="0"/>
                <a:cs typeface="Times New Roman" panose="02020603050405020304" pitchFamily="18" charset="0"/>
              </a:rPr>
              <a:t>– i.e. fellowship with the Divine Nature</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Departed from characteristics of God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Romans 3:23</a:t>
            </a:r>
            <a:r>
              <a:rPr lang="en-US" dirty="0">
                <a:latin typeface="Calibri" panose="020F0502020204030204" pitchFamily="34" charset="0"/>
                <a:ea typeface="Calibri" panose="020F0502020204030204" pitchFamily="34" charset="0"/>
                <a:cs typeface="Times New Roman" panose="02020603050405020304" pitchFamily="18" charset="0"/>
              </a:rPr>
              <a:t> – departed from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life.”</a:t>
            </a:r>
            <a:r>
              <a:rPr lang="en-US" dirty="0">
                <a:latin typeface="Calibri" panose="020F0502020204030204" pitchFamily="34" charset="0"/>
                <a:ea typeface="Calibri" panose="020F0502020204030204" pitchFamily="34" charset="0"/>
                <a:cs typeface="Times New Roman" panose="02020603050405020304" pitchFamily="18" charset="0"/>
              </a:rPr>
              <a:t> (Wages of sin? </a:t>
            </a:r>
            <a:r>
              <a:rPr lang="en-US" b="1" dirty="0">
                <a:latin typeface="Calibri" panose="020F0502020204030204" pitchFamily="34" charset="0"/>
                <a:ea typeface="Calibri" panose="020F0502020204030204" pitchFamily="34" charset="0"/>
                <a:cs typeface="Times New Roman" panose="02020603050405020304" pitchFamily="18" charset="0"/>
              </a:rPr>
              <a:t>Death</a:t>
            </a:r>
            <a:r>
              <a:rPr lang="en-US" dirty="0">
                <a:latin typeface="Calibri" panose="020F0502020204030204" pitchFamily="34" charset="0"/>
                <a:ea typeface="Calibri" panose="020F0502020204030204" pitchFamily="34" charset="0"/>
                <a:cs typeface="Times New Roman" panose="02020603050405020304" pitchFamily="18" charset="0"/>
              </a:rPr>
              <a:t> – spiritual)</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Must be shown the way back – so,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r>
              <a:rPr lang="en-US" b="1" dirty="0">
                <a:latin typeface="Calibri" panose="020F0502020204030204" pitchFamily="34" charset="0"/>
                <a:ea typeface="Calibri" panose="020F0502020204030204" pitchFamily="34" charset="0"/>
                <a:cs typeface="Times New Roman" panose="02020603050405020304" pitchFamily="18" charset="0"/>
              </a:rPr>
              <a:t> was sent </a:t>
            </a:r>
            <a:r>
              <a:rPr lang="en-US" b="1" dirty="0">
                <a:latin typeface="Calibri" panose="020F0502020204030204" pitchFamily="34" charset="0"/>
                <a:ea typeface="Calibri" panose="020F0502020204030204" pitchFamily="34" charset="0"/>
                <a:cs typeface="Times New Roman" panose="02020603050405020304" pitchFamily="18" charset="0"/>
                <a:sym typeface="Wingdings" panose="05000000000000000000" pitchFamily="2" charset="2"/>
              </a:rPr>
              <a:t></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Eternity </a:t>
            </a:r>
            <a:r>
              <a:rPr lang="en-US" dirty="0" err="1">
                <a:latin typeface="Calibri" panose="020F0502020204030204" pitchFamily="34" charset="0"/>
                <a:ea typeface="Calibri" panose="020F0502020204030204" pitchFamily="34" charset="0"/>
                <a:cs typeface="Times New Roman" panose="02020603050405020304" pitchFamily="18" charset="0"/>
              </a:rPr>
              <a:t>Tabernacled</a:t>
            </a: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03BE85D3-E9B6-4F1E-8F61-F27C38EFD2D3}" type="slidenum">
              <a:rPr lang="en-US" smtClean="0"/>
              <a:t>3</a:t>
            </a:fld>
            <a:endParaRPr lang="en-US"/>
          </a:p>
        </p:txBody>
      </p:sp>
    </p:spTree>
    <p:extLst>
      <p:ext uri="{BB962C8B-B14F-4D97-AF65-F5344CB8AC3E}">
        <p14:creationId xmlns:p14="http://schemas.microsoft.com/office/powerpoint/2010/main" val="3372295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romanUcPeriod"/>
            </a:pPr>
            <a:r>
              <a:rPr lang="en-US" dirty="0">
                <a:latin typeface="Calibri" panose="020F0502020204030204" pitchFamily="34" charset="0"/>
                <a:ea typeface="Calibri" panose="020F0502020204030204" pitchFamily="34" charset="0"/>
                <a:cs typeface="Times New Roman" panose="02020603050405020304" pitchFamily="18" charset="0"/>
              </a:rPr>
              <a:t>Eternity </a:t>
            </a:r>
            <a:r>
              <a:rPr lang="en-US" dirty="0" err="1">
                <a:latin typeface="Calibri" panose="020F0502020204030204" pitchFamily="34" charset="0"/>
                <a:ea typeface="Calibri" panose="020F0502020204030204" pitchFamily="34" charset="0"/>
                <a:cs typeface="Times New Roman" panose="02020603050405020304" pitchFamily="18" charset="0"/>
              </a:rPr>
              <a:t>Tabernacled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Established an Eternal Kingdom</a:t>
            </a: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Isaiah 9:6-7</a:t>
            </a:r>
            <a:r>
              <a:rPr lang="en-US" dirty="0">
                <a:latin typeface="Calibri" panose="020F0502020204030204" pitchFamily="34" charset="0"/>
                <a:ea typeface="Calibri" panose="020F0502020204030204" pitchFamily="34" charset="0"/>
                <a:cs typeface="Times New Roman" panose="02020603050405020304" pitchFamily="18" charset="0"/>
              </a:rPr>
              <a:t> – The establishment and continuation of the Messianic kingdom.</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Child is born</a:t>
            </a:r>
            <a:r>
              <a:rPr lang="en-US" dirty="0">
                <a:latin typeface="Calibri" panose="020F0502020204030204" pitchFamily="34" charset="0"/>
                <a:ea typeface="Calibri" panose="020F0502020204030204" pitchFamily="34" charset="0"/>
                <a:cs typeface="Times New Roman" panose="02020603050405020304" pitchFamily="18" charset="0"/>
              </a:rPr>
              <a:t> – but He is called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r>
              <a:rPr lang="en-US" dirty="0">
                <a:latin typeface="Calibri" panose="020F0502020204030204" pitchFamily="34" charset="0"/>
                <a:ea typeface="Calibri" panose="020F0502020204030204" pitchFamily="34" charset="0"/>
                <a:cs typeface="Times New Roman" panose="02020603050405020304" pitchFamily="18" charset="0"/>
              </a:rPr>
              <a:t> so His birth is not His beginning.</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Gov’t upon His shoulders</a:t>
            </a:r>
            <a:r>
              <a:rPr lang="en-US" dirty="0">
                <a:latin typeface="Calibri" panose="020F0502020204030204" pitchFamily="34" charset="0"/>
                <a:ea typeface="Calibri" panose="020F0502020204030204" pitchFamily="34" charset="0"/>
                <a:cs typeface="Times New Roman" panose="02020603050405020304" pitchFamily="18" charset="0"/>
              </a:rPr>
              <a:t> – He is the foundation.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7)</a:t>
            </a:r>
            <a:r>
              <a:rPr lang="en-US" dirty="0">
                <a:latin typeface="Calibri" panose="020F0502020204030204" pitchFamily="34" charset="0"/>
                <a:ea typeface="Calibri" panose="020F0502020204030204" pitchFamily="34" charset="0"/>
                <a:cs typeface="Times New Roman" panose="02020603050405020304" pitchFamily="18" charset="0"/>
              </a:rPr>
              <a:t> – The kingdom’s nature is eternal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“no end…forever”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Peace</a:t>
            </a:r>
            <a:r>
              <a:rPr lang="en-US" dirty="0">
                <a:latin typeface="Calibri" panose="020F0502020204030204" pitchFamily="34" charset="0"/>
                <a:ea typeface="Calibri" panose="020F0502020204030204" pitchFamily="34" charset="0"/>
                <a:cs typeface="Times New Roman" panose="02020603050405020304" pitchFamily="18" charset="0"/>
              </a:rPr>
              <a:t> – between God and man in the Messianic kingdom.</a:t>
            </a: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This peace is life</a:t>
            </a:r>
            <a:r>
              <a:rPr lang="en-US" dirty="0">
                <a:latin typeface="Calibri" panose="020F0502020204030204" pitchFamily="34" charset="0"/>
                <a:ea typeface="Calibri" panose="020F0502020204030204" pitchFamily="34" charset="0"/>
                <a:cs typeface="Times New Roman" panose="02020603050405020304" pitchFamily="18" charset="0"/>
              </a:rPr>
              <a:t> – eternal, spiritual life.</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This all rests upon Him being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1:1-5, 14 –</a:t>
            </a:r>
            <a:r>
              <a:rPr lang="en-US" dirty="0">
                <a:latin typeface="Calibri" panose="020F0502020204030204" pitchFamily="34" charset="0"/>
                <a:ea typeface="Calibri" panose="020F0502020204030204" pitchFamily="34" charset="0"/>
                <a:cs typeface="Times New Roman" panose="02020603050405020304" pitchFamily="18" charset="0"/>
              </a:rPr>
              <a:t> Eternity entered into time.</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1-5)</a:t>
            </a:r>
            <a:r>
              <a:rPr lang="en-US" dirty="0">
                <a:latin typeface="Calibri" panose="020F0502020204030204" pitchFamily="34" charset="0"/>
                <a:ea typeface="Calibri" panose="020F0502020204030204" pitchFamily="34" charset="0"/>
                <a:cs typeface="Times New Roman" panose="02020603050405020304" pitchFamily="18" charset="0"/>
              </a:rPr>
              <a:t> – In Him was life – eternal life – with the Father in the beginning.</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 14</a:t>
            </a:r>
            <a:r>
              <a:rPr lang="en-US" dirty="0">
                <a:latin typeface="Calibri" panose="020F0502020204030204" pitchFamily="34" charset="0"/>
                <a:ea typeface="Calibri" panose="020F0502020204030204" pitchFamily="34" charset="0"/>
                <a:cs typeface="Times New Roman" panose="02020603050405020304" pitchFamily="18" charset="0"/>
              </a:rPr>
              <a:t>) – became flesh and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“dwelt among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“dwelt”</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i="1" dirty="0" err="1">
                <a:latin typeface="Calibri" panose="020F0502020204030204" pitchFamily="34" charset="0"/>
                <a:ea typeface="Calibri" panose="020F0502020204030204" pitchFamily="34" charset="0"/>
                <a:cs typeface="Times New Roman" panose="02020603050405020304" pitchFamily="18" charset="0"/>
              </a:rPr>
              <a:t>skēnoo</a:t>
            </a:r>
            <a:r>
              <a:rPr lang="en-US" i="1" dirty="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 – to fix one's tabernacle, have one's tabernacle, abide (or live) in a tabernacle (or tent), tabernacle. (Strong)</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let them make Me a sanctuary, that I may dwell among them” (Exodus 25:8</a:t>
            </a:r>
            <a:r>
              <a:rPr lang="en-US" dirty="0">
                <a:latin typeface="Calibri" panose="020F0502020204030204" pitchFamily="34" charset="0"/>
                <a:ea typeface="Calibri" panose="020F0502020204030204" pitchFamily="34" charset="0"/>
                <a:cs typeface="Times New Roman" panose="02020603050405020304" pitchFamily="18" charset="0"/>
              </a:rPr>
              <a:t> – tabernacle as a sanctuary).</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David sought to make God a house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“For I have not dwelt in a house since the time that I brought the children of Israel up from Egypt, even to this day, but have moved about in a tent and in a tabernacle” (2 Samuel 7:6)</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“Eternal Father”</a:t>
            </a:r>
            <a:r>
              <a:rPr lang="en-US" dirty="0">
                <a:latin typeface="Calibri" panose="020F0502020204030204" pitchFamily="34" charset="0"/>
                <a:ea typeface="Calibri" panose="020F0502020204030204" pitchFamily="34" charset="0"/>
                <a:cs typeface="Times New Roman" panose="02020603050405020304" pitchFamily="18" charset="0"/>
              </a:rPr>
              <a:t> took up a temporary dwelling in the flesh among His creation.</a:t>
            </a: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14:6</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dirty="0" err="1">
                <a:latin typeface="Calibri" panose="020F0502020204030204" pitchFamily="34" charset="0"/>
                <a:ea typeface="Calibri" panose="020F0502020204030204" pitchFamily="34" charset="0"/>
                <a:cs typeface="Times New Roman" panose="02020603050405020304" pitchFamily="18" charset="0"/>
              </a:rPr>
              <a:t>Tabernacled</a:t>
            </a:r>
            <a:r>
              <a:rPr lang="en-US" dirty="0">
                <a:latin typeface="Calibri" panose="020F0502020204030204" pitchFamily="34" charset="0"/>
                <a:ea typeface="Calibri" panose="020F0502020204030204" pitchFamily="34" charset="0"/>
                <a:cs typeface="Times New Roman" panose="02020603050405020304" pitchFamily="18" charset="0"/>
              </a:rPr>
              <a:t> among us in order to manifest the way through Him to life everlasting with the Father.</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In HIM is life everlasting – IN HIM is IN HIS BODY, the church:</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Matthew 16:18</a:t>
            </a:r>
            <a:r>
              <a:rPr lang="en-US" dirty="0">
                <a:latin typeface="Calibri" panose="020F0502020204030204" pitchFamily="34" charset="0"/>
                <a:ea typeface="Calibri" panose="020F0502020204030204" pitchFamily="34" charset="0"/>
                <a:cs typeface="Times New Roman" panose="02020603050405020304" pitchFamily="18" charset="0"/>
              </a:rPr>
              <a:t> – As Isaiah 9:6-7 said, He was sent to establish a kingdom – His church – because He is the “Everlasting Father,” death (Hades – the grave) could not thwart His plans.</a:t>
            </a: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Members of the church are IN HIM, for it is His body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cf. Ephesians 1:22-23</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therefore they possess life.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Secures Eternity for its Citizens</a:t>
            </a:r>
          </a:p>
          <a:p>
            <a:endParaRPr lang="en-US" dirty="0"/>
          </a:p>
        </p:txBody>
      </p:sp>
      <p:sp>
        <p:nvSpPr>
          <p:cNvPr id="4" name="Slide Number Placeholder 3"/>
          <p:cNvSpPr>
            <a:spLocks noGrp="1"/>
          </p:cNvSpPr>
          <p:nvPr>
            <p:ph type="sldNum" sz="quarter" idx="10"/>
          </p:nvPr>
        </p:nvSpPr>
        <p:spPr/>
        <p:txBody>
          <a:bodyPr/>
          <a:lstStyle/>
          <a:p>
            <a:fld id="{03BE85D3-E9B6-4F1E-8F61-F27C38EFD2D3}" type="slidenum">
              <a:rPr lang="en-US" smtClean="0"/>
              <a:t>4</a:t>
            </a:fld>
            <a:endParaRPr lang="en-US"/>
          </a:p>
        </p:txBody>
      </p:sp>
    </p:spTree>
    <p:extLst>
      <p:ext uri="{BB962C8B-B14F-4D97-AF65-F5344CB8AC3E}">
        <p14:creationId xmlns:p14="http://schemas.microsoft.com/office/powerpoint/2010/main" val="1789660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lphaUcPeriod"/>
            </a:pPr>
            <a:r>
              <a:rPr lang="en-US" dirty="0">
                <a:latin typeface="Calibri" panose="020F0502020204030204" pitchFamily="34" charset="0"/>
                <a:ea typeface="Calibri" panose="020F0502020204030204" pitchFamily="34" charset="0"/>
                <a:cs typeface="Times New Roman" panose="02020603050405020304" pitchFamily="18" charset="0"/>
              </a:rPr>
              <a:t>Secures Eternity for its Citizens</a:t>
            </a:r>
          </a:p>
          <a:p>
            <a:pPr marL="742950" marR="0" lvl="1" indent="-285750">
              <a:lnSpc>
                <a:spcPct val="107000"/>
              </a:lnSpc>
              <a:spcBef>
                <a:spcPts val="0"/>
              </a:spcBef>
              <a:spcAft>
                <a:spcPts val="0"/>
              </a:spcAft>
              <a:buFont typeface="+mj-lt"/>
              <a:buAutoNum type="alphaLcPeriod"/>
            </a:pPr>
            <a:r>
              <a:rPr lang="en-US" dirty="0">
                <a:latin typeface="Calibri" panose="020F0502020204030204" pitchFamily="34" charset="0"/>
                <a:ea typeface="Calibri" panose="020F0502020204030204" pitchFamily="34" charset="0"/>
                <a:cs typeface="Times New Roman" panose="02020603050405020304" pitchFamily="18" charset="0"/>
              </a:rPr>
              <a:t>Upon entrance into His kingdom, 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r>
              <a:rPr lang="en-US" dirty="0">
                <a:latin typeface="Calibri" panose="020F0502020204030204" pitchFamily="34" charset="0"/>
                <a:ea typeface="Calibri" panose="020F0502020204030204" pitchFamily="34" charset="0"/>
                <a:cs typeface="Times New Roman" panose="02020603050405020304" pitchFamily="18" charset="0"/>
              </a:rPr>
              <a:t> serves as </a:t>
            </a:r>
            <a:r>
              <a:rPr lang="en-US" b="1" dirty="0">
                <a:latin typeface="Calibri" panose="020F0502020204030204" pitchFamily="34" charset="0"/>
                <a:ea typeface="Calibri" panose="020F0502020204030204" pitchFamily="34" charset="0"/>
                <a:cs typeface="Times New Roman" panose="02020603050405020304" pitchFamily="18" charset="0"/>
              </a:rPr>
              <a:t>the great protector and preserver of our spiritual life</a:t>
            </a:r>
            <a:r>
              <a:rPr lang="en-US" dirty="0">
                <a:latin typeface="Calibri" panose="020F0502020204030204" pitchFamily="34" charset="0"/>
                <a:ea typeface="Calibri" panose="020F0502020204030204" pitchFamily="34" charset="0"/>
                <a:cs typeface="Times New Roman" panose="02020603050405020304" pitchFamily="18" charset="0"/>
              </a:rPr>
              <a:t> until it is consummated in eternal glory.</a:t>
            </a: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This was shown in the tabernacle state of our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NOTE: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a:t>
            </a:r>
            <a:r>
              <a:rPr lang="en-US" b="1" dirty="0">
                <a:latin typeface="Calibri" panose="020F0502020204030204" pitchFamily="34" charset="0"/>
                <a:ea typeface="Calibri" panose="020F0502020204030204" pitchFamily="34" charset="0"/>
                <a:cs typeface="Times New Roman" panose="02020603050405020304" pitchFamily="18" charset="0"/>
              </a:rPr>
              <a:t> means that He is </a:t>
            </a:r>
            <a:r>
              <a:rPr lang="en-US" b="1" u="sng" dirty="0">
                <a:latin typeface="Calibri" panose="020F0502020204030204" pitchFamily="34" charset="0"/>
                <a:ea typeface="Calibri" panose="020F0502020204030204" pitchFamily="34" charset="0"/>
                <a:cs typeface="Times New Roman" panose="02020603050405020304" pitchFamily="18" charset="0"/>
              </a:rPr>
              <a:t>not bound by time, nor any of time’s effects.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Death and Resurrection of Lazarus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John 11):</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1-7)</a:t>
            </a:r>
            <a:r>
              <a:rPr lang="en-US" dirty="0">
                <a:latin typeface="Calibri" panose="020F0502020204030204" pitchFamily="34" charset="0"/>
                <a:ea typeface="Calibri" panose="020F0502020204030204" pitchFamily="34" charset="0"/>
                <a:cs typeface="Times New Roman" panose="02020603050405020304" pitchFamily="18" charset="0"/>
              </a:rPr>
              <a:t> – Lazarus was sick, and </a:t>
            </a:r>
            <a:r>
              <a:rPr lang="en-US" b="1" dirty="0">
                <a:latin typeface="Calibri" panose="020F0502020204030204" pitchFamily="34" charset="0"/>
                <a:ea typeface="Calibri" panose="020F0502020204030204" pitchFamily="34" charset="0"/>
                <a:cs typeface="Times New Roman" panose="02020603050405020304" pitchFamily="18" charset="0"/>
              </a:rPr>
              <a:t>JESUS DELAYED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11-16)</a:t>
            </a:r>
            <a:r>
              <a:rPr lang="en-US" dirty="0">
                <a:latin typeface="Calibri" panose="020F0502020204030204" pitchFamily="34" charset="0"/>
                <a:ea typeface="Calibri" panose="020F0502020204030204" pitchFamily="34" charset="0"/>
                <a:cs typeface="Times New Roman" panose="02020603050405020304" pitchFamily="18" charset="0"/>
              </a:rPr>
              <a:t> – Because of his sickness, and the Lord’s delay, </a:t>
            </a:r>
            <a:r>
              <a:rPr lang="en-US" b="1" dirty="0">
                <a:latin typeface="Calibri" panose="020F0502020204030204" pitchFamily="34" charset="0"/>
                <a:ea typeface="Calibri" panose="020F0502020204030204" pitchFamily="34" charset="0"/>
                <a:cs typeface="Times New Roman" panose="02020603050405020304" pitchFamily="18" charset="0"/>
              </a:rPr>
              <a:t>LAZARUS DIED</a:t>
            </a:r>
            <a:r>
              <a:rPr lang="en-US" dirty="0">
                <a:latin typeface="Calibri" panose="020F0502020204030204" pitchFamily="34" charset="0"/>
                <a:ea typeface="Calibri" panose="020F0502020204030204" pitchFamily="34" charset="0"/>
                <a:cs typeface="Times New Roman" panose="02020603050405020304" pitchFamily="18" charset="0"/>
              </a:rPr>
              <a:t>.</a:t>
            </a: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38-39)</a:t>
            </a:r>
            <a:r>
              <a:rPr lang="en-US" dirty="0">
                <a:latin typeface="Calibri" panose="020F0502020204030204" pitchFamily="34" charset="0"/>
                <a:ea typeface="Calibri" panose="020F0502020204030204" pitchFamily="34" charset="0"/>
                <a:cs typeface="Times New Roman" panose="02020603050405020304" pitchFamily="18" charset="0"/>
              </a:rPr>
              <a:t> – Jesus led to tomb, but informed of the </a:t>
            </a:r>
            <a:r>
              <a:rPr lang="en-US" b="1" dirty="0">
                <a:latin typeface="Calibri" panose="020F0502020204030204" pitchFamily="34" charset="0"/>
                <a:ea typeface="Calibri" panose="020F0502020204030204" pitchFamily="34" charset="0"/>
                <a:cs typeface="Times New Roman" panose="02020603050405020304" pitchFamily="18" charset="0"/>
              </a:rPr>
              <a:t>DECAY OF LAZARUS’ BODY.</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40-44)</a:t>
            </a:r>
            <a:r>
              <a:rPr lang="en-US" dirty="0">
                <a:latin typeface="Calibri" panose="020F0502020204030204" pitchFamily="34" charset="0"/>
                <a:ea typeface="Calibri" panose="020F0502020204030204" pitchFamily="34" charset="0"/>
                <a:cs typeface="Times New Roman" panose="02020603050405020304" pitchFamily="18" charset="0"/>
              </a:rPr>
              <a:t> – Jesus </a:t>
            </a:r>
            <a:r>
              <a:rPr lang="en-US" b="1" dirty="0">
                <a:latin typeface="Calibri" panose="020F0502020204030204" pitchFamily="34" charset="0"/>
                <a:ea typeface="Calibri" panose="020F0502020204030204" pitchFamily="34" charset="0"/>
                <a:cs typeface="Times New Roman" panose="02020603050405020304" pitchFamily="18" charset="0"/>
              </a:rPr>
              <a:t>RAISED LAZARUS FROM THE DEAD.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Notice what TIME CAUSES, and how ETERNITY OVERCOMES: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delayed</a:t>
            </a:r>
            <a:r>
              <a:rPr lang="en-US" dirty="0">
                <a:latin typeface="Calibri" panose="020F0502020204030204" pitchFamily="34" charset="0"/>
                <a:ea typeface="Calibri" panose="020F0502020204030204" pitchFamily="34" charset="0"/>
                <a:cs typeface="Times New Roman" panose="02020603050405020304" pitchFamily="18" charset="0"/>
              </a:rPr>
              <a:t> – meaning allowed more time to pass.</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Lazarus died</a:t>
            </a:r>
            <a:r>
              <a:rPr lang="en-US" dirty="0">
                <a:latin typeface="Calibri" panose="020F0502020204030204" pitchFamily="34" charset="0"/>
                <a:ea typeface="Calibri" panose="020F0502020204030204" pitchFamily="34" charset="0"/>
                <a:cs typeface="Times New Roman" panose="02020603050405020304" pitchFamily="18" charset="0"/>
              </a:rPr>
              <a:t> – his sickness had too much time without intervention.</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Lazarus decayed</a:t>
            </a:r>
            <a:r>
              <a:rPr lang="en-US" dirty="0">
                <a:latin typeface="Calibri" panose="020F0502020204030204" pitchFamily="34" charset="0"/>
                <a:ea typeface="Calibri" panose="020F0502020204030204" pitchFamily="34" charset="0"/>
                <a:cs typeface="Times New Roman" panose="02020603050405020304" pitchFamily="18" charset="0"/>
              </a:rPr>
              <a:t> – even relatively short time had taken its toll on Lazarus’ body as it rot, and stank.</a:t>
            </a: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JESUS RAISED LAZARUS</a:t>
            </a:r>
            <a:r>
              <a:rPr lang="en-US" dirty="0">
                <a:latin typeface="Calibri" panose="020F0502020204030204" pitchFamily="34" charset="0"/>
                <a:ea typeface="Calibri" panose="020F0502020204030204" pitchFamily="34" charset="0"/>
                <a:cs typeface="Times New Roman" panose="02020603050405020304" pitchFamily="18" charset="0"/>
              </a:rPr>
              <a:t> – in this one act </a:t>
            </a:r>
            <a:r>
              <a:rPr lang="en-US" b="1" dirty="0">
                <a:latin typeface="Calibri" panose="020F0502020204030204" pitchFamily="34" charset="0"/>
                <a:ea typeface="Calibri" panose="020F0502020204030204" pitchFamily="34" charset="0"/>
                <a:cs typeface="Times New Roman" panose="02020603050405020304" pitchFamily="18" charset="0"/>
              </a:rPr>
              <a:t>JESUS ERASED TIME AND ITS DAMAGE.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2057400" marR="0" lvl="4" indent="-22860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HOW?</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(vv. 21-27)</a:t>
            </a:r>
            <a:r>
              <a:rPr lang="en-US" dirty="0">
                <a:latin typeface="Calibri" panose="020F0502020204030204" pitchFamily="34" charset="0"/>
                <a:ea typeface="Calibri" panose="020F0502020204030204" pitchFamily="34" charset="0"/>
                <a:cs typeface="Times New Roman" panose="02020603050405020304" pitchFamily="18" charset="0"/>
              </a:rPr>
              <a:t> – He is the resurrection and life – the Son of God,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r>
              <a:rPr lang="en-US" dirty="0">
                <a:latin typeface="Calibri" panose="020F0502020204030204" pitchFamily="34" charset="0"/>
                <a:ea typeface="Calibri" panose="020F0502020204030204" pitchFamily="34" charset="0"/>
                <a:cs typeface="Times New Roman" panose="02020603050405020304" pitchFamily="18" charset="0"/>
              </a:rPr>
              <a:t> come into the world.</a:t>
            </a:r>
          </a:p>
          <a:p>
            <a:pPr marL="1143000" marR="0" lvl="2" indent="-228600">
              <a:lnSpc>
                <a:spcPct val="107000"/>
              </a:lnSpc>
              <a:spcBef>
                <a:spcPts val="0"/>
              </a:spcBef>
              <a:spcAft>
                <a:spcPts val="0"/>
              </a:spcAft>
              <a:buFont typeface="+mj-lt"/>
              <a:buAutoNum type="romanLcPeriod"/>
            </a:pPr>
            <a:r>
              <a:rPr lang="en-US" b="1" dirty="0">
                <a:latin typeface="Calibri" panose="020F0502020204030204" pitchFamily="34" charset="0"/>
                <a:ea typeface="Calibri" panose="020F0502020204030204" pitchFamily="34" charset="0"/>
                <a:cs typeface="Times New Roman" panose="02020603050405020304" pitchFamily="18" charset="0"/>
              </a:rPr>
              <a:t>The resurrection of Lazarus, and other exhibitions in Jesus’ life emphasized His nature, and that which He offers to us.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Especially His death and resurrection.</a:t>
            </a:r>
          </a:p>
          <a:p>
            <a:pPr marL="1600200" marR="0" lvl="3" indent="-228600">
              <a:lnSpc>
                <a:spcPct val="107000"/>
              </a:lnSpc>
              <a:spcBef>
                <a:spcPts val="0"/>
              </a:spcBef>
              <a:spcAft>
                <a:spcPts val="0"/>
              </a:spcAft>
              <a:buFont typeface="+mj-lt"/>
              <a:buAutoNum type="arabi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“through death He might destroy him who had the power of death, that is, the devil, and release those who through fear of death were all their lifetime subject to bondage” (Hebrews 2:14-15).</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mj-lt"/>
              <a:buAutoNum type="alphaLcPeriod"/>
            </a:pPr>
            <a:r>
              <a:rPr lang="en-US" b="1" dirty="0">
                <a:latin typeface="Calibri" panose="020F0502020204030204" pitchFamily="34" charset="0"/>
                <a:ea typeface="Calibri" panose="020F0502020204030204" pitchFamily="34" charset="0"/>
                <a:cs typeface="Times New Roman" panose="02020603050405020304" pitchFamily="18" charset="0"/>
              </a:rPr>
              <a:t>The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“Everlasting Father”</a:t>
            </a:r>
            <a:r>
              <a:rPr lang="en-US" b="1" dirty="0">
                <a:latin typeface="Calibri" panose="020F0502020204030204" pitchFamily="34" charset="0"/>
                <a:ea typeface="Calibri" panose="020F0502020204030204" pitchFamily="34" charset="0"/>
                <a:cs typeface="Times New Roman" panose="02020603050405020304" pitchFamily="18" charset="0"/>
              </a:rPr>
              <a:t> will not allow time itself, nor anything bound by time to snatch us out of His hand: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“And I give them eternal life, and they shall never perish; neither shall anyone snatch them out of My hand” (John 10:28).</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Romans 8:35-39</a:t>
            </a:r>
            <a:r>
              <a:rPr lang="en-US" dirty="0">
                <a:latin typeface="Calibri" panose="020F0502020204030204" pitchFamily="34" charset="0"/>
                <a:ea typeface="Calibri" panose="020F0502020204030204" pitchFamily="34" charset="0"/>
                <a:cs typeface="Times New Roman" panose="02020603050405020304" pitchFamily="18" charset="0"/>
              </a:rPr>
              <a:t> – Nothing can separate us from the love of Christ.</a:t>
            </a:r>
          </a:p>
          <a:p>
            <a:pPr marL="1600200" marR="0" lvl="3" indent="-2286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These things concern the created, not eternal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 “nor any other created thing.”</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600200" marR="0" lvl="3" indent="-228600">
              <a:lnSpc>
                <a:spcPct val="107000"/>
              </a:lnSpc>
              <a:spcBef>
                <a:spcPts val="0"/>
              </a:spcBef>
              <a:spcAft>
                <a:spcPts val="0"/>
              </a:spcAft>
              <a:buFont typeface="+mj-lt"/>
              <a:buAutoNum type="arabicPeriod"/>
            </a:pPr>
            <a:r>
              <a:rPr lang="en-US" b="1" dirty="0">
                <a:latin typeface="Calibri" panose="020F0502020204030204" pitchFamily="34" charset="0"/>
                <a:ea typeface="Calibri" panose="020F0502020204030204" pitchFamily="34" charset="0"/>
                <a:cs typeface="Times New Roman" panose="02020603050405020304" pitchFamily="18" charset="0"/>
              </a:rPr>
              <a:t>As long as we are IN THE ETERNAL, i.e. the “Everlasting Father,” nothing can separate us from Him.</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0"/>
              </a:spcAft>
              <a:buFont typeface="+mj-lt"/>
              <a:buAutoNum type="romanLcPeriod"/>
            </a:pPr>
            <a:r>
              <a:rPr lang="en-US" dirty="0">
                <a:latin typeface="Calibri" panose="020F0502020204030204" pitchFamily="34" charset="0"/>
                <a:ea typeface="Calibri" panose="020F0502020204030204" pitchFamily="34" charset="0"/>
                <a:cs typeface="Times New Roman" panose="02020603050405020304" pitchFamily="18" charset="0"/>
              </a:rPr>
              <a:t>When He comes again to gather us home, we shall have LIFE ETERNAL – </a:t>
            </a: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Thessalonians 4:16-18</a:t>
            </a:r>
            <a:r>
              <a:rPr lang="en-US" dirty="0">
                <a:latin typeface="Calibri" panose="020F0502020204030204" pitchFamily="34" charset="0"/>
                <a:ea typeface="Calibri" panose="020F0502020204030204" pitchFamily="34" charset="0"/>
                <a:cs typeface="Times New Roman" panose="02020603050405020304" pitchFamily="18" charset="0"/>
              </a:rPr>
              <a:t> – </a:t>
            </a:r>
            <a:r>
              <a:rPr lang="en-US" b="1" dirty="0">
                <a:latin typeface="Calibri" panose="020F0502020204030204" pitchFamily="34" charset="0"/>
                <a:ea typeface="Calibri" panose="020F0502020204030204" pitchFamily="34" charset="0"/>
                <a:cs typeface="Times New Roman" panose="02020603050405020304" pitchFamily="18" charset="0"/>
              </a:rPr>
              <a:t>Death did not conquer loved ones in Jesus, for death is a matter concerning time, and the ONE WHO TRANSCENDS TIME IS WITH THEM – </a:t>
            </a:r>
            <a:r>
              <a:rPr lang="en-US" b="1" i="1" dirty="0">
                <a:highlight>
                  <a:srgbClr val="FFFF00"/>
                </a:highlight>
                <a:latin typeface="Calibri" panose="020F0502020204030204" pitchFamily="34" charset="0"/>
                <a:ea typeface="Calibri" panose="020F0502020204030204" pitchFamily="34" charset="0"/>
                <a:cs typeface="Times New Roman" panose="02020603050405020304" pitchFamily="18" charset="0"/>
              </a:rPr>
              <a:t>“we shall ALWAYS be with the Lord.”</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nSpc>
                <a:spcPct val="107000"/>
              </a:lnSpc>
              <a:spcBef>
                <a:spcPts val="0"/>
              </a:spcBef>
              <a:spcAft>
                <a:spcPts val="800"/>
              </a:spcAft>
              <a:buFont typeface="+mj-lt"/>
              <a:buAutoNum type="romanLcPeriod"/>
            </a:pPr>
            <a:r>
              <a:rPr lang="en-US" b="1" dirty="0">
                <a:highlight>
                  <a:srgbClr val="FFFF00"/>
                </a:highlight>
                <a:latin typeface="Calibri" panose="020F0502020204030204" pitchFamily="34" charset="0"/>
                <a:ea typeface="Calibri" panose="020F0502020204030204" pitchFamily="34" charset="0"/>
                <a:cs typeface="Times New Roman" panose="02020603050405020304" pitchFamily="18" charset="0"/>
              </a:rPr>
              <a:t>1 Corinthians 15:54-57</a:t>
            </a:r>
            <a:r>
              <a:rPr lang="en-US" dirty="0">
                <a:latin typeface="Calibri" panose="020F0502020204030204" pitchFamily="34" charset="0"/>
                <a:ea typeface="Calibri" panose="020F0502020204030204" pitchFamily="34" charset="0"/>
                <a:cs typeface="Times New Roman" panose="02020603050405020304" pitchFamily="18" charset="0"/>
              </a:rPr>
              <a:t> – Death is swallowed up, and we have victory in the Lord.</a:t>
            </a:r>
          </a:p>
          <a:p>
            <a:endParaRPr lang="en-US" dirty="0"/>
          </a:p>
        </p:txBody>
      </p:sp>
      <p:sp>
        <p:nvSpPr>
          <p:cNvPr id="4" name="Slide Number Placeholder 3"/>
          <p:cNvSpPr>
            <a:spLocks noGrp="1"/>
          </p:cNvSpPr>
          <p:nvPr>
            <p:ph type="sldNum" sz="quarter" idx="10"/>
          </p:nvPr>
        </p:nvSpPr>
        <p:spPr/>
        <p:txBody>
          <a:bodyPr/>
          <a:lstStyle/>
          <a:p>
            <a:fld id="{03BE85D3-E9B6-4F1E-8F61-F27C38EFD2D3}" type="slidenum">
              <a:rPr lang="en-US" smtClean="0"/>
              <a:t>5</a:t>
            </a:fld>
            <a:endParaRPr lang="en-US"/>
          </a:p>
        </p:txBody>
      </p:sp>
    </p:spTree>
    <p:extLst>
      <p:ext uri="{BB962C8B-B14F-4D97-AF65-F5344CB8AC3E}">
        <p14:creationId xmlns:p14="http://schemas.microsoft.com/office/powerpoint/2010/main" val="39881258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US" b="1" dirty="0">
                <a:latin typeface="Calibri" panose="020F0502020204030204" pitchFamily="34" charset="0"/>
                <a:ea typeface="Calibri" panose="020F0502020204030204" pitchFamily="34" charset="0"/>
                <a:cs typeface="Times New Roman" panose="02020603050405020304" pitchFamily="18" charset="0"/>
              </a:rPr>
              <a:t>Conclusion</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was important that the Everlasting Father came into the world.</a:t>
            </a:r>
          </a:p>
          <a:p>
            <a:pPr marL="342900" marR="0" lvl="0" indent="-342900">
              <a:lnSpc>
                <a:spcPct val="107000"/>
              </a:lnSpc>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We needed what He had to offer, and continually need Him.</a:t>
            </a:r>
          </a:p>
          <a:p>
            <a:pPr marL="342900" marR="0" lvl="0" indent="-342900">
              <a:lnSpc>
                <a:spcPct val="107000"/>
              </a:lnSpc>
              <a:spcBef>
                <a:spcPts val="0"/>
              </a:spcBef>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Will you come to Jesus for eternal life?</a:t>
            </a:r>
          </a:p>
          <a:p>
            <a:endParaRPr lang="en-US" dirty="0"/>
          </a:p>
        </p:txBody>
      </p:sp>
      <p:sp>
        <p:nvSpPr>
          <p:cNvPr id="4" name="Slide Number Placeholder 3"/>
          <p:cNvSpPr>
            <a:spLocks noGrp="1"/>
          </p:cNvSpPr>
          <p:nvPr>
            <p:ph type="sldNum" sz="quarter" idx="10"/>
          </p:nvPr>
        </p:nvSpPr>
        <p:spPr/>
        <p:txBody>
          <a:bodyPr/>
          <a:lstStyle/>
          <a:p>
            <a:fld id="{03BE85D3-E9B6-4F1E-8F61-F27C38EFD2D3}" type="slidenum">
              <a:rPr lang="en-US" smtClean="0"/>
              <a:t>6</a:t>
            </a:fld>
            <a:endParaRPr lang="en-US"/>
          </a:p>
        </p:txBody>
      </p:sp>
    </p:spTree>
    <p:extLst>
      <p:ext uri="{BB962C8B-B14F-4D97-AF65-F5344CB8AC3E}">
        <p14:creationId xmlns:p14="http://schemas.microsoft.com/office/powerpoint/2010/main" val="23579442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D110335-978E-4635-A667-8A533F4D7F1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120042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0335-978E-4635-A667-8A533F4D7F1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724642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0335-978E-4635-A667-8A533F4D7F1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4044953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110335-978E-4635-A667-8A533F4D7F1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3463618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D110335-978E-4635-A667-8A533F4D7F10}" type="datetimeFigureOut">
              <a:rPr lang="en-US" smtClean="0"/>
              <a:t>3/11/2018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3083796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D110335-978E-4635-A667-8A533F4D7F1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3470251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D110335-978E-4635-A667-8A533F4D7F10}" type="datetimeFigureOut">
              <a:rPr lang="en-US" smtClean="0"/>
              <a:t>3/11/2018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311826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110335-978E-4635-A667-8A533F4D7F10}" type="datetimeFigureOut">
              <a:rPr lang="en-US" smtClean="0"/>
              <a:t>3/11/2018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2051318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10335-978E-4635-A667-8A533F4D7F10}" type="datetimeFigureOut">
              <a:rPr lang="en-US" smtClean="0"/>
              <a:t>3/11/2018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2370171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110335-978E-4635-A667-8A533F4D7F1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337085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D110335-978E-4635-A667-8A533F4D7F10}" type="datetimeFigureOut">
              <a:rPr lang="en-US" smtClean="0"/>
              <a:t>3/11/2018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A41D36-1123-4EED-869E-D737E4466B3D}" type="slidenum">
              <a:rPr lang="en-US" smtClean="0"/>
              <a:t>‹#›</a:t>
            </a:fld>
            <a:endParaRPr lang="en-US"/>
          </a:p>
        </p:txBody>
      </p:sp>
    </p:spTree>
    <p:extLst>
      <p:ext uri="{BB962C8B-B14F-4D97-AF65-F5344CB8AC3E}">
        <p14:creationId xmlns:p14="http://schemas.microsoft.com/office/powerpoint/2010/main" val="4237918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10335-978E-4635-A667-8A533F4D7F10}" type="datetimeFigureOut">
              <a:rPr lang="en-US" smtClean="0"/>
              <a:t>3/11/2018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41D36-1123-4EED-869E-D737E4466B3D}" type="slidenum">
              <a:rPr lang="en-US" smtClean="0"/>
              <a:t>‹#›</a:t>
            </a:fld>
            <a:endParaRPr lang="en-US"/>
          </a:p>
        </p:txBody>
      </p:sp>
    </p:spTree>
    <p:extLst>
      <p:ext uri="{BB962C8B-B14F-4D97-AF65-F5344CB8AC3E}">
        <p14:creationId xmlns:p14="http://schemas.microsoft.com/office/powerpoint/2010/main" val="2973607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90826-5B14-4B92-98C9-F3E2D0718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6E8B61A-236E-4EA7-B2BD-E24D2CE3C33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33895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C44-0F16-405D-B778-3C0DF2F6012A}"/>
              </a:ext>
            </a:extLst>
          </p:cNvPr>
          <p:cNvSpPr>
            <a:spLocks noGrp="1"/>
          </p:cNvSpPr>
          <p:nvPr>
            <p:ph type="ctrTitle"/>
          </p:nvPr>
        </p:nvSpPr>
        <p:spPr>
          <a:xfrm>
            <a:off x="685800" y="1232448"/>
            <a:ext cx="7772400" cy="859527"/>
          </a:xfrm>
        </p:spPr>
        <p:txBody>
          <a:bodyPr>
            <a:normAutofit/>
          </a:bodyPr>
          <a:lstStyle/>
          <a:p>
            <a:r>
              <a:rPr lang="en-US" sz="3600" b="1" i="1" dirty="0">
                <a:solidFill>
                  <a:schemeClr val="bg1"/>
                </a:solidFill>
              </a:rPr>
              <a:t>And His name will be called</a:t>
            </a:r>
          </a:p>
        </p:txBody>
      </p:sp>
      <p:sp>
        <p:nvSpPr>
          <p:cNvPr id="3" name="Subtitle 2">
            <a:extLst>
              <a:ext uri="{FF2B5EF4-FFF2-40B4-BE49-F238E27FC236}">
                <a16:creationId xmlns:a16="http://schemas.microsoft.com/office/drawing/2014/main" id="{20EB66EB-5170-4679-8F60-CB5176926618}"/>
              </a:ext>
            </a:extLst>
          </p:cNvPr>
          <p:cNvSpPr>
            <a:spLocks noGrp="1"/>
          </p:cNvSpPr>
          <p:nvPr>
            <p:ph type="subTitle" idx="1"/>
          </p:nvPr>
        </p:nvSpPr>
        <p:spPr>
          <a:xfrm>
            <a:off x="-407505" y="5976730"/>
            <a:ext cx="3773557" cy="768625"/>
          </a:xfrm>
        </p:spPr>
        <p:txBody>
          <a:bodyPr>
            <a:normAutofit/>
            <a:scene3d>
              <a:camera prst="orthographicFront"/>
              <a:lightRig rig="threePt" dir="t"/>
            </a:scene3d>
            <a:sp3d extrusionH="57150">
              <a:bevelT w="38100" h="38100" prst="angle"/>
            </a:sp3d>
          </a:bodyPr>
          <a:lstStyle/>
          <a:p>
            <a:r>
              <a:rPr lang="en-US" sz="4400" b="1" i="1" dirty="0">
                <a:solidFill>
                  <a:schemeClr val="bg1"/>
                </a:solidFill>
              </a:rPr>
              <a:t>Isaiah 9:6</a:t>
            </a:r>
          </a:p>
        </p:txBody>
      </p:sp>
      <p:sp>
        <p:nvSpPr>
          <p:cNvPr id="4" name="Title 1">
            <a:extLst>
              <a:ext uri="{FF2B5EF4-FFF2-40B4-BE49-F238E27FC236}">
                <a16:creationId xmlns:a16="http://schemas.microsoft.com/office/drawing/2014/main" id="{A1519E1E-0C0A-4D2E-989B-651B60E1C001}"/>
              </a:ext>
            </a:extLst>
          </p:cNvPr>
          <p:cNvSpPr txBox="1">
            <a:spLocks/>
          </p:cNvSpPr>
          <p:nvPr/>
        </p:nvSpPr>
        <p:spPr>
          <a:xfrm>
            <a:off x="685800" y="1755343"/>
            <a:ext cx="7772400" cy="2387600"/>
          </a:xfrm>
          <a:prstGeom prst="rect">
            <a:avLst/>
          </a:prstGeom>
        </p:spPr>
        <p:txBody>
          <a:bodyPr vert="horz" lIns="91440" tIns="45720" rIns="91440" bIns="45720" rtlCol="0" anchor="b">
            <a:normAutofit/>
            <a:scene3d>
              <a:camera prst="perspectiveRelaxedModerately"/>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dirty="0">
                <a:solidFill>
                  <a:schemeClr val="bg1"/>
                </a:solidFill>
                <a:latin typeface="Copperplate Gothic Bold" panose="020E0705020206020404" pitchFamily="34" charset="0"/>
              </a:rPr>
              <a:t>EVERLASTING FATHER</a:t>
            </a:r>
          </a:p>
        </p:txBody>
      </p:sp>
    </p:spTree>
    <p:extLst>
      <p:ext uri="{BB962C8B-B14F-4D97-AF65-F5344CB8AC3E}">
        <p14:creationId xmlns:p14="http://schemas.microsoft.com/office/powerpoint/2010/main" val="42915823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F432688-2E0E-4B63-AC35-69C4EF4DEC56}"/>
              </a:ext>
            </a:extLst>
          </p:cNvPr>
          <p:cNvGrpSpPr/>
          <p:nvPr/>
        </p:nvGrpSpPr>
        <p:grpSpPr>
          <a:xfrm>
            <a:off x="-808372" y="-768617"/>
            <a:ext cx="10723964" cy="3922635"/>
            <a:chOff x="-808372" y="-768617"/>
            <a:chExt cx="10723964" cy="3922635"/>
          </a:xfrm>
        </p:grpSpPr>
        <p:pic>
          <p:nvPicPr>
            <p:cNvPr id="7" name="Picture 6">
              <a:extLst>
                <a:ext uri="{FF2B5EF4-FFF2-40B4-BE49-F238E27FC236}">
                  <a16:creationId xmlns:a16="http://schemas.microsoft.com/office/drawing/2014/main" id="{12A21CF3-F3BF-4BB8-A857-9D018DB217E5}"/>
                </a:ext>
              </a:extLst>
            </p:cNvPr>
            <p:cNvPicPr>
              <a:picLocks noChangeAspect="1"/>
            </p:cNvPicPr>
            <p:nvPr/>
          </p:nvPicPr>
          <p:blipFill rotWithShape="1">
            <a:blip r:embed="rId3">
              <a:extLst>
                <a:ext uri="{28A0092B-C50C-407E-A947-70E740481C1C}">
                  <a14:useLocalDpi xmlns:a14="http://schemas.microsoft.com/office/drawing/2010/main" val="0"/>
                </a:ext>
              </a:extLst>
            </a:blip>
            <a:srcRect t="3172" r="9420" b="40476"/>
            <a:stretch/>
          </p:blipFill>
          <p:spPr>
            <a:xfrm>
              <a:off x="-808372" y="-768617"/>
              <a:ext cx="10723964" cy="3752775"/>
            </a:xfrm>
            <a:prstGeom prst="rect">
              <a:avLst/>
            </a:prstGeom>
            <a:effectLst>
              <a:softEdge rad="698500"/>
            </a:effectLst>
          </p:spPr>
        </p:pic>
        <p:sp>
          <p:nvSpPr>
            <p:cNvPr id="8" name="Rectangle 7">
              <a:extLst>
                <a:ext uri="{FF2B5EF4-FFF2-40B4-BE49-F238E27FC236}">
                  <a16:creationId xmlns:a16="http://schemas.microsoft.com/office/drawing/2014/main" id="{5FD87E18-491E-4205-9DBD-960672341C6D}"/>
                </a:ext>
              </a:extLst>
            </p:cNvPr>
            <p:cNvSpPr/>
            <p:nvPr/>
          </p:nvSpPr>
          <p:spPr>
            <a:xfrm>
              <a:off x="-103119" y="-582232"/>
              <a:ext cx="9350237" cy="3736250"/>
            </a:xfrm>
            <a:prstGeom prst="rect">
              <a:avLst/>
            </a:prstGeom>
            <a:solidFill>
              <a:schemeClr val="tx1">
                <a:alpha val="1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A5CFFFD-F996-4305-926E-380B3ED5DC98}"/>
              </a:ext>
            </a:extLst>
          </p:cNvPr>
          <p:cNvSpPr>
            <a:spLocks noGrp="1"/>
          </p:cNvSpPr>
          <p:nvPr>
            <p:ph type="title"/>
          </p:nvPr>
        </p:nvSpPr>
        <p:spPr/>
        <p:txBody>
          <a:bodyPr>
            <a:scene3d>
              <a:camera prst="orthographicFront"/>
              <a:lightRig rig="threePt" dir="t"/>
            </a:scene3d>
            <a:sp3d extrusionH="57150">
              <a:bevelT w="38100" h="38100" prst="angle"/>
            </a:sp3d>
          </a:bodyPr>
          <a:lstStyle/>
          <a:p>
            <a:pPr algn="ctr"/>
            <a:r>
              <a:rPr lang="en-US" dirty="0">
                <a:solidFill>
                  <a:schemeClr val="bg1"/>
                </a:solidFill>
                <a:latin typeface="Copperplate Gothic Bold" panose="020E0705020206020404" pitchFamily="34" charset="0"/>
              </a:rPr>
              <a:t>Everlasting Father</a:t>
            </a:r>
          </a:p>
        </p:txBody>
      </p:sp>
      <p:sp>
        <p:nvSpPr>
          <p:cNvPr id="3" name="Content Placeholder 2">
            <a:extLst>
              <a:ext uri="{FF2B5EF4-FFF2-40B4-BE49-F238E27FC236}">
                <a16:creationId xmlns:a16="http://schemas.microsoft.com/office/drawing/2014/main" id="{4B123464-F191-4705-A6CB-07AF72C0E9EB}"/>
              </a:ext>
            </a:extLst>
          </p:cNvPr>
          <p:cNvSpPr>
            <a:spLocks noGrp="1"/>
          </p:cNvSpPr>
          <p:nvPr>
            <p:ph idx="1"/>
          </p:nvPr>
        </p:nvSpPr>
        <p:spPr>
          <a:xfrm>
            <a:off x="628650" y="1690689"/>
            <a:ext cx="7886700" cy="4961902"/>
          </a:xfrm>
        </p:spPr>
        <p:txBody>
          <a:bodyPr>
            <a:normAutofit/>
          </a:bodyPr>
          <a:lstStyle/>
          <a:p>
            <a:pPr marL="0" indent="0">
              <a:buNone/>
            </a:pPr>
            <a:r>
              <a:rPr lang="en-US" sz="3200" b="1" dirty="0">
                <a:solidFill>
                  <a:schemeClr val="bg1"/>
                </a:solidFill>
              </a:rPr>
              <a:t>Use of “Father”</a:t>
            </a:r>
          </a:p>
          <a:p>
            <a:r>
              <a:rPr lang="en-US" sz="3000" i="1" dirty="0">
                <a:solidFill>
                  <a:schemeClr val="bg1"/>
                </a:solidFill>
              </a:rPr>
              <a:t>Matthew 28:19 </a:t>
            </a:r>
            <a:r>
              <a:rPr lang="en-US" sz="3000" dirty="0">
                <a:solidFill>
                  <a:schemeClr val="bg1"/>
                </a:solidFill>
              </a:rPr>
              <a:t>– One of the Divine Three.</a:t>
            </a:r>
          </a:p>
          <a:p>
            <a:r>
              <a:rPr lang="en-US" sz="3000" i="1" dirty="0">
                <a:solidFill>
                  <a:schemeClr val="bg1"/>
                </a:solidFill>
              </a:rPr>
              <a:t>Genesis 4:19-21; John 8:44 </a:t>
            </a:r>
            <a:r>
              <a:rPr lang="en-US" sz="3000" dirty="0">
                <a:solidFill>
                  <a:schemeClr val="bg1"/>
                </a:solidFill>
              </a:rPr>
              <a:t>– The originator, or possessor of something.</a:t>
            </a:r>
          </a:p>
          <a:p>
            <a:r>
              <a:rPr lang="en-US" sz="3000" dirty="0">
                <a:solidFill>
                  <a:schemeClr val="bg1"/>
                </a:solidFill>
              </a:rPr>
              <a:t>Jesus, Everlasting Father – </a:t>
            </a:r>
            <a:r>
              <a:rPr lang="en-US" sz="3000" i="1" dirty="0">
                <a:solidFill>
                  <a:schemeClr val="bg1"/>
                </a:solidFill>
              </a:rPr>
              <a:t>1 John 5:11</a:t>
            </a:r>
          </a:p>
          <a:p>
            <a:pPr marL="0" indent="0">
              <a:buNone/>
            </a:pPr>
            <a:r>
              <a:rPr lang="en-US" sz="3200" b="1" dirty="0">
                <a:solidFill>
                  <a:schemeClr val="bg1"/>
                </a:solidFill>
              </a:rPr>
              <a:t>Everlasting Father</a:t>
            </a:r>
          </a:p>
          <a:p>
            <a:r>
              <a:rPr lang="en-US" sz="3000" i="1" dirty="0">
                <a:solidFill>
                  <a:schemeClr val="bg1"/>
                </a:solidFill>
              </a:rPr>
              <a:t>John 10:10 </a:t>
            </a:r>
            <a:r>
              <a:rPr lang="en-US" sz="3000" dirty="0">
                <a:solidFill>
                  <a:schemeClr val="bg1"/>
                </a:solidFill>
              </a:rPr>
              <a:t>– That they may have life.</a:t>
            </a:r>
          </a:p>
          <a:p>
            <a:r>
              <a:rPr lang="en-US" sz="3000" i="1" dirty="0">
                <a:solidFill>
                  <a:schemeClr val="bg1"/>
                </a:solidFill>
              </a:rPr>
              <a:t>John 17:1-3 </a:t>
            </a:r>
            <a:r>
              <a:rPr lang="en-US" sz="3000" dirty="0">
                <a:solidFill>
                  <a:schemeClr val="bg1"/>
                </a:solidFill>
              </a:rPr>
              <a:t>– This is eternal life…</a:t>
            </a:r>
          </a:p>
        </p:txBody>
      </p:sp>
    </p:spTree>
    <p:extLst>
      <p:ext uri="{BB962C8B-B14F-4D97-AF65-F5344CB8AC3E}">
        <p14:creationId xmlns:p14="http://schemas.microsoft.com/office/powerpoint/2010/main" val="3163106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F432688-2E0E-4B63-AC35-69C4EF4DEC56}"/>
              </a:ext>
            </a:extLst>
          </p:cNvPr>
          <p:cNvGrpSpPr/>
          <p:nvPr/>
        </p:nvGrpSpPr>
        <p:grpSpPr>
          <a:xfrm>
            <a:off x="-808372" y="-768617"/>
            <a:ext cx="10723964" cy="3922635"/>
            <a:chOff x="-808372" y="-768617"/>
            <a:chExt cx="10723964" cy="3922635"/>
          </a:xfrm>
        </p:grpSpPr>
        <p:pic>
          <p:nvPicPr>
            <p:cNvPr id="7" name="Picture 6">
              <a:extLst>
                <a:ext uri="{FF2B5EF4-FFF2-40B4-BE49-F238E27FC236}">
                  <a16:creationId xmlns:a16="http://schemas.microsoft.com/office/drawing/2014/main" id="{12A21CF3-F3BF-4BB8-A857-9D018DB217E5}"/>
                </a:ext>
              </a:extLst>
            </p:cNvPr>
            <p:cNvPicPr>
              <a:picLocks noChangeAspect="1"/>
            </p:cNvPicPr>
            <p:nvPr/>
          </p:nvPicPr>
          <p:blipFill rotWithShape="1">
            <a:blip r:embed="rId3">
              <a:extLst>
                <a:ext uri="{28A0092B-C50C-407E-A947-70E740481C1C}">
                  <a14:useLocalDpi xmlns:a14="http://schemas.microsoft.com/office/drawing/2010/main" val="0"/>
                </a:ext>
              </a:extLst>
            </a:blip>
            <a:srcRect t="3172" r="9420" b="40476"/>
            <a:stretch/>
          </p:blipFill>
          <p:spPr>
            <a:xfrm>
              <a:off x="-808372" y="-768617"/>
              <a:ext cx="10723964" cy="3752775"/>
            </a:xfrm>
            <a:prstGeom prst="rect">
              <a:avLst/>
            </a:prstGeom>
            <a:effectLst>
              <a:softEdge rad="698500"/>
            </a:effectLst>
          </p:spPr>
        </p:pic>
        <p:sp>
          <p:nvSpPr>
            <p:cNvPr id="8" name="Rectangle 7">
              <a:extLst>
                <a:ext uri="{FF2B5EF4-FFF2-40B4-BE49-F238E27FC236}">
                  <a16:creationId xmlns:a16="http://schemas.microsoft.com/office/drawing/2014/main" id="{5FD87E18-491E-4205-9DBD-960672341C6D}"/>
                </a:ext>
              </a:extLst>
            </p:cNvPr>
            <p:cNvSpPr/>
            <p:nvPr/>
          </p:nvSpPr>
          <p:spPr>
            <a:xfrm>
              <a:off x="-103119" y="-582232"/>
              <a:ext cx="9350237" cy="3736250"/>
            </a:xfrm>
            <a:prstGeom prst="rect">
              <a:avLst/>
            </a:prstGeom>
            <a:solidFill>
              <a:schemeClr val="tx1">
                <a:alpha val="1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A5CFFFD-F996-4305-926E-380B3ED5DC98}"/>
              </a:ext>
            </a:extLst>
          </p:cNvPr>
          <p:cNvSpPr>
            <a:spLocks noGrp="1"/>
          </p:cNvSpPr>
          <p:nvPr>
            <p:ph type="title"/>
          </p:nvPr>
        </p:nvSpPr>
        <p:spPr/>
        <p:txBody>
          <a:bodyPr>
            <a:scene3d>
              <a:camera prst="orthographicFront"/>
              <a:lightRig rig="threePt" dir="t"/>
            </a:scene3d>
            <a:sp3d extrusionH="57150">
              <a:bevelT w="38100" h="38100" prst="angle"/>
            </a:sp3d>
          </a:bodyPr>
          <a:lstStyle/>
          <a:p>
            <a:pPr algn="ctr"/>
            <a:r>
              <a:rPr lang="en-US" dirty="0">
                <a:solidFill>
                  <a:schemeClr val="bg1"/>
                </a:solidFill>
                <a:latin typeface="Copperplate Gothic Bold" panose="020E0705020206020404" pitchFamily="34" charset="0"/>
              </a:rPr>
              <a:t>Eternity </a:t>
            </a:r>
            <a:r>
              <a:rPr lang="en-US" dirty="0" err="1">
                <a:solidFill>
                  <a:schemeClr val="bg1"/>
                </a:solidFill>
                <a:latin typeface="Copperplate Gothic Bold" panose="020E0705020206020404" pitchFamily="34" charset="0"/>
              </a:rPr>
              <a:t>Tabernacled</a:t>
            </a:r>
            <a:endParaRPr lang="en-US" dirty="0">
              <a:solidFill>
                <a:schemeClr val="bg1"/>
              </a:solidFill>
              <a:latin typeface="Copperplate Gothic Bold" panose="020E0705020206020404" pitchFamily="34" charset="0"/>
            </a:endParaRPr>
          </a:p>
        </p:txBody>
      </p:sp>
      <p:sp>
        <p:nvSpPr>
          <p:cNvPr id="3" name="Content Placeholder 2">
            <a:extLst>
              <a:ext uri="{FF2B5EF4-FFF2-40B4-BE49-F238E27FC236}">
                <a16:creationId xmlns:a16="http://schemas.microsoft.com/office/drawing/2014/main" id="{4B123464-F191-4705-A6CB-07AF72C0E9EB}"/>
              </a:ext>
            </a:extLst>
          </p:cNvPr>
          <p:cNvSpPr>
            <a:spLocks noGrp="1"/>
          </p:cNvSpPr>
          <p:nvPr>
            <p:ph idx="1"/>
          </p:nvPr>
        </p:nvSpPr>
        <p:spPr>
          <a:xfrm>
            <a:off x="628650" y="1690689"/>
            <a:ext cx="7886700" cy="4961902"/>
          </a:xfrm>
        </p:spPr>
        <p:txBody>
          <a:bodyPr>
            <a:normAutofit/>
          </a:bodyPr>
          <a:lstStyle/>
          <a:p>
            <a:pPr marL="0" indent="0">
              <a:buNone/>
            </a:pPr>
            <a:r>
              <a:rPr lang="en-US" sz="3200" b="1" dirty="0">
                <a:solidFill>
                  <a:schemeClr val="bg1"/>
                </a:solidFill>
              </a:rPr>
              <a:t>Established an Eternal Kingdom</a:t>
            </a:r>
          </a:p>
          <a:p>
            <a:r>
              <a:rPr lang="en-US" sz="3000" i="1" dirty="0">
                <a:solidFill>
                  <a:schemeClr val="bg1"/>
                </a:solidFill>
              </a:rPr>
              <a:t>Isaiah 9:6-7 </a:t>
            </a:r>
            <a:r>
              <a:rPr lang="en-US" sz="3000" dirty="0">
                <a:solidFill>
                  <a:schemeClr val="bg1"/>
                </a:solidFill>
              </a:rPr>
              <a:t>– Eternal Messianic Kingdom</a:t>
            </a:r>
          </a:p>
          <a:p>
            <a:r>
              <a:rPr lang="en-US" sz="3000" i="1" dirty="0">
                <a:solidFill>
                  <a:schemeClr val="bg1"/>
                </a:solidFill>
              </a:rPr>
              <a:t>John 1:1-5, 14 </a:t>
            </a:r>
            <a:r>
              <a:rPr lang="en-US" sz="3000" dirty="0">
                <a:solidFill>
                  <a:schemeClr val="bg1"/>
                </a:solidFill>
              </a:rPr>
              <a:t>– Eternity enters into time.</a:t>
            </a:r>
          </a:p>
          <a:p>
            <a:r>
              <a:rPr lang="en-US" sz="3000" i="1" dirty="0">
                <a:solidFill>
                  <a:schemeClr val="bg1"/>
                </a:solidFill>
              </a:rPr>
              <a:t>Matthew 16:18 </a:t>
            </a:r>
            <a:r>
              <a:rPr lang="en-US" sz="3000" dirty="0">
                <a:solidFill>
                  <a:schemeClr val="bg1"/>
                </a:solidFill>
              </a:rPr>
              <a:t>– Kingdom established.</a:t>
            </a:r>
          </a:p>
        </p:txBody>
      </p:sp>
    </p:spTree>
    <p:extLst>
      <p:ext uri="{BB962C8B-B14F-4D97-AF65-F5344CB8AC3E}">
        <p14:creationId xmlns:p14="http://schemas.microsoft.com/office/powerpoint/2010/main" val="224995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0F432688-2E0E-4B63-AC35-69C4EF4DEC56}"/>
              </a:ext>
            </a:extLst>
          </p:cNvPr>
          <p:cNvGrpSpPr/>
          <p:nvPr/>
        </p:nvGrpSpPr>
        <p:grpSpPr>
          <a:xfrm>
            <a:off x="-808372" y="-768617"/>
            <a:ext cx="10723964" cy="3922635"/>
            <a:chOff x="-808372" y="-768617"/>
            <a:chExt cx="10723964" cy="3922635"/>
          </a:xfrm>
        </p:grpSpPr>
        <p:pic>
          <p:nvPicPr>
            <p:cNvPr id="7" name="Picture 6">
              <a:extLst>
                <a:ext uri="{FF2B5EF4-FFF2-40B4-BE49-F238E27FC236}">
                  <a16:creationId xmlns:a16="http://schemas.microsoft.com/office/drawing/2014/main" id="{12A21CF3-F3BF-4BB8-A857-9D018DB217E5}"/>
                </a:ext>
              </a:extLst>
            </p:cNvPr>
            <p:cNvPicPr>
              <a:picLocks noChangeAspect="1"/>
            </p:cNvPicPr>
            <p:nvPr/>
          </p:nvPicPr>
          <p:blipFill rotWithShape="1">
            <a:blip r:embed="rId3">
              <a:extLst>
                <a:ext uri="{28A0092B-C50C-407E-A947-70E740481C1C}">
                  <a14:useLocalDpi xmlns:a14="http://schemas.microsoft.com/office/drawing/2010/main" val="0"/>
                </a:ext>
              </a:extLst>
            </a:blip>
            <a:srcRect t="3172" r="9420" b="40476"/>
            <a:stretch/>
          </p:blipFill>
          <p:spPr>
            <a:xfrm>
              <a:off x="-808372" y="-768617"/>
              <a:ext cx="10723964" cy="3752775"/>
            </a:xfrm>
            <a:prstGeom prst="rect">
              <a:avLst/>
            </a:prstGeom>
            <a:effectLst>
              <a:softEdge rad="698500"/>
            </a:effectLst>
          </p:spPr>
        </p:pic>
        <p:sp>
          <p:nvSpPr>
            <p:cNvPr id="8" name="Rectangle 7">
              <a:extLst>
                <a:ext uri="{FF2B5EF4-FFF2-40B4-BE49-F238E27FC236}">
                  <a16:creationId xmlns:a16="http://schemas.microsoft.com/office/drawing/2014/main" id="{5FD87E18-491E-4205-9DBD-960672341C6D}"/>
                </a:ext>
              </a:extLst>
            </p:cNvPr>
            <p:cNvSpPr/>
            <p:nvPr/>
          </p:nvSpPr>
          <p:spPr>
            <a:xfrm>
              <a:off x="-103119" y="-582232"/>
              <a:ext cx="9350237" cy="3736250"/>
            </a:xfrm>
            <a:prstGeom prst="rect">
              <a:avLst/>
            </a:prstGeom>
            <a:solidFill>
              <a:schemeClr val="tx1">
                <a:alpha val="10000"/>
              </a:schemeClr>
            </a:solidFill>
            <a:ln>
              <a:noFill/>
            </a:ln>
            <a:effectLst>
              <a:softEdge rad="2032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AA5CFFFD-F996-4305-926E-380B3ED5DC98}"/>
              </a:ext>
            </a:extLst>
          </p:cNvPr>
          <p:cNvSpPr>
            <a:spLocks noGrp="1"/>
          </p:cNvSpPr>
          <p:nvPr>
            <p:ph type="title"/>
          </p:nvPr>
        </p:nvSpPr>
        <p:spPr/>
        <p:txBody>
          <a:bodyPr>
            <a:scene3d>
              <a:camera prst="orthographicFront"/>
              <a:lightRig rig="threePt" dir="t"/>
            </a:scene3d>
            <a:sp3d extrusionH="57150">
              <a:bevelT w="38100" h="38100" prst="angle"/>
            </a:sp3d>
          </a:bodyPr>
          <a:lstStyle/>
          <a:p>
            <a:pPr algn="ctr"/>
            <a:r>
              <a:rPr lang="en-US" dirty="0">
                <a:solidFill>
                  <a:schemeClr val="bg1"/>
                </a:solidFill>
                <a:latin typeface="Copperplate Gothic Bold" panose="020E0705020206020404" pitchFamily="34" charset="0"/>
              </a:rPr>
              <a:t>Eternity </a:t>
            </a:r>
            <a:r>
              <a:rPr lang="en-US" dirty="0" err="1">
                <a:solidFill>
                  <a:schemeClr val="bg1"/>
                </a:solidFill>
                <a:latin typeface="Copperplate Gothic Bold" panose="020E0705020206020404" pitchFamily="34" charset="0"/>
              </a:rPr>
              <a:t>Tabernacled</a:t>
            </a:r>
            <a:endParaRPr lang="en-US" dirty="0">
              <a:solidFill>
                <a:schemeClr val="bg1"/>
              </a:solidFill>
              <a:latin typeface="Copperplate Gothic Bold" panose="020E0705020206020404" pitchFamily="34" charset="0"/>
            </a:endParaRPr>
          </a:p>
        </p:txBody>
      </p:sp>
      <p:sp>
        <p:nvSpPr>
          <p:cNvPr id="3" name="Content Placeholder 2">
            <a:extLst>
              <a:ext uri="{FF2B5EF4-FFF2-40B4-BE49-F238E27FC236}">
                <a16:creationId xmlns:a16="http://schemas.microsoft.com/office/drawing/2014/main" id="{4B123464-F191-4705-A6CB-07AF72C0E9EB}"/>
              </a:ext>
            </a:extLst>
          </p:cNvPr>
          <p:cNvSpPr>
            <a:spLocks noGrp="1"/>
          </p:cNvSpPr>
          <p:nvPr>
            <p:ph idx="1"/>
          </p:nvPr>
        </p:nvSpPr>
        <p:spPr>
          <a:xfrm>
            <a:off x="628650" y="1690689"/>
            <a:ext cx="7886700" cy="4961902"/>
          </a:xfrm>
        </p:spPr>
        <p:txBody>
          <a:bodyPr>
            <a:normAutofit lnSpcReduction="10000"/>
          </a:bodyPr>
          <a:lstStyle/>
          <a:p>
            <a:pPr marL="0" indent="0">
              <a:buNone/>
            </a:pPr>
            <a:r>
              <a:rPr lang="en-US" sz="3200" b="1" dirty="0">
                <a:solidFill>
                  <a:schemeClr val="bg1"/>
                </a:solidFill>
              </a:rPr>
              <a:t>Established an Eternal Kingdom</a:t>
            </a:r>
            <a:endParaRPr lang="en-US" sz="3000" b="1" dirty="0">
              <a:solidFill>
                <a:schemeClr val="bg1"/>
              </a:solidFill>
            </a:endParaRPr>
          </a:p>
          <a:p>
            <a:pPr marL="0" indent="0">
              <a:buNone/>
            </a:pPr>
            <a:r>
              <a:rPr lang="en-US" sz="3200" b="1" dirty="0">
                <a:solidFill>
                  <a:schemeClr val="bg1"/>
                </a:solidFill>
              </a:rPr>
              <a:t>Secures Eternity for its Citizens</a:t>
            </a:r>
          </a:p>
          <a:p>
            <a:r>
              <a:rPr lang="en-US" sz="3000" dirty="0">
                <a:solidFill>
                  <a:schemeClr val="bg1"/>
                </a:solidFill>
              </a:rPr>
              <a:t>The “Everlasting Father” is not bound by time, nor its effects.</a:t>
            </a:r>
          </a:p>
          <a:p>
            <a:r>
              <a:rPr lang="en-US" sz="3000" i="1" dirty="0">
                <a:solidFill>
                  <a:schemeClr val="bg1"/>
                </a:solidFill>
              </a:rPr>
              <a:t>John 11 </a:t>
            </a:r>
            <a:r>
              <a:rPr lang="en-US" sz="3000" dirty="0">
                <a:solidFill>
                  <a:schemeClr val="bg1"/>
                </a:solidFill>
              </a:rPr>
              <a:t>– Resurrection of Lazarus.</a:t>
            </a:r>
          </a:p>
          <a:p>
            <a:r>
              <a:rPr lang="en-US" sz="3000" i="1" dirty="0">
                <a:solidFill>
                  <a:schemeClr val="bg1"/>
                </a:solidFill>
              </a:rPr>
              <a:t>Hebrews 2:14-15 </a:t>
            </a:r>
            <a:r>
              <a:rPr lang="en-US" sz="3000" dirty="0">
                <a:solidFill>
                  <a:schemeClr val="bg1"/>
                </a:solidFill>
              </a:rPr>
              <a:t>– Destroyed the one with power of death.</a:t>
            </a:r>
          </a:p>
          <a:p>
            <a:r>
              <a:rPr lang="en-US" sz="3000" i="1" dirty="0">
                <a:solidFill>
                  <a:schemeClr val="bg1"/>
                </a:solidFill>
              </a:rPr>
              <a:t>Romans 8:35-39 </a:t>
            </a:r>
            <a:r>
              <a:rPr lang="en-US" sz="3000" dirty="0">
                <a:solidFill>
                  <a:schemeClr val="bg1"/>
                </a:solidFill>
              </a:rPr>
              <a:t>– Nothing can separate us.</a:t>
            </a:r>
          </a:p>
          <a:p>
            <a:r>
              <a:rPr lang="en-US" sz="3000" i="1" dirty="0">
                <a:solidFill>
                  <a:schemeClr val="bg1"/>
                </a:solidFill>
              </a:rPr>
              <a:t>1 Thessalonians 4:16-18 </a:t>
            </a:r>
            <a:r>
              <a:rPr lang="en-US" sz="3000" dirty="0">
                <a:solidFill>
                  <a:schemeClr val="bg1"/>
                </a:solidFill>
              </a:rPr>
              <a:t>– Always be with Lord.</a:t>
            </a:r>
          </a:p>
          <a:p>
            <a:r>
              <a:rPr lang="en-US" sz="3000" i="1" dirty="0">
                <a:solidFill>
                  <a:schemeClr val="bg1"/>
                </a:solidFill>
              </a:rPr>
              <a:t>1 Corinthians 15:54-57 </a:t>
            </a:r>
            <a:r>
              <a:rPr lang="en-US" sz="3000" dirty="0">
                <a:solidFill>
                  <a:schemeClr val="bg1"/>
                </a:solidFill>
              </a:rPr>
              <a:t>– Victory.</a:t>
            </a:r>
          </a:p>
        </p:txBody>
      </p:sp>
    </p:spTree>
    <p:extLst>
      <p:ext uri="{BB962C8B-B14F-4D97-AF65-F5344CB8AC3E}">
        <p14:creationId xmlns:p14="http://schemas.microsoft.com/office/powerpoint/2010/main" val="1272866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1000"/>
                                        <p:tgtEl>
                                          <p:spTgt spid="3">
                                            <p:txEl>
                                              <p:pRg st="4" end="4"/>
                                            </p:txEl>
                                          </p:spTgt>
                                        </p:tgtEl>
                                      </p:cBhvr>
                                    </p:animEffect>
                                    <p:anim calcmode="lin" valueType="num">
                                      <p:cBhvr>
                                        <p:cTn id="2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1000"/>
                                        <p:tgtEl>
                                          <p:spTgt spid="3">
                                            <p:txEl>
                                              <p:pRg st="5" end="5"/>
                                            </p:txEl>
                                          </p:spTgt>
                                        </p:tgtEl>
                                      </p:cBhvr>
                                    </p:animEffect>
                                    <p:anim calcmode="lin" valueType="num">
                                      <p:cBhvr>
                                        <p:cTn id="3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fade">
                                      <p:cBhvr>
                                        <p:cTn id="40" dur="1000"/>
                                        <p:tgtEl>
                                          <p:spTgt spid="3">
                                            <p:txEl>
                                              <p:pRg st="6" end="6"/>
                                            </p:txEl>
                                          </p:spTgt>
                                        </p:tgtEl>
                                      </p:cBhvr>
                                    </p:animEffect>
                                    <p:anim calcmode="lin" valueType="num">
                                      <p:cBhvr>
                                        <p:cTn id="4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C44-0F16-405D-B778-3C0DF2F6012A}"/>
              </a:ext>
            </a:extLst>
          </p:cNvPr>
          <p:cNvSpPr>
            <a:spLocks noGrp="1"/>
          </p:cNvSpPr>
          <p:nvPr>
            <p:ph type="ctrTitle"/>
          </p:nvPr>
        </p:nvSpPr>
        <p:spPr>
          <a:xfrm>
            <a:off x="685800" y="1232448"/>
            <a:ext cx="7772400" cy="859527"/>
          </a:xfrm>
        </p:spPr>
        <p:txBody>
          <a:bodyPr>
            <a:normAutofit/>
          </a:bodyPr>
          <a:lstStyle/>
          <a:p>
            <a:r>
              <a:rPr lang="en-US" sz="3600" b="1" i="1" dirty="0">
                <a:solidFill>
                  <a:schemeClr val="bg1"/>
                </a:solidFill>
              </a:rPr>
              <a:t>And His name will be called</a:t>
            </a:r>
          </a:p>
        </p:txBody>
      </p:sp>
      <p:sp>
        <p:nvSpPr>
          <p:cNvPr id="3" name="Subtitle 2">
            <a:extLst>
              <a:ext uri="{FF2B5EF4-FFF2-40B4-BE49-F238E27FC236}">
                <a16:creationId xmlns:a16="http://schemas.microsoft.com/office/drawing/2014/main" id="{20EB66EB-5170-4679-8F60-CB5176926618}"/>
              </a:ext>
            </a:extLst>
          </p:cNvPr>
          <p:cNvSpPr>
            <a:spLocks noGrp="1"/>
          </p:cNvSpPr>
          <p:nvPr>
            <p:ph type="subTitle" idx="1"/>
          </p:nvPr>
        </p:nvSpPr>
        <p:spPr>
          <a:xfrm>
            <a:off x="-407505" y="5976730"/>
            <a:ext cx="3773557" cy="768625"/>
          </a:xfrm>
        </p:spPr>
        <p:txBody>
          <a:bodyPr>
            <a:normAutofit/>
            <a:scene3d>
              <a:camera prst="orthographicFront"/>
              <a:lightRig rig="threePt" dir="t"/>
            </a:scene3d>
            <a:sp3d extrusionH="57150">
              <a:bevelT w="38100" h="38100" prst="angle"/>
            </a:sp3d>
          </a:bodyPr>
          <a:lstStyle/>
          <a:p>
            <a:r>
              <a:rPr lang="en-US" sz="4400" b="1" i="1" dirty="0">
                <a:solidFill>
                  <a:schemeClr val="bg1"/>
                </a:solidFill>
              </a:rPr>
              <a:t>Isaiah 9:6</a:t>
            </a:r>
          </a:p>
        </p:txBody>
      </p:sp>
      <p:sp>
        <p:nvSpPr>
          <p:cNvPr id="4" name="Title 1">
            <a:extLst>
              <a:ext uri="{FF2B5EF4-FFF2-40B4-BE49-F238E27FC236}">
                <a16:creationId xmlns:a16="http://schemas.microsoft.com/office/drawing/2014/main" id="{A1519E1E-0C0A-4D2E-989B-651B60E1C001}"/>
              </a:ext>
            </a:extLst>
          </p:cNvPr>
          <p:cNvSpPr txBox="1">
            <a:spLocks/>
          </p:cNvSpPr>
          <p:nvPr/>
        </p:nvSpPr>
        <p:spPr>
          <a:xfrm>
            <a:off x="685800" y="1755343"/>
            <a:ext cx="7772400" cy="2387600"/>
          </a:xfrm>
          <a:prstGeom prst="rect">
            <a:avLst/>
          </a:prstGeom>
        </p:spPr>
        <p:txBody>
          <a:bodyPr vert="horz" lIns="91440" tIns="45720" rIns="91440" bIns="45720" rtlCol="0" anchor="b">
            <a:normAutofit/>
            <a:scene3d>
              <a:camera prst="perspectiveRelaxedModerately"/>
              <a:lightRig rig="threePt" dir="t"/>
            </a:scene3d>
            <a:sp3d extrusionH="57150">
              <a:bevelT w="38100" h="38100" prst="angle"/>
            </a:sp3d>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7200" dirty="0">
                <a:solidFill>
                  <a:schemeClr val="bg1"/>
                </a:solidFill>
                <a:latin typeface="Copperplate Gothic Bold" panose="020E0705020206020404" pitchFamily="34" charset="0"/>
              </a:rPr>
              <a:t>EVERLASTING FATHER</a:t>
            </a:r>
          </a:p>
        </p:txBody>
      </p:sp>
    </p:spTree>
    <p:extLst>
      <p:ext uri="{BB962C8B-B14F-4D97-AF65-F5344CB8AC3E}">
        <p14:creationId xmlns:p14="http://schemas.microsoft.com/office/powerpoint/2010/main" val="17156926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97</TotalTime>
  <Words>1650</Words>
  <Application>Microsoft Office PowerPoint</Application>
  <PresentationFormat>On-screen Show (4:3)</PresentationFormat>
  <Paragraphs>118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Copperplate Gothic Bold</vt:lpstr>
      <vt:lpstr>Times New Roman</vt:lpstr>
      <vt:lpstr>Wingdings</vt:lpstr>
      <vt:lpstr>Office Theme</vt:lpstr>
      <vt:lpstr>PowerPoint Presentation</vt:lpstr>
      <vt:lpstr>And His name will be called</vt:lpstr>
      <vt:lpstr>Everlasting Father</vt:lpstr>
      <vt:lpstr>Eternity Tabernacled</vt:lpstr>
      <vt:lpstr>Eternity Tabernacled</vt:lpstr>
      <vt:lpstr>And His name will be called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 His name will be called</dc:title>
  <dc:creator>Stan Cox</dc:creator>
  <cp:lastModifiedBy>Stan Cox</cp:lastModifiedBy>
  <cp:revision>14</cp:revision>
  <dcterms:created xsi:type="dcterms:W3CDTF">2018-03-07T20:53:14Z</dcterms:created>
  <dcterms:modified xsi:type="dcterms:W3CDTF">2018-03-11T21:35:35Z</dcterms:modified>
</cp:coreProperties>
</file>