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152E3-18C5-4E6A-B871-2EBF7A429578}" type="datetimeFigureOut">
              <a:rPr lang="en-US" smtClean="0"/>
              <a:t>3/7/2018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DFACF-9CD8-49E3-ADB7-D08129DD6A6A}" type="slidenum">
              <a:rPr lang="en-US" smtClean="0"/>
              <a:t>‹#›</a:t>
            </a:fld>
            <a:endParaRPr lang="en-US"/>
          </a:p>
        </p:txBody>
      </p:sp>
    </p:spTree>
    <p:extLst>
      <p:ext uri="{BB962C8B-B14F-4D97-AF65-F5344CB8AC3E}">
        <p14:creationId xmlns:p14="http://schemas.microsoft.com/office/powerpoint/2010/main" val="319981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By Grace Through Faith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Ephesians 2:8-9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2:8-9</a:t>
            </a:r>
            <a:r>
              <a:rPr lang="en-US" dirty="0">
                <a:latin typeface="Calibri" panose="020F0502020204030204" pitchFamily="34" charset="0"/>
                <a:ea typeface="Calibri" panose="020F0502020204030204" pitchFamily="34" charset="0"/>
                <a:cs typeface="Times New Roman" panose="02020603050405020304" pitchFamily="18" charset="0"/>
              </a:rPr>
              <a:t> is a wonderful and essential truth for all to know to receive salvation. However, it is sorely abused by those in the world today.</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General interpretation by denominations</a:t>
            </a:r>
            <a:r>
              <a:rPr lang="en-US" dirty="0">
                <a:latin typeface="Calibri" panose="020F0502020204030204" pitchFamily="34" charset="0"/>
                <a:ea typeface="Calibri" panose="020F0502020204030204" pitchFamily="34" charset="0"/>
                <a:cs typeface="Times New Roman" panose="02020603050405020304" pitchFamily="18" charset="0"/>
              </a:rPr>
              <a:t> – God saves us, and we aren’t to do anything regarding our own salvation, nor can we, besides faith (</a:t>
            </a:r>
            <a:r>
              <a:rPr lang="en-US" i="1" dirty="0">
                <a:latin typeface="Calibri" panose="020F0502020204030204" pitchFamily="34" charset="0"/>
                <a:ea typeface="Calibri" panose="020F0502020204030204" pitchFamily="34" charset="0"/>
                <a:cs typeface="Times New Roman" panose="02020603050405020304" pitchFamily="18" charset="0"/>
              </a:rPr>
              <a:t>which they define as merely giving assent to the facts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Being saved by grace through faith is a simple principle which is seen many times throughout the Bible.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Understanding Terms</a:t>
            </a:r>
          </a:p>
          <a:p>
            <a:endParaRPr lang="en-US" dirty="0"/>
          </a:p>
        </p:txBody>
      </p:sp>
      <p:sp>
        <p:nvSpPr>
          <p:cNvPr id="4" name="Slide Number Placeholder 3"/>
          <p:cNvSpPr>
            <a:spLocks noGrp="1"/>
          </p:cNvSpPr>
          <p:nvPr>
            <p:ph type="sldNum" sz="quarter" idx="10"/>
          </p:nvPr>
        </p:nvSpPr>
        <p:spPr/>
        <p:txBody>
          <a:bodyPr/>
          <a:lstStyle/>
          <a:p>
            <a:fld id="{749DFACF-9CD8-49E3-ADB7-D08129DD6A6A}" type="slidenum">
              <a:rPr lang="en-US" smtClean="0"/>
              <a:t>2</a:t>
            </a:fld>
            <a:endParaRPr lang="en-US"/>
          </a:p>
        </p:txBody>
      </p:sp>
    </p:spTree>
    <p:extLst>
      <p:ext uri="{BB962C8B-B14F-4D97-AF65-F5344CB8AC3E}">
        <p14:creationId xmlns:p14="http://schemas.microsoft.com/office/powerpoint/2010/main" val="52013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Understanding Terms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Definitions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By</a:t>
            </a:r>
            <a:r>
              <a:rPr lang="en-US" dirty="0">
                <a:latin typeface="Calibri" panose="020F0502020204030204" pitchFamily="34" charset="0"/>
                <a:ea typeface="Calibri" panose="020F0502020204030204" pitchFamily="34" charset="0"/>
                <a:cs typeface="Times New Roman" panose="02020603050405020304" pitchFamily="18" charset="0"/>
              </a:rPr>
              <a:t> – preposition – pre, position – it is a word which introduces a subject – it seeks to get us to a point.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“Through, or through the medium” (Webster)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is getting us to the medium through which we are saved.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Grace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charis</a:t>
            </a:r>
            <a:r>
              <a:rPr lang="en-US" dirty="0">
                <a:latin typeface="Calibri" panose="020F0502020204030204" pitchFamily="34" charset="0"/>
                <a:ea typeface="Calibri" panose="020F0502020204030204" pitchFamily="34" charset="0"/>
                <a:cs typeface="Times New Roman" panose="02020603050405020304" pitchFamily="18" charset="0"/>
              </a:rPr>
              <a:t> – graciousness of manner or act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Favor bestowed upon one who is undeserving.</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Unmerited favor from a benefactor –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Saved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sōzo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save, keep safe and sound, to rescue from danger or destruction.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Salvation from sin.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2:1</a:t>
            </a:r>
            <a:r>
              <a:rPr lang="en-US" dirty="0">
                <a:latin typeface="Calibri" panose="020F0502020204030204" pitchFamily="34" charset="0"/>
                <a:ea typeface="Calibri" panose="020F0502020204030204" pitchFamily="34" charset="0"/>
                <a:cs typeface="Times New Roman" panose="02020603050405020304" pitchFamily="18" charset="0"/>
              </a:rPr>
              <a:t> – You were dead, but He made alive.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Through</a:t>
            </a:r>
            <a:r>
              <a:rPr lang="en-US" dirty="0">
                <a:latin typeface="Calibri" panose="020F0502020204030204" pitchFamily="34" charset="0"/>
                <a:ea typeface="Calibri" panose="020F0502020204030204" pitchFamily="34" charset="0"/>
                <a:cs typeface="Times New Roman" panose="02020603050405020304" pitchFamily="18" charset="0"/>
              </a:rPr>
              <a:t> – preposition – another which looks back to “saved,” </a:t>
            </a:r>
            <a:r>
              <a:rPr lang="en-US" b="1" dirty="0">
                <a:latin typeface="Calibri" panose="020F0502020204030204" pitchFamily="34" charset="0"/>
                <a:ea typeface="Calibri" panose="020F0502020204030204" pitchFamily="34" charset="0"/>
                <a:cs typeface="Times New Roman" panose="02020603050405020304" pitchFamily="18" charset="0"/>
              </a:rPr>
              <a:t>and forward to that whereby, or through which we have been saved.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Faith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pistis</a:t>
            </a:r>
            <a:r>
              <a:rPr lang="en-US" dirty="0">
                <a:latin typeface="Calibri" panose="020F0502020204030204" pitchFamily="34" charset="0"/>
                <a:ea typeface="Calibri" panose="020F0502020204030204" pitchFamily="34" charset="0"/>
                <a:cs typeface="Times New Roman" panose="02020603050405020304" pitchFamily="18" charset="0"/>
              </a:rPr>
              <a:t> – persuasion, i.e. credence; moral conviction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While the word inherently means belief in someone or something, scripture’s use of the word gives it a greater depth of meaning.</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As we will see, not solely belief.</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Context of Scripture</a:t>
            </a:r>
          </a:p>
          <a:p>
            <a:endParaRPr lang="en-US" dirty="0"/>
          </a:p>
        </p:txBody>
      </p:sp>
      <p:sp>
        <p:nvSpPr>
          <p:cNvPr id="4" name="Slide Number Placeholder 3"/>
          <p:cNvSpPr>
            <a:spLocks noGrp="1"/>
          </p:cNvSpPr>
          <p:nvPr>
            <p:ph type="sldNum" sz="quarter" idx="10"/>
          </p:nvPr>
        </p:nvSpPr>
        <p:spPr/>
        <p:txBody>
          <a:bodyPr/>
          <a:lstStyle/>
          <a:p>
            <a:fld id="{749DFACF-9CD8-49E3-ADB7-D08129DD6A6A}" type="slidenum">
              <a:rPr lang="en-US" smtClean="0"/>
              <a:t>3</a:t>
            </a:fld>
            <a:endParaRPr lang="en-US"/>
          </a:p>
        </p:txBody>
      </p:sp>
    </p:spTree>
    <p:extLst>
      <p:ext uri="{BB962C8B-B14F-4D97-AF65-F5344CB8AC3E}">
        <p14:creationId xmlns:p14="http://schemas.microsoft.com/office/powerpoint/2010/main" val="364250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Context of Scripture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Grace</a:t>
            </a:r>
            <a:r>
              <a:rPr lang="en-US" dirty="0">
                <a:latin typeface="Calibri" panose="020F0502020204030204" pitchFamily="34" charset="0"/>
                <a:ea typeface="Calibri" panose="020F0502020204030204" pitchFamily="34" charset="0"/>
                <a:cs typeface="Times New Roman" panose="02020603050405020304" pitchFamily="18" charset="0"/>
              </a:rPr>
              <a:t> – what does God’s word say about grace?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Titus 2:11-12</a:t>
            </a:r>
            <a:r>
              <a:rPr lang="en-US" dirty="0">
                <a:latin typeface="Calibri" panose="020F0502020204030204" pitchFamily="34" charset="0"/>
                <a:ea typeface="Calibri" panose="020F0502020204030204" pitchFamily="34" charset="0"/>
                <a:cs typeface="Times New Roman" panose="02020603050405020304" pitchFamily="18" charset="0"/>
              </a:rPr>
              <a:t> – The unmerited favor from our great Benefactor is a revelation which tells us what to do.</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Teaches us how to live before God.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Of necessity, teaches us how to come to God.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“How then shall they call on Him in whom they have not believed? And how shall they believe in Him of whom they have not heard? And how shall they hear without a preacher?” (Romans 10:14)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This instructive grace of God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“brings salvation.”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Faith</a:t>
            </a:r>
            <a:r>
              <a:rPr lang="en-US" dirty="0">
                <a:latin typeface="Calibri" panose="020F0502020204030204" pitchFamily="34" charset="0"/>
                <a:ea typeface="Calibri" panose="020F0502020204030204" pitchFamily="34" charset="0"/>
                <a:cs typeface="Times New Roman" panose="02020603050405020304" pitchFamily="18" charset="0"/>
              </a:rPr>
              <a:t> – what does God’s word say about faith?</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5:1-2</a:t>
            </a:r>
            <a:r>
              <a:rPr lang="en-US" dirty="0">
                <a:latin typeface="Calibri" panose="020F0502020204030204" pitchFamily="34" charset="0"/>
                <a:ea typeface="Calibri" panose="020F0502020204030204" pitchFamily="34" charset="0"/>
                <a:cs typeface="Times New Roman" panose="02020603050405020304" pitchFamily="18" charset="0"/>
              </a:rPr>
              <a:t> – God’s word shows an intimate connection between grace and faith, as we already observed in our text.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Justified </a:t>
            </a:r>
            <a:r>
              <a:rPr lang="en-US" dirty="0">
                <a:latin typeface="Calibri" panose="020F0502020204030204" pitchFamily="34" charset="0"/>
                <a:ea typeface="Calibri" panose="020F0502020204030204" pitchFamily="34" charset="0"/>
                <a:cs typeface="Times New Roman" panose="02020603050405020304" pitchFamily="18" charset="0"/>
              </a:rPr>
              <a:t>– a state before God regarding a cleansed state from sin – </a:t>
            </a:r>
            <a:r>
              <a:rPr lang="en-US" b="1" dirty="0">
                <a:latin typeface="Calibri" panose="020F0502020204030204" pitchFamily="34" charset="0"/>
                <a:ea typeface="Calibri" panose="020F0502020204030204" pitchFamily="34" charset="0"/>
                <a:cs typeface="Times New Roman" panose="02020603050405020304" pitchFamily="18" charset="0"/>
              </a:rPr>
              <a:t>one justified before God is saved, one saved is justified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Faith justifies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Access</a:t>
            </a:r>
            <a:r>
              <a:rPr lang="en-US" dirty="0">
                <a:latin typeface="Calibri" panose="020F0502020204030204" pitchFamily="34" charset="0"/>
                <a:ea typeface="Calibri" panose="020F0502020204030204" pitchFamily="34" charset="0"/>
                <a:cs typeface="Times New Roman" panose="02020603050405020304" pitchFamily="18" charset="0"/>
              </a:rPr>
              <a:t> – entry gained into something.</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“into this grace”</a:t>
            </a:r>
            <a:r>
              <a:rPr lang="en-US" dirty="0">
                <a:latin typeface="Calibri" panose="020F0502020204030204" pitchFamily="34" charset="0"/>
                <a:ea typeface="Calibri" panose="020F0502020204030204" pitchFamily="34" charset="0"/>
                <a:cs typeface="Times New Roman" panose="02020603050405020304" pitchFamily="18" charset="0"/>
              </a:rPr>
              <a:t> – what does this tell us? Grace must be accessed, i.e. not unconditional.</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“by faith”</a:t>
            </a:r>
            <a:r>
              <a:rPr lang="en-US" dirty="0">
                <a:latin typeface="Calibri" panose="020F0502020204030204" pitchFamily="34" charset="0"/>
                <a:ea typeface="Calibri" panose="020F0502020204030204" pitchFamily="34" charset="0"/>
                <a:cs typeface="Times New Roman" panose="02020603050405020304" pitchFamily="18" charset="0"/>
              </a:rPr>
              <a:t> – entry into grace is given through the medium of faith.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Faith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5:6</a:t>
            </a:r>
            <a:r>
              <a:rPr lang="en-US" dirty="0">
                <a:latin typeface="Calibri" panose="020F0502020204030204" pitchFamily="34" charset="0"/>
                <a:ea typeface="Calibri" panose="020F0502020204030204" pitchFamily="34" charset="0"/>
                <a:cs typeface="Times New Roman" panose="02020603050405020304" pitchFamily="18" charset="0"/>
              </a:rPr>
              <a:t> – faith which works.</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“working through LOVE”</a:t>
            </a:r>
            <a:r>
              <a:rPr lang="en-US" b="1" i="1" dirty="0">
                <a:latin typeface="Calibri" panose="020F0502020204030204" pitchFamily="34" charset="0"/>
                <a:ea typeface="Calibri" panose="020F0502020204030204" pitchFamily="34" charset="0"/>
                <a:cs typeface="Times New Roman" panose="02020603050405020304" pitchFamily="18" charset="0"/>
              </a:rPr>
              <a:t> – is that which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“avails.”</a:t>
            </a:r>
            <a:r>
              <a:rPr lang="en-US" b="1" i="1" dirty="0">
                <a:latin typeface="Calibri" panose="020F0502020204030204" pitchFamily="34" charset="0"/>
                <a:ea typeface="Calibri" panose="020F0502020204030204" pitchFamily="34" charset="0"/>
                <a:cs typeface="Times New Roman" panose="02020603050405020304" pitchFamily="18" charset="0"/>
              </a:rPr>
              <a:t> (Is effective.)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Love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14:15</a:t>
            </a:r>
            <a:r>
              <a:rPr lang="en-US" dirty="0">
                <a:latin typeface="Calibri" panose="020F0502020204030204" pitchFamily="34" charset="0"/>
                <a:ea typeface="Calibri" panose="020F0502020204030204" pitchFamily="34" charset="0"/>
                <a:cs typeface="Times New Roman" panose="02020603050405020304" pitchFamily="18" charset="0"/>
              </a:rPr>
              <a:t> – keeping commandments – </a:t>
            </a:r>
            <a:r>
              <a:rPr lang="en-US" b="1" dirty="0">
                <a:latin typeface="Calibri" panose="020F0502020204030204" pitchFamily="34" charset="0"/>
                <a:ea typeface="Calibri" panose="020F0502020204030204" pitchFamily="34" charset="0"/>
                <a:cs typeface="Times New Roman" panose="02020603050405020304" pitchFamily="18" charset="0"/>
              </a:rPr>
              <a:t>which brings us back to the grace of God’s teaching in the word!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All these connections are seen in the history disclosed to us in Scripture.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History of “by grace through faith”</a:t>
            </a:r>
          </a:p>
          <a:p>
            <a:endParaRPr lang="en-US" dirty="0"/>
          </a:p>
        </p:txBody>
      </p:sp>
      <p:sp>
        <p:nvSpPr>
          <p:cNvPr id="4" name="Slide Number Placeholder 3"/>
          <p:cNvSpPr>
            <a:spLocks noGrp="1"/>
          </p:cNvSpPr>
          <p:nvPr>
            <p:ph type="sldNum" sz="quarter" idx="10"/>
          </p:nvPr>
        </p:nvSpPr>
        <p:spPr/>
        <p:txBody>
          <a:bodyPr/>
          <a:lstStyle/>
          <a:p>
            <a:fld id="{749DFACF-9CD8-49E3-ADB7-D08129DD6A6A}" type="slidenum">
              <a:rPr lang="en-US" smtClean="0"/>
              <a:t>4</a:t>
            </a:fld>
            <a:endParaRPr lang="en-US"/>
          </a:p>
        </p:txBody>
      </p:sp>
    </p:spTree>
    <p:extLst>
      <p:ext uri="{BB962C8B-B14F-4D97-AF65-F5344CB8AC3E}">
        <p14:creationId xmlns:p14="http://schemas.microsoft.com/office/powerpoint/2010/main" val="280089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History of “by grace through faith”</a:t>
            </a:r>
          </a:p>
          <a:p>
            <a:pPr marL="45720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In these examples found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a:t>
            </a:r>
            <a:r>
              <a:rPr lang="en-US" b="1" dirty="0">
                <a:latin typeface="Calibri" panose="020F0502020204030204" pitchFamily="34" charset="0"/>
                <a:ea typeface="Calibri" panose="020F0502020204030204" pitchFamily="34" charset="0"/>
                <a:cs typeface="Times New Roman" panose="02020603050405020304" pitchFamily="18" charset="0"/>
              </a:rPr>
              <a:t>, there is an intimate connection between God and man, i.e. between grace and faith. </a:t>
            </a:r>
            <a:r>
              <a:rPr lang="en-US" b="1" u="sng" dirty="0">
                <a:latin typeface="Calibri" panose="020F0502020204030204" pitchFamily="34" charset="0"/>
                <a:ea typeface="Calibri" panose="020F0502020204030204" pitchFamily="34" charset="0"/>
                <a:cs typeface="Times New Roman" panose="02020603050405020304" pitchFamily="18" charset="0"/>
              </a:rPr>
              <a:t>Salvation comes when man’s faith unites with God’s grace.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Noah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11:7</a:t>
            </a:r>
            <a:r>
              <a:rPr lang="en-US" dirty="0">
                <a:latin typeface="Calibri" panose="020F0502020204030204" pitchFamily="34" charset="0"/>
                <a:ea typeface="Calibri" panose="020F0502020204030204" pitchFamily="34" charset="0"/>
                <a:cs typeface="Times New Roman" panose="02020603050405020304" pitchFamily="18" charset="0"/>
              </a:rPr>
              <a:t> – He prepared an ark.</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Where is God’s grace?</a:t>
            </a:r>
            <a:r>
              <a:rPr lang="en-US" dirty="0">
                <a:latin typeface="Calibri" panose="020F0502020204030204" pitchFamily="34" charset="0"/>
                <a:ea typeface="Calibri" panose="020F0502020204030204" pitchFamily="34" charset="0"/>
                <a:cs typeface="Times New Roman" panose="02020603050405020304" pitchFamily="18" charset="0"/>
              </a:rPr>
              <a:t> – Noah was divinely warned!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God said to Noah, ‘The end of all flesh has come before Me, for the earth is filled with violence through them; and behold, I will destroy them with the earth’” (Genesis 6:13).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Instruction given to avoid destruction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“Make yourself an ark” (v. 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Where is Noah’s faith uniting with God’s grace?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“Thus Noah did; according to all that God commanded him, so he did” (v. 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Noah was saved by grace through faith.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Abraham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11:8</a:t>
            </a:r>
            <a:r>
              <a:rPr lang="en-US" dirty="0">
                <a:latin typeface="Calibri" panose="020F0502020204030204" pitchFamily="34" charset="0"/>
                <a:ea typeface="Calibri" panose="020F0502020204030204" pitchFamily="34" charset="0"/>
                <a:cs typeface="Times New Roman" panose="02020603050405020304" pitchFamily="18" charset="0"/>
              </a:rPr>
              <a:t> – Called to go out, and went.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Where is God’s grace?</a:t>
            </a:r>
            <a:r>
              <a:rPr lang="en-US" dirty="0">
                <a:latin typeface="Calibri" panose="020F0502020204030204" pitchFamily="34" charset="0"/>
                <a:ea typeface="Calibri" panose="020F0502020204030204" pitchFamily="34" charset="0"/>
                <a:cs typeface="Times New Roman" panose="02020603050405020304" pitchFamily="18" charset="0"/>
              </a:rPr>
              <a:t> – Abraham was called.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12:1-3</a:t>
            </a:r>
            <a:r>
              <a:rPr lang="en-US" dirty="0">
                <a:latin typeface="Calibri" panose="020F0502020204030204" pitchFamily="34" charset="0"/>
                <a:ea typeface="Calibri" panose="020F0502020204030204" pitchFamily="34" charset="0"/>
                <a:cs typeface="Times New Roman" panose="02020603050405020304" pitchFamily="18" charset="0"/>
              </a:rPr>
              <a:t> – Get out to the land, and receive a nation, and be part of the Seed which will bless the earth.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Lord gave instruction/command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“faith working through love” – “if you love Me keep my commandments”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Where is Abraham’s faith?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 Abram departed as the Lord had spoken to him” (Genesis 12:4).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Abraham’s faith was united with God’s grace which led to the fulfillment of promise.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Israel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11:29</a:t>
            </a:r>
            <a:r>
              <a:rPr lang="en-US" dirty="0">
                <a:latin typeface="Calibri" panose="020F0502020204030204" pitchFamily="34" charset="0"/>
                <a:ea typeface="Calibri" panose="020F0502020204030204" pitchFamily="34" charset="0"/>
                <a:cs typeface="Times New Roman" panose="02020603050405020304" pitchFamily="18" charset="0"/>
              </a:rPr>
              <a:t> – Passed through the sea, and were delivered from Egyptians.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Where is God’s grace?</a:t>
            </a:r>
            <a:r>
              <a:rPr lang="en-US" dirty="0">
                <a:latin typeface="Calibri" panose="020F0502020204030204" pitchFamily="34" charset="0"/>
                <a:ea typeface="Calibri" panose="020F0502020204030204" pitchFamily="34" charset="0"/>
                <a:cs typeface="Times New Roman" panose="02020603050405020304" pitchFamily="18" charset="0"/>
              </a:rPr>
              <a:t> – God commanded Moses, and he commanded Israel.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14:13</a:t>
            </a:r>
            <a:r>
              <a:rPr lang="en-US" dirty="0">
                <a:latin typeface="Calibri" panose="020F0502020204030204" pitchFamily="34" charset="0"/>
                <a:ea typeface="Calibri" panose="020F0502020204030204" pitchFamily="34" charset="0"/>
                <a:cs typeface="Times New Roman" panose="02020603050405020304" pitchFamily="18" charset="0"/>
              </a:rPr>
              <a:t> – Moses’ assuring Israel.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a:t>
            </a:r>
            <a:r>
              <a:rPr lang="en-US" dirty="0">
                <a:latin typeface="Calibri" panose="020F0502020204030204" pitchFamily="34" charset="0"/>
                <a:ea typeface="Calibri" panose="020F0502020204030204" pitchFamily="34" charset="0"/>
                <a:cs typeface="Times New Roman" panose="02020603050405020304" pitchFamily="18" charset="0"/>
              </a:rPr>
              <a:t> – God commanding Moses to command Israel.</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Where is Israel’s faith?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22)</a:t>
            </a:r>
            <a:r>
              <a:rPr lang="en-US" dirty="0">
                <a:latin typeface="Calibri" panose="020F0502020204030204" pitchFamily="34" charset="0"/>
                <a:ea typeface="Calibri" panose="020F0502020204030204" pitchFamily="34" charset="0"/>
                <a:cs typeface="Times New Roman" panose="02020603050405020304" pitchFamily="18" charset="0"/>
              </a:rPr>
              <a:t> – Israel obeying God through Moses’ command.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30-31)</a:t>
            </a:r>
            <a:r>
              <a:rPr lang="en-US" dirty="0">
                <a:latin typeface="Calibri" panose="020F0502020204030204" pitchFamily="34" charset="0"/>
                <a:ea typeface="Calibri" panose="020F0502020204030204" pitchFamily="34" charset="0"/>
                <a:cs typeface="Times New Roman" panose="02020603050405020304" pitchFamily="18" charset="0"/>
              </a:rPr>
              <a:t> – God saved Israel.</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Israel’s faith was united with God’s grace. If not, they would have perished.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Israel at Jericho</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11:30</a:t>
            </a:r>
            <a:r>
              <a:rPr lang="en-US" dirty="0">
                <a:latin typeface="Calibri" panose="020F0502020204030204" pitchFamily="34" charset="0"/>
                <a:ea typeface="Calibri" panose="020F0502020204030204" pitchFamily="34" charset="0"/>
                <a:cs typeface="Times New Roman" panose="02020603050405020304" pitchFamily="18" charset="0"/>
              </a:rPr>
              <a:t> – Walls of Jericho fell.</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First generation did not have their faith unite with God’s grace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Numbers 14:11-12</a:t>
            </a:r>
            <a:r>
              <a:rPr lang="en-US" dirty="0">
                <a:latin typeface="Calibri" panose="020F0502020204030204" pitchFamily="34" charset="0"/>
                <a:ea typeface="Calibri" panose="020F0502020204030204" pitchFamily="34" charset="0"/>
                <a:cs typeface="Times New Roman" panose="02020603050405020304" pitchFamily="18" charset="0"/>
              </a:rPr>
              <a:t> – After being intimidated by the Canaanites, God said they didn’t believe in Him </a:t>
            </a:r>
            <a:r>
              <a:rPr lang="en-US" b="1" dirty="0">
                <a:latin typeface="Calibri" panose="020F0502020204030204" pitchFamily="34" charset="0"/>
                <a:ea typeface="Calibri" panose="020F0502020204030204" pitchFamily="34" charset="0"/>
                <a:cs typeface="Times New Roman" panose="02020603050405020304" pitchFamily="18" charset="0"/>
              </a:rPr>
              <a:t>– their faith did not unite with God’s grace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Where is God’s grace?</a:t>
            </a:r>
            <a:r>
              <a:rPr lang="en-US" dirty="0">
                <a:latin typeface="Calibri" panose="020F0502020204030204" pitchFamily="34" charset="0"/>
                <a:ea typeface="Calibri" panose="020F0502020204030204" pitchFamily="34" charset="0"/>
                <a:cs typeface="Times New Roman" panose="02020603050405020304" pitchFamily="18" charset="0"/>
              </a:rPr>
              <a:t> – God commanded them what they should do.</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Joshua 6:2-5</a:t>
            </a:r>
            <a:r>
              <a:rPr lang="en-US" dirty="0">
                <a:latin typeface="Calibri" panose="020F0502020204030204" pitchFamily="34" charset="0"/>
                <a:ea typeface="Calibri" panose="020F0502020204030204" pitchFamily="34" charset="0"/>
                <a:cs typeface="Times New Roman" panose="02020603050405020304" pitchFamily="18" charset="0"/>
              </a:rPr>
              <a:t> – Specific instruction given.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If they did as God said, they would prevail.</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Where is Israel’s faith?</a:t>
            </a:r>
            <a:r>
              <a:rPr lang="en-US" dirty="0">
                <a:latin typeface="Calibri" panose="020F0502020204030204" pitchFamily="34" charset="0"/>
                <a:ea typeface="Calibri" panose="020F0502020204030204" pitchFamily="34" charset="0"/>
                <a:cs typeface="Times New Roman" panose="02020603050405020304" pitchFamily="18" charset="0"/>
              </a:rPr>
              <a:t> – They did what God said!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walls fell.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When? After they did what God said to do – their faith united with God’s grace.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These truths remain for us today. God provided us something, and gave us instruction to receive it. Our faith must unite with His grace to produce salvation!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Saved by Grace Through Faith</a:t>
            </a:r>
          </a:p>
          <a:p>
            <a:endParaRPr lang="en-US" dirty="0"/>
          </a:p>
        </p:txBody>
      </p:sp>
      <p:sp>
        <p:nvSpPr>
          <p:cNvPr id="4" name="Slide Number Placeholder 3"/>
          <p:cNvSpPr>
            <a:spLocks noGrp="1"/>
          </p:cNvSpPr>
          <p:nvPr>
            <p:ph type="sldNum" sz="quarter" idx="10"/>
          </p:nvPr>
        </p:nvSpPr>
        <p:spPr/>
        <p:txBody>
          <a:bodyPr/>
          <a:lstStyle/>
          <a:p>
            <a:fld id="{749DFACF-9CD8-49E3-ADB7-D08129DD6A6A}" type="slidenum">
              <a:rPr lang="en-US" smtClean="0"/>
              <a:t>5</a:t>
            </a:fld>
            <a:endParaRPr lang="en-US"/>
          </a:p>
        </p:txBody>
      </p:sp>
    </p:spTree>
    <p:extLst>
      <p:ext uri="{BB962C8B-B14F-4D97-AF65-F5344CB8AC3E}">
        <p14:creationId xmlns:p14="http://schemas.microsoft.com/office/powerpoint/2010/main" val="95391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Saved by Grace Through Faith</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God’s Grace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He gave His Son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2:7</a:t>
            </a:r>
            <a:r>
              <a:rPr lang="en-US" dirty="0">
                <a:latin typeface="Calibri" panose="020F0502020204030204" pitchFamily="34" charset="0"/>
                <a:ea typeface="Calibri" panose="020F0502020204030204" pitchFamily="34" charset="0"/>
                <a:cs typeface="Times New Roman" panose="02020603050405020304" pitchFamily="18" charset="0"/>
              </a:rPr>
              <a:t> – Showed His grace in Jesus Christ.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Sacrifice: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“without shedding of blood there is no remission” (Hebrews 9:22).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10:8-10, 14</a:t>
            </a:r>
            <a:r>
              <a:rPr lang="en-US" dirty="0">
                <a:latin typeface="Calibri" panose="020F0502020204030204" pitchFamily="34" charset="0"/>
                <a:ea typeface="Calibri" panose="020F0502020204030204" pitchFamily="34" charset="0"/>
                <a:cs typeface="Times New Roman" panose="02020603050405020304" pitchFamily="18" charset="0"/>
              </a:rPr>
              <a:t> – Prepared a body for Jesus – body offered on the cross – blood let out of body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Him we have redemption through His blood, the forgiveness of sins” (Ephesians 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6:23</a:t>
            </a:r>
            <a:r>
              <a:rPr lang="en-US" dirty="0">
                <a:latin typeface="Calibri" panose="020F0502020204030204" pitchFamily="34" charset="0"/>
                <a:ea typeface="Calibri" panose="020F0502020204030204" pitchFamily="34" charset="0"/>
                <a:cs typeface="Times New Roman" panose="02020603050405020304" pitchFamily="18" charset="0"/>
              </a:rPr>
              <a:t> – gift of God is life through Jesus’ sacrifice.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He gave the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Titus 2:11-12a</a:t>
            </a:r>
            <a:r>
              <a:rPr lang="en-US" dirty="0">
                <a:latin typeface="Calibri" panose="020F0502020204030204" pitchFamily="34" charset="0"/>
                <a:ea typeface="Calibri" panose="020F0502020204030204" pitchFamily="34" charset="0"/>
                <a:cs typeface="Times New Roman" panose="02020603050405020304" pitchFamily="18" charset="0"/>
              </a:rPr>
              <a:t> – Grace that brings salvation teaches us. How?</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1:16-17</a:t>
            </a:r>
            <a:r>
              <a:rPr lang="en-US" dirty="0">
                <a:latin typeface="Calibri" panose="020F0502020204030204" pitchFamily="34" charset="0"/>
                <a:ea typeface="Calibri" panose="020F0502020204030204" pitchFamily="34" charset="0"/>
                <a:cs typeface="Times New Roman" panose="02020603050405020304" pitchFamily="18" charset="0"/>
              </a:rPr>
              <a:t> – Righteousness of God is revealed in it.</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Just</a:t>
            </a:r>
            <a:r>
              <a:rPr lang="en-US" dirty="0">
                <a:latin typeface="Calibri" panose="020F0502020204030204" pitchFamily="34" charset="0"/>
                <a:ea typeface="Calibri" panose="020F0502020204030204" pitchFamily="34" charset="0"/>
                <a:cs typeface="Times New Roman" panose="02020603050405020304" pitchFamily="18" charset="0"/>
              </a:rPr>
              <a:t> – justified before God, safe/saved.</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Shall live by faith</a:t>
            </a:r>
            <a:r>
              <a:rPr lang="en-US" dirty="0">
                <a:latin typeface="Calibri" panose="020F0502020204030204" pitchFamily="34" charset="0"/>
                <a:ea typeface="Calibri" panose="020F0502020204030204" pitchFamily="34" charset="0"/>
                <a:cs typeface="Times New Roman" panose="02020603050405020304" pitchFamily="18" charset="0"/>
              </a:rPr>
              <a:t> – those who are FAITHFUL to God’s word are justified.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7:24-8:1-2</a:t>
            </a:r>
            <a:r>
              <a:rPr lang="en-US" dirty="0">
                <a:latin typeface="Calibri" panose="020F0502020204030204" pitchFamily="34" charset="0"/>
                <a:ea typeface="Calibri" panose="020F0502020204030204" pitchFamily="34" charset="0"/>
                <a:cs typeface="Times New Roman" panose="02020603050405020304" pitchFamily="18" charset="0"/>
              </a:rPr>
              <a:t> – Deliverance through Jesus through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“law of the Spirit of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Deliverance is through Jesus, but what gets us to Jesus?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law of Christ – the gospel!</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He gave/gives time: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There are those who do not know the gospel, and those who have delayed in obeying in who God wants to be saved.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3:9, 15</a:t>
            </a:r>
            <a:r>
              <a:rPr lang="en-US" dirty="0">
                <a:latin typeface="Calibri" panose="020F0502020204030204" pitchFamily="34" charset="0"/>
                <a:ea typeface="Calibri" panose="020F0502020204030204" pitchFamily="34" charset="0"/>
                <a:cs typeface="Times New Roman" panose="02020603050405020304" pitchFamily="18" charset="0"/>
              </a:rPr>
              <a:t> – He is longsuffering toward us – gives us time to be saved.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Our Faith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Mark 16:15-16</a:t>
            </a:r>
            <a:r>
              <a:rPr lang="en-US" dirty="0">
                <a:latin typeface="Calibri" panose="020F0502020204030204" pitchFamily="34" charset="0"/>
                <a:ea typeface="Calibri" panose="020F0502020204030204" pitchFamily="34" charset="0"/>
                <a:cs typeface="Times New Roman" panose="02020603050405020304" pitchFamily="18" charset="0"/>
              </a:rPr>
              <a:t> – Preach the gospel – the grace of God – believe and be baptized.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part of God’s grace in the message given for us to act upon.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message is – unite your faith with God’s grace by doing what He says!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this is My blood of the new covenant, which is shed for many for the remission of sins” (Matthew 26:28 – FOR).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“Repent, and let every one of you be baptized in the name of Jesus Chris for the remission of sins” (Acts 2:38 – FOR).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Blood </a:t>
            </a:r>
            <a:r>
              <a:rPr lang="en-US" dirty="0">
                <a:latin typeface="Calibri" panose="020F0502020204030204" pitchFamily="34" charset="0"/>
                <a:ea typeface="Calibri" panose="020F0502020204030204" pitchFamily="34" charset="0"/>
                <a:cs typeface="Times New Roman" panose="02020603050405020304" pitchFamily="18" charset="0"/>
              </a:rPr>
              <a:t>= for remission of sins; </a:t>
            </a:r>
            <a:r>
              <a:rPr lang="en-US" b="1" dirty="0">
                <a:latin typeface="Calibri" panose="020F0502020204030204" pitchFamily="34" charset="0"/>
                <a:ea typeface="Calibri" panose="020F0502020204030204" pitchFamily="34" charset="0"/>
                <a:cs typeface="Times New Roman" panose="02020603050405020304" pitchFamily="18" charset="0"/>
              </a:rPr>
              <a:t>Baptism</a:t>
            </a:r>
            <a:r>
              <a:rPr lang="en-US" dirty="0">
                <a:latin typeface="Calibri" panose="020F0502020204030204" pitchFamily="34" charset="0"/>
                <a:ea typeface="Calibri" panose="020F0502020204030204" pitchFamily="34" charset="0"/>
                <a:cs typeface="Times New Roman" panose="02020603050405020304" pitchFamily="18" charset="0"/>
              </a:rPr>
              <a:t> = for remission of sins.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Baptism gets you to the blood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 have access by faith into this grace in which we stand” (Romans 5:2).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Our faith is united with God’s grace with the result of salvation when we obey the gospel of Christ.</a:t>
            </a:r>
          </a:p>
          <a:p>
            <a:endParaRPr lang="en-US" dirty="0"/>
          </a:p>
        </p:txBody>
      </p:sp>
      <p:sp>
        <p:nvSpPr>
          <p:cNvPr id="4" name="Slide Number Placeholder 3"/>
          <p:cNvSpPr>
            <a:spLocks noGrp="1"/>
          </p:cNvSpPr>
          <p:nvPr>
            <p:ph type="sldNum" sz="quarter" idx="10"/>
          </p:nvPr>
        </p:nvSpPr>
        <p:spPr/>
        <p:txBody>
          <a:bodyPr/>
          <a:lstStyle/>
          <a:p>
            <a:fld id="{749DFACF-9CD8-49E3-ADB7-D08129DD6A6A}" type="slidenum">
              <a:rPr lang="en-US" smtClean="0"/>
              <a:t>6</a:t>
            </a:fld>
            <a:endParaRPr lang="en-US"/>
          </a:p>
        </p:txBody>
      </p:sp>
    </p:spTree>
    <p:extLst>
      <p:ext uri="{BB962C8B-B14F-4D97-AF65-F5344CB8AC3E}">
        <p14:creationId xmlns:p14="http://schemas.microsoft.com/office/powerpoint/2010/main" val="301218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Bible says we are saved by grace through faith.</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submit to the formula that is grace through faith salvation if we wish to be with God for eternity.</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believe what God says on the matter, and obey.</a:t>
            </a:r>
          </a:p>
          <a:p>
            <a:endParaRPr lang="en-US" dirty="0"/>
          </a:p>
        </p:txBody>
      </p:sp>
      <p:sp>
        <p:nvSpPr>
          <p:cNvPr id="4" name="Slide Number Placeholder 3"/>
          <p:cNvSpPr>
            <a:spLocks noGrp="1"/>
          </p:cNvSpPr>
          <p:nvPr>
            <p:ph type="sldNum" sz="quarter" idx="10"/>
          </p:nvPr>
        </p:nvSpPr>
        <p:spPr/>
        <p:txBody>
          <a:bodyPr/>
          <a:lstStyle/>
          <a:p>
            <a:fld id="{749DFACF-9CD8-49E3-ADB7-D08129DD6A6A}" type="slidenum">
              <a:rPr lang="en-US" smtClean="0"/>
              <a:t>7</a:t>
            </a:fld>
            <a:endParaRPr lang="en-US"/>
          </a:p>
        </p:txBody>
      </p:sp>
    </p:spTree>
    <p:extLst>
      <p:ext uri="{BB962C8B-B14F-4D97-AF65-F5344CB8AC3E}">
        <p14:creationId xmlns:p14="http://schemas.microsoft.com/office/powerpoint/2010/main" val="283112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52B0CC-B4C0-4702-90C1-A5EF3C079265}"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249130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2B0CC-B4C0-4702-90C1-A5EF3C079265}"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398666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2B0CC-B4C0-4702-90C1-A5EF3C079265}"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56938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2B0CC-B4C0-4702-90C1-A5EF3C079265}"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6369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52B0CC-B4C0-4702-90C1-A5EF3C079265}"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211952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2B0CC-B4C0-4702-90C1-A5EF3C079265}"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83442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2B0CC-B4C0-4702-90C1-A5EF3C079265}"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412400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52B0CC-B4C0-4702-90C1-A5EF3C079265}"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233393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2B0CC-B4C0-4702-90C1-A5EF3C079265}"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56700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52B0CC-B4C0-4702-90C1-A5EF3C079265}"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225380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52B0CC-B4C0-4702-90C1-A5EF3C079265}"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2BC8B-40C9-48F6-BD70-9ED67BB00654}" type="slidenum">
              <a:rPr lang="en-US" smtClean="0"/>
              <a:t>‹#›</a:t>
            </a:fld>
            <a:endParaRPr lang="en-US"/>
          </a:p>
        </p:txBody>
      </p:sp>
    </p:spTree>
    <p:extLst>
      <p:ext uri="{BB962C8B-B14F-4D97-AF65-F5344CB8AC3E}">
        <p14:creationId xmlns:p14="http://schemas.microsoft.com/office/powerpoint/2010/main" val="43009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2B0CC-B4C0-4702-90C1-A5EF3C079265}" type="datetimeFigureOut">
              <a:rPr lang="en-US" smtClean="0"/>
              <a:t>3/7/2018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2BC8B-40C9-48F6-BD70-9ED67BB00654}" type="slidenum">
              <a:rPr lang="en-US" smtClean="0"/>
              <a:t>‹#›</a:t>
            </a:fld>
            <a:endParaRPr lang="en-US"/>
          </a:p>
        </p:txBody>
      </p:sp>
    </p:spTree>
    <p:extLst>
      <p:ext uri="{BB962C8B-B14F-4D97-AF65-F5344CB8AC3E}">
        <p14:creationId xmlns:p14="http://schemas.microsoft.com/office/powerpoint/2010/main" val="3693120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52A1-6C5D-4257-8B0B-281DF4805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021EE0-3819-4AFC-8175-4A61ABBC32A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725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0040-7184-4ECB-B0E0-4271E70F4E20}"/>
              </a:ext>
            </a:extLst>
          </p:cNvPr>
          <p:cNvSpPr>
            <a:spLocks noGrp="1"/>
          </p:cNvSpPr>
          <p:nvPr>
            <p:ph type="ctrTitle"/>
          </p:nvPr>
        </p:nvSpPr>
        <p:spPr>
          <a:xfrm>
            <a:off x="685800" y="1851234"/>
            <a:ext cx="7772400" cy="2387600"/>
          </a:xfrm>
        </p:spPr>
        <p:txBody>
          <a:bodyPr>
            <a:normAutofit/>
          </a:bodyPr>
          <a:lstStyle/>
          <a:p>
            <a:r>
              <a:rPr lang="en-US" sz="8000" b="1" dirty="0">
                <a:solidFill>
                  <a:schemeClr val="bg1"/>
                </a:solidFill>
                <a:latin typeface="Blackadder ITC" panose="04020505051007020D02" pitchFamily="82" charset="0"/>
              </a:rPr>
              <a:t>By Grace              Through Faith</a:t>
            </a:r>
          </a:p>
        </p:txBody>
      </p:sp>
      <p:sp>
        <p:nvSpPr>
          <p:cNvPr id="3" name="Subtitle 2">
            <a:extLst>
              <a:ext uri="{FF2B5EF4-FFF2-40B4-BE49-F238E27FC236}">
                <a16:creationId xmlns:a16="http://schemas.microsoft.com/office/drawing/2014/main" id="{77AA765A-E20C-4188-B3EC-F950273A9047}"/>
              </a:ext>
            </a:extLst>
          </p:cNvPr>
          <p:cNvSpPr>
            <a:spLocks noGrp="1"/>
          </p:cNvSpPr>
          <p:nvPr>
            <p:ph type="subTitle" idx="1"/>
          </p:nvPr>
        </p:nvSpPr>
        <p:spPr>
          <a:xfrm>
            <a:off x="1143000" y="4330909"/>
            <a:ext cx="6858000" cy="1655762"/>
          </a:xfrm>
        </p:spPr>
        <p:txBody>
          <a:bodyPr>
            <a:normAutofit/>
          </a:bodyPr>
          <a:lstStyle/>
          <a:p>
            <a:r>
              <a:rPr lang="en-US" sz="4000" b="1" i="1" dirty="0">
                <a:solidFill>
                  <a:schemeClr val="bg1"/>
                </a:solidFill>
              </a:rPr>
              <a:t>Ephesians 2:8-9</a:t>
            </a:r>
          </a:p>
        </p:txBody>
      </p:sp>
    </p:spTree>
    <p:extLst>
      <p:ext uri="{BB962C8B-B14F-4D97-AF65-F5344CB8AC3E}">
        <p14:creationId xmlns:p14="http://schemas.microsoft.com/office/powerpoint/2010/main" val="25925261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B6E1-B642-41D8-898B-1A54EE7E33B6}"/>
              </a:ext>
            </a:extLst>
          </p:cNvPr>
          <p:cNvSpPr>
            <a:spLocks noGrp="1"/>
          </p:cNvSpPr>
          <p:nvPr>
            <p:ph type="title"/>
          </p:nvPr>
        </p:nvSpPr>
        <p:spPr/>
        <p:txBody>
          <a:bodyPr>
            <a:normAutofit/>
          </a:bodyPr>
          <a:lstStyle/>
          <a:p>
            <a:pPr algn="ctr"/>
            <a:r>
              <a:rPr lang="en-US" sz="5400" b="1" dirty="0">
                <a:solidFill>
                  <a:schemeClr val="bg1"/>
                </a:solidFill>
                <a:latin typeface="Blackadder ITC" panose="04020505051007020D02" pitchFamily="82" charset="0"/>
              </a:rPr>
              <a:t>Understanding Terms</a:t>
            </a:r>
          </a:p>
        </p:txBody>
      </p:sp>
      <p:sp>
        <p:nvSpPr>
          <p:cNvPr id="3" name="Content Placeholder 2">
            <a:extLst>
              <a:ext uri="{FF2B5EF4-FFF2-40B4-BE49-F238E27FC236}">
                <a16:creationId xmlns:a16="http://schemas.microsoft.com/office/drawing/2014/main" id="{4249F531-615E-40AC-BF28-6411E2C96051}"/>
              </a:ext>
            </a:extLst>
          </p:cNvPr>
          <p:cNvSpPr>
            <a:spLocks noGrp="1"/>
          </p:cNvSpPr>
          <p:nvPr>
            <p:ph idx="1"/>
          </p:nvPr>
        </p:nvSpPr>
        <p:spPr>
          <a:xfrm>
            <a:off x="628650" y="1577009"/>
            <a:ext cx="7886700" cy="5022574"/>
          </a:xfrm>
        </p:spPr>
        <p:txBody>
          <a:bodyPr>
            <a:normAutofit fontScale="92500" lnSpcReduction="10000"/>
          </a:bodyPr>
          <a:lstStyle/>
          <a:p>
            <a:r>
              <a:rPr lang="en-US" sz="3200" b="1" dirty="0">
                <a:solidFill>
                  <a:schemeClr val="bg1"/>
                </a:solidFill>
              </a:rPr>
              <a:t>By</a:t>
            </a:r>
            <a:r>
              <a:rPr lang="en-US" sz="3200" dirty="0">
                <a:solidFill>
                  <a:schemeClr val="bg1"/>
                </a:solidFill>
              </a:rPr>
              <a:t> – preposition – “through, or through the medium” (Webster).</a:t>
            </a:r>
          </a:p>
          <a:p>
            <a:r>
              <a:rPr lang="en-US" sz="3200" b="1" dirty="0">
                <a:solidFill>
                  <a:schemeClr val="bg1"/>
                </a:solidFill>
              </a:rPr>
              <a:t>Grace</a:t>
            </a:r>
            <a:r>
              <a:rPr lang="en-US" sz="3200" dirty="0">
                <a:solidFill>
                  <a:schemeClr val="bg1"/>
                </a:solidFill>
              </a:rPr>
              <a:t> – </a:t>
            </a:r>
            <a:r>
              <a:rPr lang="en-US" sz="3200" i="1" dirty="0" err="1">
                <a:solidFill>
                  <a:schemeClr val="bg1"/>
                </a:solidFill>
              </a:rPr>
              <a:t>charis</a:t>
            </a:r>
            <a:r>
              <a:rPr lang="en-US" sz="3200" dirty="0">
                <a:solidFill>
                  <a:schemeClr val="bg1"/>
                </a:solidFill>
              </a:rPr>
              <a:t> – graciousness of manner or act (Strong).</a:t>
            </a:r>
          </a:p>
          <a:p>
            <a:r>
              <a:rPr lang="en-US" sz="3200" b="1" dirty="0">
                <a:solidFill>
                  <a:schemeClr val="bg1"/>
                </a:solidFill>
              </a:rPr>
              <a:t>Saved</a:t>
            </a:r>
            <a:r>
              <a:rPr lang="en-US" sz="3200" dirty="0">
                <a:solidFill>
                  <a:schemeClr val="bg1"/>
                </a:solidFill>
              </a:rPr>
              <a:t> – </a:t>
            </a:r>
            <a:r>
              <a:rPr lang="en-US" sz="3200" i="1" dirty="0" err="1">
                <a:solidFill>
                  <a:schemeClr val="bg1"/>
                </a:solidFill>
              </a:rPr>
              <a:t>sōzo</a:t>
            </a:r>
            <a:r>
              <a:rPr lang="en-US" sz="3200" i="1" dirty="0">
                <a:solidFill>
                  <a:schemeClr val="bg1"/>
                </a:solidFill>
              </a:rPr>
              <a:t>̄ </a:t>
            </a:r>
            <a:r>
              <a:rPr lang="en-US" sz="3200" dirty="0">
                <a:solidFill>
                  <a:schemeClr val="bg1"/>
                </a:solidFill>
              </a:rPr>
              <a:t>– to save, keep safe and sound, to rescue from danger or destruction (Strong).</a:t>
            </a:r>
          </a:p>
          <a:p>
            <a:r>
              <a:rPr lang="en-US" sz="3200" b="1" dirty="0">
                <a:solidFill>
                  <a:schemeClr val="bg1"/>
                </a:solidFill>
              </a:rPr>
              <a:t>Through</a:t>
            </a:r>
            <a:r>
              <a:rPr lang="en-US" sz="3200" dirty="0">
                <a:solidFill>
                  <a:schemeClr val="bg1"/>
                </a:solidFill>
              </a:rPr>
              <a:t> – preposition – looks back to “saved,” and forward to that through which we are saved.</a:t>
            </a:r>
          </a:p>
          <a:p>
            <a:r>
              <a:rPr lang="en-US" sz="3200" b="1" dirty="0">
                <a:solidFill>
                  <a:schemeClr val="bg1"/>
                </a:solidFill>
              </a:rPr>
              <a:t>Faith</a:t>
            </a:r>
            <a:r>
              <a:rPr lang="en-US" sz="3200" dirty="0">
                <a:solidFill>
                  <a:schemeClr val="bg1"/>
                </a:solidFill>
              </a:rPr>
              <a:t> – </a:t>
            </a:r>
            <a:r>
              <a:rPr lang="en-US" sz="3200" i="1" dirty="0" err="1">
                <a:solidFill>
                  <a:schemeClr val="bg1"/>
                </a:solidFill>
              </a:rPr>
              <a:t>pistis</a:t>
            </a:r>
            <a:r>
              <a:rPr lang="en-US" sz="3200" dirty="0">
                <a:solidFill>
                  <a:schemeClr val="bg1"/>
                </a:solidFill>
              </a:rPr>
              <a:t> – persuasion, i.e. credence; moral conviction (Strong).</a:t>
            </a:r>
          </a:p>
        </p:txBody>
      </p:sp>
    </p:spTree>
    <p:extLst>
      <p:ext uri="{BB962C8B-B14F-4D97-AF65-F5344CB8AC3E}">
        <p14:creationId xmlns:p14="http://schemas.microsoft.com/office/powerpoint/2010/main" val="3513453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B6E1-B642-41D8-898B-1A54EE7E33B6}"/>
              </a:ext>
            </a:extLst>
          </p:cNvPr>
          <p:cNvSpPr>
            <a:spLocks noGrp="1"/>
          </p:cNvSpPr>
          <p:nvPr>
            <p:ph type="title"/>
          </p:nvPr>
        </p:nvSpPr>
        <p:spPr/>
        <p:txBody>
          <a:bodyPr>
            <a:normAutofit/>
          </a:bodyPr>
          <a:lstStyle/>
          <a:p>
            <a:pPr algn="ctr"/>
            <a:r>
              <a:rPr lang="en-US" sz="5400" b="1" dirty="0">
                <a:solidFill>
                  <a:schemeClr val="bg1"/>
                </a:solidFill>
                <a:latin typeface="Blackadder ITC" panose="04020505051007020D02" pitchFamily="82" charset="0"/>
              </a:rPr>
              <a:t>Understanding Terms</a:t>
            </a:r>
          </a:p>
        </p:txBody>
      </p:sp>
      <p:sp>
        <p:nvSpPr>
          <p:cNvPr id="3" name="Content Placeholder 2">
            <a:extLst>
              <a:ext uri="{FF2B5EF4-FFF2-40B4-BE49-F238E27FC236}">
                <a16:creationId xmlns:a16="http://schemas.microsoft.com/office/drawing/2014/main" id="{4249F531-615E-40AC-BF28-6411E2C96051}"/>
              </a:ext>
            </a:extLst>
          </p:cNvPr>
          <p:cNvSpPr>
            <a:spLocks noGrp="1"/>
          </p:cNvSpPr>
          <p:nvPr>
            <p:ph idx="1"/>
          </p:nvPr>
        </p:nvSpPr>
        <p:spPr>
          <a:xfrm>
            <a:off x="628650" y="1577009"/>
            <a:ext cx="7886700" cy="5022574"/>
          </a:xfrm>
        </p:spPr>
        <p:txBody>
          <a:bodyPr>
            <a:normAutofit/>
          </a:bodyPr>
          <a:lstStyle/>
          <a:p>
            <a:pPr marL="0" indent="0">
              <a:buNone/>
            </a:pPr>
            <a:r>
              <a:rPr lang="en-US" sz="3200" b="1" dirty="0">
                <a:solidFill>
                  <a:schemeClr val="bg1"/>
                </a:solidFill>
              </a:rPr>
              <a:t>Grace</a:t>
            </a:r>
          </a:p>
          <a:p>
            <a:r>
              <a:rPr lang="en-US" sz="3200" i="1" dirty="0">
                <a:solidFill>
                  <a:schemeClr val="bg1"/>
                </a:solidFill>
              </a:rPr>
              <a:t>Titus 2:11-12 </a:t>
            </a:r>
            <a:r>
              <a:rPr lang="en-US" sz="3200" dirty="0">
                <a:solidFill>
                  <a:schemeClr val="bg1"/>
                </a:solidFill>
              </a:rPr>
              <a:t>– Revelation from God that teaches.</a:t>
            </a:r>
          </a:p>
          <a:p>
            <a:pPr marL="0" indent="0">
              <a:buNone/>
            </a:pPr>
            <a:r>
              <a:rPr lang="en-US" sz="3200" b="1" dirty="0">
                <a:solidFill>
                  <a:schemeClr val="bg1"/>
                </a:solidFill>
              </a:rPr>
              <a:t>Faith</a:t>
            </a:r>
          </a:p>
          <a:p>
            <a:r>
              <a:rPr lang="en-US" sz="3200" i="1" dirty="0">
                <a:solidFill>
                  <a:schemeClr val="bg1"/>
                </a:solidFill>
              </a:rPr>
              <a:t>Romans 5:1-2 </a:t>
            </a:r>
            <a:r>
              <a:rPr lang="en-US" sz="3200" dirty="0">
                <a:solidFill>
                  <a:schemeClr val="bg1"/>
                </a:solidFill>
              </a:rPr>
              <a:t>– Justifies by granting entrance into God’s grace.</a:t>
            </a:r>
          </a:p>
          <a:p>
            <a:r>
              <a:rPr lang="en-US" sz="3200" i="1" dirty="0">
                <a:solidFill>
                  <a:schemeClr val="bg1"/>
                </a:solidFill>
              </a:rPr>
              <a:t>Galatians 5:6 </a:t>
            </a:r>
            <a:r>
              <a:rPr lang="en-US" sz="3200" dirty="0">
                <a:solidFill>
                  <a:schemeClr val="bg1"/>
                </a:solidFill>
              </a:rPr>
              <a:t>– Faith that avails is faith that works through love </a:t>
            </a:r>
            <a:r>
              <a:rPr lang="en-US" sz="3200" i="1" dirty="0">
                <a:solidFill>
                  <a:schemeClr val="bg1"/>
                </a:solidFill>
              </a:rPr>
              <a:t>(cf. John 14:15).</a:t>
            </a:r>
          </a:p>
        </p:txBody>
      </p:sp>
    </p:spTree>
    <p:extLst>
      <p:ext uri="{BB962C8B-B14F-4D97-AF65-F5344CB8AC3E}">
        <p14:creationId xmlns:p14="http://schemas.microsoft.com/office/powerpoint/2010/main" val="2371021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B6E1-B642-41D8-898B-1A54EE7E33B6}"/>
              </a:ext>
            </a:extLst>
          </p:cNvPr>
          <p:cNvSpPr>
            <a:spLocks noGrp="1"/>
          </p:cNvSpPr>
          <p:nvPr>
            <p:ph type="title"/>
          </p:nvPr>
        </p:nvSpPr>
        <p:spPr/>
        <p:txBody>
          <a:bodyPr>
            <a:normAutofit fontScale="90000"/>
          </a:bodyPr>
          <a:lstStyle/>
          <a:p>
            <a:pPr algn="ctr"/>
            <a:r>
              <a:rPr lang="en-US" sz="5400" b="1" dirty="0">
                <a:solidFill>
                  <a:schemeClr val="bg1"/>
                </a:solidFill>
                <a:latin typeface="Blackadder ITC" panose="04020505051007020D02" pitchFamily="82" charset="0"/>
              </a:rPr>
              <a:t>History of “by grace through faith”</a:t>
            </a:r>
          </a:p>
        </p:txBody>
      </p:sp>
      <p:sp>
        <p:nvSpPr>
          <p:cNvPr id="3" name="Content Placeholder 2">
            <a:extLst>
              <a:ext uri="{FF2B5EF4-FFF2-40B4-BE49-F238E27FC236}">
                <a16:creationId xmlns:a16="http://schemas.microsoft.com/office/drawing/2014/main" id="{4249F531-615E-40AC-BF28-6411E2C96051}"/>
              </a:ext>
            </a:extLst>
          </p:cNvPr>
          <p:cNvSpPr>
            <a:spLocks noGrp="1"/>
          </p:cNvSpPr>
          <p:nvPr>
            <p:ph idx="1"/>
          </p:nvPr>
        </p:nvSpPr>
        <p:spPr>
          <a:xfrm>
            <a:off x="628650" y="1577009"/>
            <a:ext cx="7886700" cy="5022574"/>
          </a:xfrm>
        </p:spPr>
        <p:txBody>
          <a:bodyPr>
            <a:normAutofit/>
          </a:bodyPr>
          <a:lstStyle/>
          <a:p>
            <a:pPr marL="0" indent="0" algn="ctr">
              <a:buNone/>
            </a:pPr>
            <a:r>
              <a:rPr lang="en-US" sz="3200" i="1" dirty="0">
                <a:solidFill>
                  <a:schemeClr val="bg1"/>
                </a:solidFill>
              </a:rPr>
              <a:t>Salvation comes when man’s faith unites with God’s grace.</a:t>
            </a:r>
          </a:p>
          <a:p>
            <a:r>
              <a:rPr lang="en-US" sz="3200" b="1" dirty="0">
                <a:solidFill>
                  <a:schemeClr val="bg1"/>
                </a:solidFill>
              </a:rPr>
              <a:t>Noah</a:t>
            </a:r>
            <a:r>
              <a:rPr lang="en-US" sz="3200" i="1" dirty="0">
                <a:solidFill>
                  <a:schemeClr val="bg1"/>
                </a:solidFill>
              </a:rPr>
              <a:t> – Hebrews 11:7 (cf. Genesis 6)</a:t>
            </a:r>
          </a:p>
          <a:p>
            <a:r>
              <a:rPr lang="en-US" sz="3200" b="1" dirty="0">
                <a:solidFill>
                  <a:schemeClr val="bg1"/>
                </a:solidFill>
              </a:rPr>
              <a:t>Abraham</a:t>
            </a:r>
            <a:r>
              <a:rPr lang="en-US" sz="3200" i="1" dirty="0">
                <a:solidFill>
                  <a:schemeClr val="bg1"/>
                </a:solidFill>
              </a:rPr>
              <a:t> – Hebrews 11:8 (cf. Genesis 12)</a:t>
            </a:r>
          </a:p>
          <a:p>
            <a:r>
              <a:rPr lang="en-US" sz="3200" b="1" dirty="0">
                <a:solidFill>
                  <a:schemeClr val="bg1"/>
                </a:solidFill>
              </a:rPr>
              <a:t>Israel</a:t>
            </a:r>
            <a:r>
              <a:rPr lang="en-US" sz="3200" i="1" dirty="0">
                <a:solidFill>
                  <a:schemeClr val="bg1"/>
                </a:solidFill>
              </a:rPr>
              <a:t> – Hebrews 11:29 (cf. Exodus 14)</a:t>
            </a:r>
          </a:p>
          <a:p>
            <a:r>
              <a:rPr lang="en-US" sz="3200" b="1" dirty="0">
                <a:solidFill>
                  <a:schemeClr val="bg1"/>
                </a:solidFill>
              </a:rPr>
              <a:t>Israel at Jericho </a:t>
            </a:r>
            <a:r>
              <a:rPr lang="en-US" sz="3200" i="1" dirty="0">
                <a:solidFill>
                  <a:schemeClr val="bg1"/>
                </a:solidFill>
              </a:rPr>
              <a:t>– Hebrews 11:30                        (cf. Numbers 13, 14; Joshua 6)</a:t>
            </a:r>
          </a:p>
        </p:txBody>
      </p:sp>
    </p:spTree>
    <p:extLst>
      <p:ext uri="{BB962C8B-B14F-4D97-AF65-F5344CB8AC3E}">
        <p14:creationId xmlns:p14="http://schemas.microsoft.com/office/powerpoint/2010/main" val="3396730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B6E1-B642-41D8-898B-1A54EE7E33B6}"/>
              </a:ext>
            </a:extLst>
          </p:cNvPr>
          <p:cNvSpPr>
            <a:spLocks noGrp="1"/>
          </p:cNvSpPr>
          <p:nvPr>
            <p:ph type="title"/>
          </p:nvPr>
        </p:nvSpPr>
        <p:spPr/>
        <p:txBody>
          <a:bodyPr>
            <a:normAutofit/>
          </a:bodyPr>
          <a:lstStyle/>
          <a:p>
            <a:pPr algn="ctr"/>
            <a:r>
              <a:rPr lang="en-US" sz="5400" b="1" dirty="0">
                <a:solidFill>
                  <a:schemeClr val="bg1"/>
                </a:solidFill>
                <a:latin typeface="Blackadder ITC" panose="04020505051007020D02" pitchFamily="82" charset="0"/>
              </a:rPr>
              <a:t>Saved by Grace Through Faith</a:t>
            </a:r>
          </a:p>
        </p:txBody>
      </p:sp>
      <p:sp>
        <p:nvSpPr>
          <p:cNvPr id="3" name="Content Placeholder 2">
            <a:extLst>
              <a:ext uri="{FF2B5EF4-FFF2-40B4-BE49-F238E27FC236}">
                <a16:creationId xmlns:a16="http://schemas.microsoft.com/office/drawing/2014/main" id="{4249F531-615E-40AC-BF28-6411E2C96051}"/>
              </a:ext>
            </a:extLst>
          </p:cNvPr>
          <p:cNvSpPr>
            <a:spLocks noGrp="1"/>
          </p:cNvSpPr>
          <p:nvPr>
            <p:ph idx="1"/>
          </p:nvPr>
        </p:nvSpPr>
        <p:spPr>
          <a:xfrm>
            <a:off x="628650" y="1577009"/>
            <a:ext cx="7886700" cy="5022574"/>
          </a:xfrm>
        </p:spPr>
        <p:txBody>
          <a:bodyPr>
            <a:normAutofit lnSpcReduction="10000"/>
          </a:bodyPr>
          <a:lstStyle/>
          <a:p>
            <a:pPr marL="0" indent="0">
              <a:buNone/>
            </a:pPr>
            <a:r>
              <a:rPr lang="en-US" sz="3200" b="1" dirty="0">
                <a:solidFill>
                  <a:schemeClr val="bg1"/>
                </a:solidFill>
              </a:rPr>
              <a:t>God’s Grace</a:t>
            </a:r>
          </a:p>
          <a:p>
            <a:r>
              <a:rPr lang="en-US" sz="3200" b="1" dirty="0">
                <a:solidFill>
                  <a:schemeClr val="bg1"/>
                </a:solidFill>
              </a:rPr>
              <a:t>Gave His </a:t>
            </a:r>
            <a:r>
              <a:rPr lang="en-US" sz="3200" b="1" u="sng" dirty="0">
                <a:solidFill>
                  <a:schemeClr val="bg1"/>
                </a:solidFill>
              </a:rPr>
              <a:t>Son</a:t>
            </a:r>
            <a:r>
              <a:rPr lang="en-US" sz="3200" b="1" dirty="0">
                <a:solidFill>
                  <a:schemeClr val="bg1"/>
                </a:solidFill>
              </a:rPr>
              <a:t> </a:t>
            </a:r>
            <a:r>
              <a:rPr lang="en-US" sz="3200" dirty="0">
                <a:solidFill>
                  <a:schemeClr val="bg1"/>
                </a:solidFill>
              </a:rPr>
              <a:t>– </a:t>
            </a:r>
            <a:r>
              <a:rPr lang="en-US" sz="3200" i="1" dirty="0">
                <a:solidFill>
                  <a:schemeClr val="bg1"/>
                </a:solidFill>
              </a:rPr>
              <a:t>Ephesians 1:7;                         Hebrews 10:8-10</a:t>
            </a:r>
          </a:p>
          <a:p>
            <a:r>
              <a:rPr lang="en-US" sz="3200" b="1" dirty="0">
                <a:solidFill>
                  <a:schemeClr val="bg1"/>
                </a:solidFill>
              </a:rPr>
              <a:t>Gave His </a:t>
            </a:r>
            <a:r>
              <a:rPr lang="en-US" sz="3200" b="1" u="sng" dirty="0">
                <a:solidFill>
                  <a:schemeClr val="bg1"/>
                </a:solidFill>
              </a:rPr>
              <a:t>word</a:t>
            </a:r>
            <a:r>
              <a:rPr lang="en-US" sz="3200" b="1" dirty="0">
                <a:solidFill>
                  <a:schemeClr val="bg1"/>
                </a:solidFill>
              </a:rPr>
              <a:t> </a:t>
            </a:r>
            <a:r>
              <a:rPr lang="en-US" sz="3200" dirty="0">
                <a:solidFill>
                  <a:schemeClr val="bg1"/>
                </a:solidFill>
              </a:rPr>
              <a:t>– </a:t>
            </a:r>
            <a:r>
              <a:rPr lang="en-US" sz="3200" i="1" dirty="0">
                <a:solidFill>
                  <a:schemeClr val="bg1"/>
                </a:solidFill>
              </a:rPr>
              <a:t>Titus 2:11-12;                       Romans 1:16-17; 8:1-2</a:t>
            </a:r>
          </a:p>
          <a:p>
            <a:r>
              <a:rPr lang="en-US" sz="3200" b="1" dirty="0">
                <a:solidFill>
                  <a:schemeClr val="bg1"/>
                </a:solidFill>
              </a:rPr>
              <a:t>Gave us </a:t>
            </a:r>
            <a:r>
              <a:rPr lang="en-US" sz="3200" b="1" u="sng" dirty="0">
                <a:solidFill>
                  <a:schemeClr val="bg1"/>
                </a:solidFill>
              </a:rPr>
              <a:t>time</a:t>
            </a:r>
            <a:r>
              <a:rPr lang="en-US" sz="3200" b="1" dirty="0">
                <a:solidFill>
                  <a:schemeClr val="bg1"/>
                </a:solidFill>
              </a:rPr>
              <a:t> </a:t>
            </a:r>
            <a:r>
              <a:rPr lang="en-US" sz="3200" dirty="0">
                <a:solidFill>
                  <a:schemeClr val="bg1"/>
                </a:solidFill>
              </a:rPr>
              <a:t>– </a:t>
            </a:r>
            <a:r>
              <a:rPr lang="en-US" sz="3200" i="1" dirty="0">
                <a:solidFill>
                  <a:schemeClr val="bg1"/>
                </a:solidFill>
              </a:rPr>
              <a:t>2 Peter 3:9, 15</a:t>
            </a:r>
          </a:p>
          <a:p>
            <a:pPr marL="0" indent="0">
              <a:buNone/>
            </a:pPr>
            <a:r>
              <a:rPr lang="en-US" sz="3200" b="1" dirty="0">
                <a:solidFill>
                  <a:schemeClr val="bg1"/>
                </a:solidFill>
              </a:rPr>
              <a:t>Our Faith</a:t>
            </a:r>
          </a:p>
          <a:p>
            <a:r>
              <a:rPr lang="en-US" sz="3200" i="1" dirty="0">
                <a:solidFill>
                  <a:schemeClr val="bg1"/>
                </a:solidFill>
              </a:rPr>
              <a:t>Mark 16:15-16 </a:t>
            </a:r>
            <a:r>
              <a:rPr lang="en-US" sz="3200" dirty="0">
                <a:solidFill>
                  <a:schemeClr val="bg1"/>
                </a:solidFill>
              </a:rPr>
              <a:t>– Faith uniting with grace.</a:t>
            </a:r>
          </a:p>
          <a:p>
            <a:r>
              <a:rPr lang="en-US" sz="3200" i="1" dirty="0">
                <a:solidFill>
                  <a:schemeClr val="bg1"/>
                </a:solidFill>
              </a:rPr>
              <a:t>Matthew 26:28; Acts 2:38 </a:t>
            </a:r>
            <a:r>
              <a:rPr lang="en-US" sz="3200" dirty="0">
                <a:solidFill>
                  <a:schemeClr val="bg1"/>
                </a:solidFill>
              </a:rPr>
              <a:t>– Remission of sins.</a:t>
            </a:r>
          </a:p>
        </p:txBody>
      </p:sp>
    </p:spTree>
    <p:extLst>
      <p:ext uri="{BB962C8B-B14F-4D97-AF65-F5344CB8AC3E}">
        <p14:creationId xmlns:p14="http://schemas.microsoft.com/office/powerpoint/2010/main" val="1627107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0040-7184-4ECB-B0E0-4271E70F4E20}"/>
              </a:ext>
            </a:extLst>
          </p:cNvPr>
          <p:cNvSpPr>
            <a:spLocks noGrp="1"/>
          </p:cNvSpPr>
          <p:nvPr>
            <p:ph type="ctrTitle"/>
          </p:nvPr>
        </p:nvSpPr>
        <p:spPr>
          <a:xfrm>
            <a:off x="685800" y="1851234"/>
            <a:ext cx="7772400" cy="2387600"/>
          </a:xfrm>
        </p:spPr>
        <p:txBody>
          <a:bodyPr>
            <a:normAutofit/>
          </a:bodyPr>
          <a:lstStyle/>
          <a:p>
            <a:r>
              <a:rPr lang="en-US" sz="8000" b="1" dirty="0">
                <a:solidFill>
                  <a:schemeClr val="bg1"/>
                </a:solidFill>
                <a:latin typeface="Blackadder ITC" panose="04020505051007020D02" pitchFamily="82" charset="0"/>
              </a:rPr>
              <a:t>By Grace              Through Faith</a:t>
            </a:r>
          </a:p>
        </p:txBody>
      </p:sp>
      <p:sp>
        <p:nvSpPr>
          <p:cNvPr id="3" name="Subtitle 2">
            <a:extLst>
              <a:ext uri="{FF2B5EF4-FFF2-40B4-BE49-F238E27FC236}">
                <a16:creationId xmlns:a16="http://schemas.microsoft.com/office/drawing/2014/main" id="{77AA765A-E20C-4188-B3EC-F950273A9047}"/>
              </a:ext>
            </a:extLst>
          </p:cNvPr>
          <p:cNvSpPr>
            <a:spLocks noGrp="1"/>
          </p:cNvSpPr>
          <p:nvPr>
            <p:ph type="subTitle" idx="1"/>
          </p:nvPr>
        </p:nvSpPr>
        <p:spPr>
          <a:xfrm>
            <a:off x="1143000" y="4330909"/>
            <a:ext cx="6858000" cy="1655762"/>
          </a:xfrm>
        </p:spPr>
        <p:txBody>
          <a:bodyPr>
            <a:normAutofit/>
          </a:bodyPr>
          <a:lstStyle/>
          <a:p>
            <a:r>
              <a:rPr lang="en-US" sz="4000" b="1" i="1" dirty="0">
                <a:solidFill>
                  <a:schemeClr val="bg1"/>
                </a:solidFill>
              </a:rPr>
              <a:t>Ephesians 2:8-9</a:t>
            </a:r>
          </a:p>
        </p:txBody>
      </p:sp>
    </p:spTree>
    <p:extLst>
      <p:ext uri="{BB962C8B-B14F-4D97-AF65-F5344CB8AC3E}">
        <p14:creationId xmlns:p14="http://schemas.microsoft.com/office/powerpoint/2010/main" val="9125714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1824</Words>
  <Application>Microsoft Office PowerPoint</Application>
  <PresentationFormat>On-screen Show (4:3)</PresentationFormat>
  <Paragraphs>147</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Blackadder ITC</vt:lpstr>
      <vt:lpstr>Calibri</vt:lpstr>
      <vt:lpstr>Calibri Light</vt:lpstr>
      <vt:lpstr>Times New Roman</vt:lpstr>
      <vt:lpstr>Wingdings</vt:lpstr>
      <vt:lpstr>Office Theme</vt:lpstr>
      <vt:lpstr>PowerPoint Presentation</vt:lpstr>
      <vt:lpstr>By Grace              Through Faith</vt:lpstr>
      <vt:lpstr>Understanding Terms</vt:lpstr>
      <vt:lpstr>Understanding Terms</vt:lpstr>
      <vt:lpstr>History of “by grace through faith”</vt:lpstr>
      <vt:lpstr>Saved by Grace Through Faith</vt:lpstr>
      <vt:lpstr>By Grace              Through Faith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4</cp:revision>
  <dcterms:created xsi:type="dcterms:W3CDTF">2018-03-07T19:48:49Z</dcterms:created>
  <dcterms:modified xsi:type="dcterms:W3CDTF">2018-03-07T20:15:06Z</dcterms:modified>
</cp:coreProperties>
</file>