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6"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439"/>
    <a:srgbClr val="594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DB97D-7874-48F2-B559-D479E5948B62}" type="datetimeFigureOut">
              <a:rPr lang="en-US" smtClean="0"/>
              <a:t>3/18/2018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72B84-2243-4111-83AE-1BB60DA4EC34}" type="slidenum">
              <a:rPr lang="en-US" smtClean="0"/>
              <a:t>‹#›</a:t>
            </a:fld>
            <a:endParaRPr lang="en-US"/>
          </a:p>
        </p:txBody>
      </p:sp>
    </p:spTree>
    <p:extLst>
      <p:ext uri="{BB962C8B-B14F-4D97-AF65-F5344CB8AC3E}">
        <p14:creationId xmlns:p14="http://schemas.microsoft.com/office/powerpoint/2010/main" val="175590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Sin, and the Nature of Man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Sin is the greatest problem mankind has.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Therefore, the greatest need mankind has is for the enemy of sin to be destroyed, and for man to be delivered from its grasp.</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However, in order for such to occur, man must understand his own nature, and its relationship to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An unscriptural view of sin, and the nature of man is catastrophic.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Sin, and the Nature of Man</a:t>
            </a:r>
          </a:p>
          <a:p>
            <a:endParaRPr lang="en-US" dirty="0"/>
          </a:p>
        </p:txBody>
      </p:sp>
      <p:sp>
        <p:nvSpPr>
          <p:cNvPr id="4" name="Slide Number Placeholder 3"/>
          <p:cNvSpPr>
            <a:spLocks noGrp="1"/>
          </p:cNvSpPr>
          <p:nvPr>
            <p:ph type="sldNum" sz="quarter" idx="10"/>
          </p:nvPr>
        </p:nvSpPr>
        <p:spPr/>
        <p:txBody>
          <a:bodyPr/>
          <a:lstStyle/>
          <a:p>
            <a:fld id="{7B172B84-2243-4111-83AE-1BB60DA4EC34}" type="slidenum">
              <a:rPr lang="en-US" smtClean="0"/>
              <a:t>2</a:t>
            </a:fld>
            <a:endParaRPr lang="en-US"/>
          </a:p>
        </p:txBody>
      </p:sp>
    </p:spTree>
    <p:extLst>
      <p:ext uri="{BB962C8B-B14F-4D97-AF65-F5344CB8AC3E}">
        <p14:creationId xmlns:p14="http://schemas.microsoft.com/office/powerpoint/2010/main" val="172270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Sin, and the Nature of Man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Beginning of Sin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1:26-27</a:t>
            </a:r>
            <a:r>
              <a:rPr lang="en-US" dirty="0">
                <a:latin typeface="Calibri" panose="020F0502020204030204" pitchFamily="34" charset="0"/>
                <a:ea typeface="Calibri" panose="020F0502020204030204" pitchFamily="34" charset="0"/>
                <a:cs typeface="Times New Roman" panose="02020603050405020304" pitchFamily="18" charset="0"/>
              </a:rPr>
              <a:t> – God creates man.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NOTE: (v. 31)</a:t>
            </a:r>
            <a:r>
              <a:rPr lang="en-US" dirty="0">
                <a:latin typeface="Calibri" panose="020F0502020204030204" pitchFamily="34" charset="0"/>
                <a:ea typeface="Calibri" panose="020F0502020204030204" pitchFamily="34" charset="0"/>
                <a:cs typeface="Times New Roman" panose="02020603050405020304" pitchFamily="18" charset="0"/>
              </a:rPr>
              <a:t> – He saw that man was good.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Good </a:t>
            </a:r>
            <a:r>
              <a:rPr lang="en-US" dirty="0">
                <a:latin typeface="Calibri" panose="020F0502020204030204" pitchFamily="34" charset="0"/>
                <a:ea typeface="Calibri" panose="020F0502020204030204" pitchFamily="34" charset="0"/>
                <a:cs typeface="Times New Roman" panose="02020603050405020304" pitchFamily="18" charset="0"/>
              </a:rPr>
              <a:t>– in the sense of all that was said before – it was as God intended it to be.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Also, in a moral sense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“Truly, this only have I found: That God made man upright, but they have sought out many schemes” (Ecclesiastes 7:29).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2:15-17; 3:6-7</a:t>
            </a:r>
            <a:r>
              <a:rPr lang="en-US" dirty="0">
                <a:latin typeface="Calibri" panose="020F0502020204030204" pitchFamily="34" charset="0"/>
                <a:ea typeface="Calibri" panose="020F0502020204030204" pitchFamily="34" charset="0"/>
                <a:cs typeface="Times New Roman" panose="02020603050405020304" pitchFamily="18" charset="0"/>
              </a:rPr>
              <a:t> – God gave a law, and man sinned.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Consequences: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There are lasting consequences of this sin (“original sin” as some would refer to it as), but what are they?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Calvinism (Total Hereditary Depravity – ‘T’ in T.U.L.I.P.):</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“Our first parents by the sin, fell from their original righteousness and communion with God, and we in them, whereby death came upon all; all becoming dead in sin, and wholly defiled in all faculties, and parts of soul, and body…They being the root, and by God’s appointment, standing in the room, and stead of all mankind, the guilt of their sin was imputed, and corrupted nature conveyed, to all their posterity, descending from them by ordinary generation, being now conceived in sin, and by nature children of wrath, the servants of sin, the subjects of death and all other miseries, spiritual, temporal, and eternal, unless the Lord Jesus sets them free…From this original corruption whereby all are utterly indisposed, disabled, and made opposite to all good, and wholly inclined to all evil, do proceed all actual transgressions” (p. 24, Philadelphia Confession of Faith).</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Contradicts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Ezekiel 18:19-20</a:t>
            </a:r>
            <a:r>
              <a:rPr lang="en-US" dirty="0">
                <a:latin typeface="Calibri" panose="020F0502020204030204" pitchFamily="34" charset="0"/>
                <a:ea typeface="Calibri" panose="020F0502020204030204" pitchFamily="34" charset="0"/>
                <a:cs typeface="Times New Roman" panose="02020603050405020304" pitchFamily="18" charset="0"/>
              </a:rPr>
              <a:t> – Son not inherit guilt from father, yet, Calvinists say that we inherit the sin of the “father of mankind.”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Consequences revealed by the Bible: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5:12-21</a:t>
            </a:r>
            <a:r>
              <a:rPr lang="en-US" dirty="0">
                <a:latin typeface="Calibri" panose="020F0502020204030204" pitchFamily="34" charset="0"/>
                <a:ea typeface="Calibri" panose="020F0502020204030204" pitchFamily="34" charset="0"/>
                <a:cs typeface="Times New Roman" panose="02020603050405020304" pitchFamily="18" charset="0"/>
              </a:rPr>
              <a:t> – The lasting effects of Adam’s sin are placed in contrast to the act of Christ’s obedience.</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a:t>
            </a:r>
            <a:r>
              <a:rPr lang="en-US" dirty="0">
                <a:latin typeface="Calibri" panose="020F0502020204030204" pitchFamily="34" charset="0"/>
                <a:ea typeface="Calibri" panose="020F0502020204030204" pitchFamily="34" charset="0"/>
                <a:cs typeface="Times New Roman" panose="02020603050405020304" pitchFamily="18" charset="0"/>
              </a:rPr>
              <a:t> – Why did the death spread to all?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“because all sinned”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Physical or spiritual?</a:t>
            </a:r>
          </a:p>
          <a:p>
            <a:pPr marL="2514600" marR="0" lvl="5"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Spiritual death, because physical death spreads to all men regardless of whether they have sinned or not.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Reigned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14, 17, 21</a:t>
            </a:r>
            <a:r>
              <a:rPr lang="en-US" dirty="0">
                <a:latin typeface="Calibri" panose="020F0502020204030204" pitchFamily="34" charset="0"/>
                <a:ea typeface="Calibri" panose="020F0502020204030204" pitchFamily="34" charset="0"/>
                <a:cs typeface="Times New Roman" panose="02020603050405020304" pitchFamily="18" charset="0"/>
              </a:rPr>
              <a:t> – How does sin reign through Adam, and grace/righteousness reign through Christ?</a:t>
            </a:r>
          </a:p>
          <a:p>
            <a:pPr marL="2514600" marR="0" lvl="5"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“’ingressive,’ (verb) stressing the point of entrance” (Vine).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BEGAN TO REIGN, and continues</a:t>
            </a:r>
            <a:r>
              <a:rPr lang="en-US" dirty="0">
                <a:latin typeface="Calibri" panose="020F0502020204030204" pitchFamily="34" charset="0"/>
                <a:ea typeface="Calibri" panose="020F0502020204030204" pitchFamily="34" charset="0"/>
                <a:cs typeface="Times New Roman" panose="02020603050405020304" pitchFamily="18" charset="0"/>
              </a:rPr>
              <a:t> – consider David’s throne – He continued to have a throne through his seed, though not literally himself.</a:t>
            </a:r>
          </a:p>
          <a:p>
            <a:pPr marL="2514600" marR="0" lvl="5"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Adam – first to sin – first occasion of spiritual death.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Those who follow?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14600" marR="0" lvl="5"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18-21</a:t>
            </a:r>
            <a:r>
              <a:rPr lang="en-US" dirty="0">
                <a:latin typeface="Calibri" panose="020F0502020204030204" pitchFamily="34" charset="0"/>
                <a:ea typeface="Calibri" panose="020F0502020204030204" pitchFamily="34" charset="0"/>
                <a:cs typeface="Times New Roman" panose="02020603050405020304" pitchFamily="18" charset="0"/>
              </a:rPr>
              <a:t> – Follow the example of Adam (disobedience), sin and death. Follow the example of Christ (obedience), righteousness and life.</a:t>
            </a:r>
          </a:p>
          <a:p>
            <a:pPr marL="2514600" marR="0" lvl="5"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Remember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“thus death spread to all men, because ALL SINNED.”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Such a sin was a choice – a choice to follow in the footsteps of Adam: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3:9-12, 23</a:t>
            </a:r>
            <a:r>
              <a:rPr lang="en-US" dirty="0">
                <a:latin typeface="Calibri" panose="020F0502020204030204" pitchFamily="34" charset="0"/>
                <a:ea typeface="Calibri" panose="020F0502020204030204" pitchFamily="34" charset="0"/>
                <a:cs typeface="Times New Roman" panose="02020603050405020304" pitchFamily="18" charset="0"/>
              </a:rPr>
              <a:t> – Why have all sinned?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“all turned aside”</a:t>
            </a:r>
            <a:r>
              <a:rPr lang="en-US" dirty="0">
                <a:latin typeface="Calibri" panose="020F0502020204030204" pitchFamily="34" charset="0"/>
                <a:ea typeface="Calibri" panose="020F0502020204030204" pitchFamily="34" charset="0"/>
                <a:cs typeface="Times New Roman" panose="02020603050405020304" pitchFamily="18" charset="0"/>
              </a:rPr>
              <a:t> – choice made.</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Spiritual consequences of Adam’s sin is that all would</a:t>
            </a:r>
            <a:r>
              <a:rPr lang="en-US" b="1" dirty="0">
                <a:latin typeface="Calibri" panose="020F0502020204030204" pitchFamily="34" charset="0"/>
                <a:ea typeface="Calibri" panose="020F0502020204030204" pitchFamily="34" charset="0"/>
                <a:cs typeface="Times New Roman" panose="02020603050405020304" pitchFamily="18" charset="0"/>
              </a:rPr>
              <a:t>, in their own free-will, choose to do as did Adam – thus die spiritually!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Nature of Sin</a:t>
            </a:r>
          </a:p>
          <a:p>
            <a:endParaRPr lang="en-US" dirty="0"/>
          </a:p>
        </p:txBody>
      </p:sp>
      <p:sp>
        <p:nvSpPr>
          <p:cNvPr id="4" name="Slide Number Placeholder 3"/>
          <p:cNvSpPr>
            <a:spLocks noGrp="1"/>
          </p:cNvSpPr>
          <p:nvPr>
            <p:ph type="sldNum" sz="quarter" idx="10"/>
          </p:nvPr>
        </p:nvSpPr>
        <p:spPr/>
        <p:txBody>
          <a:bodyPr/>
          <a:lstStyle/>
          <a:p>
            <a:fld id="{7B172B84-2243-4111-83AE-1BB60DA4EC34}" type="slidenum">
              <a:rPr lang="en-US" smtClean="0"/>
              <a:t>3</a:t>
            </a:fld>
            <a:endParaRPr lang="en-US"/>
          </a:p>
        </p:txBody>
      </p:sp>
    </p:spTree>
    <p:extLst>
      <p:ext uri="{BB962C8B-B14F-4D97-AF65-F5344CB8AC3E}">
        <p14:creationId xmlns:p14="http://schemas.microsoft.com/office/powerpoint/2010/main" val="314298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Nature of Sin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3:4</a:t>
            </a:r>
            <a:r>
              <a:rPr lang="en-US" dirty="0">
                <a:latin typeface="Calibri" panose="020F0502020204030204" pitchFamily="34" charset="0"/>
                <a:ea typeface="Calibri" panose="020F0502020204030204" pitchFamily="34" charset="0"/>
                <a:cs typeface="Times New Roman" panose="02020603050405020304" pitchFamily="18" charset="0"/>
              </a:rPr>
              <a:t> – Sin is lawlessness.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is not doing what law has said to do, or doing what law has said not to do.</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Not something which one can do for another, nor something that can be inherited. </a:t>
            </a:r>
            <a:r>
              <a:rPr lang="en-US" b="1" dirty="0">
                <a:latin typeface="Calibri" panose="020F0502020204030204" pitchFamily="34" charset="0"/>
                <a:ea typeface="Calibri" panose="020F0502020204030204" pitchFamily="34" charset="0"/>
                <a:cs typeface="Times New Roman" panose="02020603050405020304" pitchFamily="18" charset="0"/>
              </a:rPr>
              <a:t>A CHOICE MADE – I.E. THE CHOICE TO DISREGARD, AND DISOBEY LAW.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Problem of Sin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7:15</a:t>
            </a:r>
            <a:r>
              <a:rPr lang="en-US" dirty="0">
                <a:latin typeface="Calibri" panose="020F0502020204030204" pitchFamily="34" charset="0"/>
                <a:ea typeface="Calibri" panose="020F0502020204030204" pitchFamily="34" charset="0"/>
                <a:cs typeface="Times New Roman" panose="02020603050405020304" pitchFamily="18" charset="0"/>
              </a:rPr>
              <a:t> – What is this struggle? </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Calvinists say</a:t>
            </a:r>
            <a:r>
              <a:rPr lang="en-US" dirty="0">
                <a:latin typeface="Calibri" panose="020F0502020204030204" pitchFamily="34" charset="0"/>
                <a:ea typeface="Calibri" panose="020F0502020204030204" pitchFamily="34" charset="0"/>
                <a:cs typeface="Times New Roman" panose="02020603050405020304" pitchFamily="18" charset="0"/>
              </a:rPr>
              <a:t> – Example of being “utterly indisposed, disabled, and made opposite to all good, and wholly inclined to all evil.”</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not the case.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7:7-12</a:t>
            </a:r>
            <a:r>
              <a:rPr lang="en-US" dirty="0">
                <a:latin typeface="Calibri" panose="020F0502020204030204" pitchFamily="34" charset="0"/>
                <a:ea typeface="Calibri" panose="020F0502020204030204" pitchFamily="34" charset="0"/>
                <a:cs typeface="Times New Roman" panose="02020603050405020304" pitchFamily="18" charset="0"/>
              </a:rPr>
              <a:t> – Time when Paul was without sin – not inherited – law told him not to do something, but he did it.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a:t>
            </a:r>
            <a:r>
              <a:rPr lang="en-US" dirty="0">
                <a:latin typeface="Calibri" panose="020F0502020204030204" pitchFamily="34" charset="0"/>
                <a:ea typeface="Calibri" panose="020F0502020204030204" pitchFamily="34" charset="0"/>
                <a:cs typeface="Times New Roman" panose="02020603050405020304" pitchFamily="18" charset="0"/>
              </a:rPr>
              <a:t> –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“doing” (</a:t>
            </a:r>
            <a:r>
              <a:rPr lang="en-US" b="1" dirty="0">
                <a:latin typeface="Calibri" panose="020F0502020204030204" pitchFamily="34" charset="0"/>
                <a:ea typeface="Calibri" panose="020F0502020204030204" pitchFamily="34" charset="0"/>
                <a:cs typeface="Times New Roman" panose="02020603050405020304" pitchFamily="18" charset="0"/>
              </a:rPr>
              <a:t>accomplishing</a:t>
            </a:r>
            <a:r>
              <a:rPr lang="en-US" dirty="0">
                <a:latin typeface="Calibri" panose="020F0502020204030204" pitchFamily="34" charset="0"/>
                <a:ea typeface="Calibri" panose="020F0502020204030204" pitchFamily="34" charset="0"/>
                <a:cs typeface="Times New Roman" panose="02020603050405020304" pitchFamily="18" charset="0"/>
              </a:rPr>
              <a:t>); 2</a:t>
            </a:r>
            <a:r>
              <a:rPr lang="en-US" baseline="30000"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 “do” (</a:t>
            </a:r>
            <a:r>
              <a:rPr lang="en-US" b="1" dirty="0">
                <a:latin typeface="Calibri" panose="020F0502020204030204" pitchFamily="34" charset="0"/>
                <a:ea typeface="Calibri" panose="020F0502020204030204" pitchFamily="34" charset="0"/>
                <a:cs typeface="Times New Roman" panose="02020603050405020304" pitchFamily="18" charset="0"/>
              </a:rPr>
              <a:t>produce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Not that he could not help making the choice, </a:t>
            </a:r>
            <a:r>
              <a:rPr lang="en-US" b="1" dirty="0">
                <a:latin typeface="Calibri" panose="020F0502020204030204" pitchFamily="34" charset="0"/>
                <a:ea typeface="Calibri" panose="020F0502020204030204" pitchFamily="34" charset="0"/>
                <a:cs typeface="Times New Roman" panose="02020603050405020304" pitchFamily="18" charset="0"/>
              </a:rPr>
              <a:t>but that he consciously, and deliberately chose to do it, without knowing the full extent of the consequences.</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16-20)</a:t>
            </a:r>
            <a:r>
              <a:rPr lang="en-US" dirty="0">
                <a:latin typeface="Calibri" panose="020F0502020204030204" pitchFamily="34" charset="0"/>
                <a:ea typeface="Calibri" panose="020F0502020204030204" pitchFamily="34" charset="0"/>
                <a:cs typeface="Times New Roman" panose="02020603050405020304" pitchFamily="18" charset="0"/>
              </a:rPr>
              <a:t> – The choice to disobey, i.e. follow sin (personified).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There is not an inability to do what is right here, </a:t>
            </a:r>
            <a:r>
              <a:rPr lang="en-US" b="1" dirty="0">
                <a:latin typeface="Calibri" panose="020F0502020204030204" pitchFamily="34" charset="0"/>
                <a:ea typeface="Calibri" panose="020F0502020204030204" pitchFamily="34" charset="0"/>
                <a:cs typeface="Times New Roman" panose="02020603050405020304" pitchFamily="18" charset="0"/>
              </a:rPr>
              <a:t>but the decision to do that which is wrong, and not right.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NOTE – distinction between Paul and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Calvinist </a:t>
            </a:r>
            <a:r>
              <a:rPr lang="en-US" dirty="0">
                <a:latin typeface="Calibri" panose="020F0502020204030204" pitchFamily="34" charset="0"/>
                <a:ea typeface="Calibri" panose="020F0502020204030204" pitchFamily="34" charset="0"/>
                <a:cs typeface="Times New Roman" panose="02020603050405020304" pitchFamily="18" charset="0"/>
              </a:rPr>
              <a:t>– sin and man are naturally, and inherently one with each other.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Sin does it?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8, 11</a:t>
            </a:r>
            <a:r>
              <a:rPr lang="en-US" dirty="0">
                <a:latin typeface="Calibri" panose="020F0502020204030204" pitchFamily="34" charset="0"/>
                <a:ea typeface="Calibri" panose="020F0502020204030204" pitchFamily="34" charset="0"/>
                <a:cs typeface="Times New Roman" panose="02020603050405020304" pitchFamily="18" charset="0"/>
              </a:rPr>
              <a:t> – The law directs man, and man makes the decision not to follow the law.</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result?</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21-25a</a:t>
            </a:r>
            <a:r>
              <a:rPr lang="en-US" dirty="0">
                <a:latin typeface="Calibri" panose="020F0502020204030204" pitchFamily="34" charset="0"/>
                <a:ea typeface="Calibri" panose="020F0502020204030204" pitchFamily="34" charset="0"/>
                <a:cs typeface="Times New Roman" panose="02020603050405020304" pitchFamily="18" charset="0"/>
              </a:rPr>
              <a:t> – slavery to sin and death. (</a:t>
            </a:r>
            <a:r>
              <a:rPr lang="en-US" b="1" dirty="0">
                <a:latin typeface="Calibri" panose="020F0502020204030204" pitchFamily="34" charset="0"/>
                <a:ea typeface="Calibri" panose="020F0502020204030204" pitchFamily="34" charset="0"/>
                <a:cs typeface="Times New Roman" panose="02020603050405020304" pitchFamily="18" charset="0"/>
              </a:rPr>
              <a:t>Consequences of sin can only be taken away in Christ.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Sin is something man chooses to do, which places us under its dominion until someone frees us – i.e.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Sin, a Choice Made</a:t>
            </a:r>
          </a:p>
          <a:p>
            <a:endParaRPr lang="en-US" dirty="0"/>
          </a:p>
        </p:txBody>
      </p:sp>
      <p:sp>
        <p:nvSpPr>
          <p:cNvPr id="4" name="Slide Number Placeholder 3"/>
          <p:cNvSpPr>
            <a:spLocks noGrp="1"/>
          </p:cNvSpPr>
          <p:nvPr>
            <p:ph type="sldNum" sz="quarter" idx="10"/>
          </p:nvPr>
        </p:nvSpPr>
        <p:spPr/>
        <p:txBody>
          <a:bodyPr/>
          <a:lstStyle/>
          <a:p>
            <a:fld id="{7B172B84-2243-4111-83AE-1BB60DA4EC34}" type="slidenum">
              <a:rPr lang="en-US" smtClean="0"/>
              <a:t>4</a:t>
            </a:fld>
            <a:endParaRPr lang="en-US"/>
          </a:p>
        </p:txBody>
      </p:sp>
    </p:spTree>
    <p:extLst>
      <p:ext uri="{BB962C8B-B14F-4D97-AF65-F5344CB8AC3E}">
        <p14:creationId xmlns:p14="http://schemas.microsoft.com/office/powerpoint/2010/main" val="216997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Sin, a Choice Made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 Nature of Man – Free Moral Agent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God created man with free-will – the ability for man to choose for himself what he will do – namely, obey God, or disobey God.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Total Hereditary Depravity takes this fundamental, and prominent doctrine of free-moral-agency out of scripture.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Man has a choice – when he sins, HE CHOOSES TO SIN – i.e. HE COULD HAVE CHOSEN NOT TO SIN.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11:26-28</a:t>
            </a:r>
            <a:r>
              <a:rPr lang="en-US" dirty="0">
                <a:latin typeface="Calibri" panose="020F0502020204030204" pitchFamily="34" charset="0"/>
                <a:ea typeface="Calibri" panose="020F0502020204030204" pitchFamily="34" charset="0"/>
                <a:cs typeface="Times New Roman" panose="02020603050405020304" pitchFamily="18" charset="0"/>
              </a:rPr>
              <a:t> – Moses to Israel, blessing or cursing?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Joshua 24:14-15</a:t>
            </a:r>
            <a:r>
              <a:rPr lang="en-US" dirty="0">
                <a:latin typeface="Calibri" panose="020F0502020204030204" pitchFamily="34" charset="0"/>
                <a:ea typeface="Calibri" panose="020F0502020204030204" pitchFamily="34" charset="0"/>
                <a:cs typeface="Times New Roman" panose="02020603050405020304" pitchFamily="18" charset="0"/>
              </a:rPr>
              <a:t> – Serve God, or idols?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Through Moses and Joshua, God gave the Israelites a choice – </a:t>
            </a:r>
            <a:r>
              <a:rPr lang="en-US" b="1" dirty="0">
                <a:latin typeface="Calibri" panose="020F0502020204030204" pitchFamily="34" charset="0"/>
                <a:ea typeface="Calibri" panose="020F0502020204030204" pitchFamily="34" charset="0"/>
                <a:cs typeface="Times New Roman" panose="02020603050405020304" pitchFamily="18" charset="0"/>
              </a:rPr>
              <a:t>if they could not choose, why present them with choices?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Man is righteous until he chooses not to be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“Truly, this only have I found: That God made man upright, but they have sought out many schemes” (Ecclesiastes 7:29)</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Damage of Calvinistic Doctrine of Sin, and Man’s Nature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Calvinistic approach to sin and spiritual death takes away man’s responsibility. It isn’t his fault!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doctrine has even affected the minds of members of the Lord’s body – let it not be so!</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Sin is a choice! WE CAN MAKE THE CHOICE NOT TO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1:13-15</a:t>
            </a:r>
            <a:r>
              <a:rPr lang="en-US" dirty="0">
                <a:latin typeface="Calibri" panose="020F0502020204030204" pitchFamily="34" charset="0"/>
                <a:ea typeface="Calibri" panose="020F0502020204030204" pitchFamily="34" charset="0"/>
                <a:cs typeface="Times New Roman" panose="02020603050405020304" pitchFamily="18" charset="0"/>
              </a:rPr>
              <a:t> – Don’t blame God, but understand it is YOUR PROBLEM. (To say sin is in our nature is to blame God who created 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17:5-6</a:t>
            </a:r>
            <a:r>
              <a:rPr lang="en-US" dirty="0">
                <a:latin typeface="Calibri" panose="020F0502020204030204" pitchFamily="34" charset="0"/>
                <a:ea typeface="Calibri" panose="020F0502020204030204" pitchFamily="34" charset="0"/>
                <a:cs typeface="Times New Roman" panose="02020603050405020304" pitchFamily="18" charset="0"/>
              </a:rPr>
              <a:t> – Understand that if God said to do it, we can do it!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includes avoiding sin. YOU NEVER HAVE TO SIN!</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“These things I write to you, so that you may not sin” (1 John 2:1)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80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10:13</a:t>
            </a:r>
            <a:r>
              <a:rPr lang="en-US" dirty="0">
                <a:latin typeface="Calibri" panose="020F0502020204030204" pitchFamily="34" charset="0"/>
                <a:ea typeface="Calibri" panose="020F0502020204030204" pitchFamily="34" charset="0"/>
                <a:cs typeface="Times New Roman" panose="02020603050405020304" pitchFamily="18" charset="0"/>
              </a:rPr>
              <a:t> – God continually makes the way of escape.</a:t>
            </a:r>
          </a:p>
          <a:p>
            <a:endParaRPr lang="en-US" dirty="0"/>
          </a:p>
        </p:txBody>
      </p:sp>
      <p:sp>
        <p:nvSpPr>
          <p:cNvPr id="4" name="Slide Number Placeholder 3"/>
          <p:cNvSpPr>
            <a:spLocks noGrp="1"/>
          </p:cNvSpPr>
          <p:nvPr>
            <p:ph type="sldNum" sz="quarter" idx="10"/>
          </p:nvPr>
        </p:nvSpPr>
        <p:spPr/>
        <p:txBody>
          <a:bodyPr/>
          <a:lstStyle/>
          <a:p>
            <a:fld id="{7B172B84-2243-4111-83AE-1BB60DA4EC34}" type="slidenum">
              <a:rPr lang="en-US" smtClean="0"/>
              <a:t>5</a:t>
            </a:fld>
            <a:endParaRPr lang="en-US"/>
          </a:p>
        </p:txBody>
      </p:sp>
    </p:spTree>
    <p:extLst>
      <p:ext uri="{BB962C8B-B14F-4D97-AF65-F5344CB8AC3E}">
        <p14:creationId xmlns:p14="http://schemas.microsoft.com/office/powerpoint/2010/main" val="29895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 – </a:t>
            </a:r>
            <a:r>
              <a:rPr lang="en-US" dirty="0">
                <a:latin typeface="Calibri" panose="020F0502020204030204" pitchFamily="34" charset="0"/>
                <a:ea typeface="Calibri" panose="020F0502020204030204" pitchFamily="34" charset="0"/>
                <a:cs typeface="Times New Roman" panose="02020603050405020304" pitchFamily="18" charset="0"/>
              </a:rPr>
              <a:t>The Bible shows that man is not totally depraved, and that sin is a choice.</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Let us strive to make the right choice always, and serve God rather than sin.</a:t>
            </a:r>
          </a:p>
          <a:p>
            <a:endParaRPr lang="en-US" dirty="0"/>
          </a:p>
        </p:txBody>
      </p:sp>
      <p:sp>
        <p:nvSpPr>
          <p:cNvPr id="4" name="Slide Number Placeholder 3"/>
          <p:cNvSpPr>
            <a:spLocks noGrp="1"/>
          </p:cNvSpPr>
          <p:nvPr>
            <p:ph type="sldNum" sz="quarter" idx="10"/>
          </p:nvPr>
        </p:nvSpPr>
        <p:spPr/>
        <p:txBody>
          <a:bodyPr/>
          <a:lstStyle/>
          <a:p>
            <a:fld id="{7B172B84-2243-4111-83AE-1BB60DA4EC34}" type="slidenum">
              <a:rPr lang="en-US" smtClean="0"/>
              <a:t>6</a:t>
            </a:fld>
            <a:endParaRPr lang="en-US"/>
          </a:p>
        </p:txBody>
      </p:sp>
    </p:spTree>
    <p:extLst>
      <p:ext uri="{BB962C8B-B14F-4D97-AF65-F5344CB8AC3E}">
        <p14:creationId xmlns:p14="http://schemas.microsoft.com/office/powerpoint/2010/main" val="414750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B372EB-9F42-4C2C-AC7E-28260399C7DC}"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256974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372EB-9F42-4C2C-AC7E-28260399C7DC}"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291037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372EB-9F42-4C2C-AC7E-28260399C7DC}"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322121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B372EB-9F42-4C2C-AC7E-28260399C7DC}"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201420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B372EB-9F42-4C2C-AC7E-28260399C7DC}"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147013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B372EB-9F42-4C2C-AC7E-28260399C7DC}"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101761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B372EB-9F42-4C2C-AC7E-28260399C7DC}"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400014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B372EB-9F42-4C2C-AC7E-28260399C7DC}"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129165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372EB-9F42-4C2C-AC7E-28260399C7DC}"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113169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B372EB-9F42-4C2C-AC7E-28260399C7DC}"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410539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B372EB-9F42-4C2C-AC7E-28260399C7DC}"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6DCE7-83EF-4171-9AA0-7BB723B2DF65}" type="slidenum">
              <a:rPr lang="en-US" smtClean="0"/>
              <a:t>‹#›</a:t>
            </a:fld>
            <a:endParaRPr lang="en-US"/>
          </a:p>
        </p:txBody>
      </p:sp>
    </p:spTree>
    <p:extLst>
      <p:ext uri="{BB962C8B-B14F-4D97-AF65-F5344CB8AC3E}">
        <p14:creationId xmlns:p14="http://schemas.microsoft.com/office/powerpoint/2010/main" val="355423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372EB-9F42-4C2C-AC7E-28260399C7DC}" type="datetimeFigureOut">
              <a:rPr lang="en-US" smtClean="0"/>
              <a:t>3/18/2018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6DCE7-83EF-4171-9AA0-7BB723B2DF65}" type="slidenum">
              <a:rPr lang="en-US" smtClean="0"/>
              <a:t>‹#›</a:t>
            </a:fld>
            <a:endParaRPr lang="en-US"/>
          </a:p>
        </p:txBody>
      </p:sp>
    </p:spTree>
    <p:extLst>
      <p:ext uri="{BB962C8B-B14F-4D97-AF65-F5344CB8AC3E}">
        <p14:creationId xmlns:p14="http://schemas.microsoft.com/office/powerpoint/2010/main" val="3784114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77C5-B914-43EE-9C32-0B7CAFAEFF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263799-DB98-4F74-BC7D-75C8E966A1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6974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7BCC-AAAE-4910-AFB2-901F3F856783}"/>
              </a:ext>
            </a:extLst>
          </p:cNvPr>
          <p:cNvSpPr>
            <a:spLocks noGrp="1"/>
          </p:cNvSpPr>
          <p:nvPr>
            <p:ph type="ctrTitle"/>
          </p:nvPr>
        </p:nvSpPr>
        <p:spPr>
          <a:xfrm>
            <a:off x="1017104" y="1440415"/>
            <a:ext cx="5343939" cy="3953220"/>
          </a:xfrm>
        </p:spPr>
        <p:txBody>
          <a:bodyPr>
            <a:normAutofit/>
          </a:bodyPr>
          <a:lstStyle/>
          <a:p>
            <a:r>
              <a:rPr lang="en-US" sz="8800" dirty="0">
                <a:effectLst>
                  <a:outerShdw blurRad="50800" dist="38100" dir="8100000" algn="tr" rotWithShape="0">
                    <a:prstClr val="black">
                      <a:alpha val="40000"/>
                    </a:prstClr>
                  </a:outerShdw>
                </a:effectLst>
                <a:latin typeface="Old English Text MT" panose="03040902040508030806" pitchFamily="66" charset="0"/>
              </a:rPr>
              <a:t>Sin, and the Nature of Man</a:t>
            </a:r>
          </a:p>
        </p:txBody>
      </p:sp>
    </p:spTree>
    <p:extLst>
      <p:ext uri="{BB962C8B-B14F-4D97-AF65-F5344CB8AC3E}">
        <p14:creationId xmlns:p14="http://schemas.microsoft.com/office/powerpoint/2010/main" val="37453918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F4DD-3C6F-42FF-8CAA-EA9ACD07F3D2}"/>
              </a:ext>
            </a:extLst>
          </p:cNvPr>
          <p:cNvSpPr>
            <a:spLocks noGrp="1"/>
          </p:cNvSpPr>
          <p:nvPr>
            <p:ph type="title"/>
          </p:nvPr>
        </p:nvSpPr>
        <p:spPr/>
        <p:txBody>
          <a:bodyPr>
            <a:normAutofit fontScale="90000"/>
          </a:bodyPr>
          <a:lstStyle/>
          <a:p>
            <a:r>
              <a:rPr lang="en-US" sz="5400" dirty="0">
                <a:effectLst>
                  <a:outerShdw blurRad="38100" dist="38100" dir="2700000" algn="tl">
                    <a:srgbClr val="000000">
                      <a:alpha val="43137"/>
                    </a:srgbClr>
                  </a:outerShdw>
                </a:effectLst>
                <a:latin typeface="Old English Text MT" panose="03040902040508030806" pitchFamily="66" charset="0"/>
              </a:rPr>
              <a:t>Sin, and the                               Nature of Man</a:t>
            </a:r>
          </a:p>
        </p:txBody>
      </p:sp>
      <p:sp>
        <p:nvSpPr>
          <p:cNvPr id="3" name="Content Placeholder 2">
            <a:extLst>
              <a:ext uri="{FF2B5EF4-FFF2-40B4-BE49-F238E27FC236}">
                <a16:creationId xmlns:a16="http://schemas.microsoft.com/office/drawing/2014/main" id="{5C35FFCB-C675-4DDF-B31E-6F6221698695}"/>
              </a:ext>
            </a:extLst>
          </p:cNvPr>
          <p:cNvSpPr>
            <a:spLocks noGrp="1"/>
          </p:cNvSpPr>
          <p:nvPr>
            <p:ph idx="1"/>
          </p:nvPr>
        </p:nvSpPr>
        <p:spPr>
          <a:xfrm>
            <a:off x="628650" y="1825625"/>
            <a:ext cx="7886700" cy="4813714"/>
          </a:xfrm>
          <a:solidFill>
            <a:schemeClr val="bg1">
              <a:alpha val="60000"/>
            </a:schemeClr>
          </a:solidFill>
        </p:spPr>
        <p:txBody>
          <a:bodyPr/>
          <a:lstStyle/>
          <a:p>
            <a:pPr marL="0" indent="0">
              <a:buNone/>
            </a:pPr>
            <a:r>
              <a:rPr lang="en-US" sz="3200" b="1" dirty="0"/>
              <a:t>The Beginning of Sin</a:t>
            </a:r>
          </a:p>
          <a:p>
            <a:r>
              <a:rPr lang="en-US" sz="3000" i="1" dirty="0"/>
              <a:t>Genesis 1:26-27 </a:t>
            </a:r>
            <a:r>
              <a:rPr lang="en-US" sz="3000" dirty="0"/>
              <a:t>– God creates man.</a:t>
            </a:r>
          </a:p>
          <a:p>
            <a:r>
              <a:rPr lang="en-US" sz="3000" i="1" dirty="0"/>
              <a:t>Genesis 2:15-17; 3:6-7 </a:t>
            </a:r>
            <a:r>
              <a:rPr lang="en-US" sz="3000" dirty="0"/>
              <a:t>– Law is given, and disobeyed.</a:t>
            </a:r>
          </a:p>
          <a:p>
            <a:r>
              <a:rPr lang="en-US" sz="3000" dirty="0"/>
              <a:t>Consequences?</a:t>
            </a:r>
          </a:p>
          <a:p>
            <a:pPr lvl="1"/>
            <a:r>
              <a:rPr lang="en-US" sz="3000" b="1" dirty="0"/>
              <a:t>Calvinism</a:t>
            </a:r>
            <a:r>
              <a:rPr lang="en-US" sz="3000" dirty="0"/>
              <a:t> – Total Hereditary Depravity                   (</a:t>
            </a:r>
            <a:r>
              <a:rPr lang="en-US" sz="3000" i="1" dirty="0"/>
              <a:t>cf. Ezekiel 18:19-20?</a:t>
            </a:r>
            <a:r>
              <a:rPr lang="en-US" sz="3000" dirty="0"/>
              <a:t>)</a:t>
            </a:r>
          </a:p>
          <a:p>
            <a:pPr lvl="1"/>
            <a:r>
              <a:rPr lang="en-US" sz="3000" b="1" dirty="0"/>
              <a:t>Bible</a:t>
            </a:r>
            <a:r>
              <a:rPr lang="en-US" sz="3000" dirty="0"/>
              <a:t> – </a:t>
            </a:r>
            <a:r>
              <a:rPr lang="en-US" sz="3000" i="1" dirty="0"/>
              <a:t>Romans 5:12-21 </a:t>
            </a:r>
            <a:r>
              <a:rPr lang="en-US" sz="3000" dirty="0"/>
              <a:t>(Adam’s example followed); </a:t>
            </a:r>
            <a:r>
              <a:rPr lang="en-US" sz="3000" i="1" dirty="0"/>
              <a:t>3:9-12, 23 </a:t>
            </a:r>
            <a:r>
              <a:rPr lang="en-US" sz="3000" dirty="0"/>
              <a:t>(All sin)</a:t>
            </a:r>
          </a:p>
        </p:txBody>
      </p:sp>
    </p:spTree>
    <p:extLst>
      <p:ext uri="{BB962C8B-B14F-4D97-AF65-F5344CB8AC3E}">
        <p14:creationId xmlns:p14="http://schemas.microsoft.com/office/powerpoint/2010/main" val="2099251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F4DD-3C6F-42FF-8CAA-EA9ACD07F3D2}"/>
              </a:ext>
            </a:extLst>
          </p:cNvPr>
          <p:cNvSpPr>
            <a:spLocks noGrp="1"/>
          </p:cNvSpPr>
          <p:nvPr>
            <p:ph type="title"/>
          </p:nvPr>
        </p:nvSpPr>
        <p:spPr/>
        <p:txBody>
          <a:bodyPr>
            <a:normAutofit fontScale="90000"/>
          </a:bodyPr>
          <a:lstStyle/>
          <a:p>
            <a:r>
              <a:rPr lang="en-US" sz="5400" dirty="0">
                <a:effectLst>
                  <a:outerShdw blurRad="38100" dist="38100" dir="2700000" algn="tl">
                    <a:srgbClr val="000000">
                      <a:alpha val="43137"/>
                    </a:srgbClr>
                  </a:outerShdw>
                </a:effectLst>
                <a:latin typeface="Old English Text MT" panose="03040902040508030806" pitchFamily="66" charset="0"/>
              </a:rPr>
              <a:t>Sin, and the                               Nature of Man</a:t>
            </a:r>
          </a:p>
        </p:txBody>
      </p:sp>
      <p:sp>
        <p:nvSpPr>
          <p:cNvPr id="3" name="Content Placeholder 2">
            <a:extLst>
              <a:ext uri="{FF2B5EF4-FFF2-40B4-BE49-F238E27FC236}">
                <a16:creationId xmlns:a16="http://schemas.microsoft.com/office/drawing/2014/main" id="{5C35FFCB-C675-4DDF-B31E-6F6221698695}"/>
              </a:ext>
            </a:extLst>
          </p:cNvPr>
          <p:cNvSpPr>
            <a:spLocks noGrp="1"/>
          </p:cNvSpPr>
          <p:nvPr>
            <p:ph idx="1"/>
          </p:nvPr>
        </p:nvSpPr>
        <p:spPr>
          <a:xfrm>
            <a:off x="628650" y="1825625"/>
            <a:ext cx="7886700" cy="4813714"/>
          </a:xfrm>
          <a:solidFill>
            <a:schemeClr val="bg1">
              <a:alpha val="60000"/>
            </a:schemeClr>
          </a:solidFill>
        </p:spPr>
        <p:txBody>
          <a:bodyPr/>
          <a:lstStyle/>
          <a:p>
            <a:pPr marL="0" indent="0">
              <a:buNone/>
            </a:pPr>
            <a:r>
              <a:rPr lang="en-US" sz="3200" b="1" dirty="0"/>
              <a:t>The Beginning of Sin</a:t>
            </a:r>
          </a:p>
          <a:p>
            <a:pPr marL="0" indent="0">
              <a:buNone/>
            </a:pPr>
            <a:r>
              <a:rPr lang="en-US" sz="3200" b="1" dirty="0"/>
              <a:t>The Nature of Sin</a:t>
            </a:r>
          </a:p>
          <a:p>
            <a:r>
              <a:rPr lang="en-US" sz="3000" i="1" dirty="0"/>
              <a:t>1 John 3:4 </a:t>
            </a:r>
            <a:r>
              <a:rPr lang="en-US" sz="3000" dirty="0"/>
              <a:t>– Lawlessness; choice made.</a:t>
            </a:r>
          </a:p>
          <a:p>
            <a:pPr marL="0" indent="0">
              <a:buNone/>
            </a:pPr>
            <a:r>
              <a:rPr lang="en-US" sz="3200" b="1" dirty="0"/>
              <a:t>The Problem of Sin</a:t>
            </a:r>
          </a:p>
          <a:p>
            <a:r>
              <a:rPr lang="en-US" sz="3000" i="1" dirty="0"/>
              <a:t>Romans 7:7-25 </a:t>
            </a:r>
            <a:r>
              <a:rPr lang="en-US" sz="3000" dirty="0"/>
              <a:t>– Choose to sin, become a slave of sin until deliverance is given.</a:t>
            </a:r>
          </a:p>
        </p:txBody>
      </p:sp>
    </p:spTree>
    <p:extLst>
      <p:ext uri="{BB962C8B-B14F-4D97-AF65-F5344CB8AC3E}">
        <p14:creationId xmlns:p14="http://schemas.microsoft.com/office/powerpoint/2010/main" val="609138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F4DD-3C6F-42FF-8CAA-EA9ACD07F3D2}"/>
              </a:ext>
            </a:extLst>
          </p:cNvPr>
          <p:cNvSpPr>
            <a:spLocks noGrp="1"/>
          </p:cNvSpPr>
          <p:nvPr>
            <p:ph type="title"/>
          </p:nvPr>
        </p:nvSpPr>
        <p:spPr/>
        <p:txBody>
          <a:bodyPr>
            <a:normAutofit/>
          </a:bodyPr>
          <a:lstStyle/>
          <a:p>
            <a:r>
              <a:rPr lang="en-US" sz="4900" dirty="0">
                <a:effectLst>
                  <a:outerShdw blurRad="38100" dist="38100" dir="2700000" algn="tl">
                    <a:srgbClr val="000000">
                      <a:alpha val="43137"/>
                    </a:srgbClr>
                  </a:outerShdw>
                </a:effectLst>
                <a:latin typeface="Old English Text MT" panose="03040902040508030806" pitchFamily="66" charset="0"/>
              </a:rPr>
              <a:t>Sin, a Choice Made</a:t>
            </a:r>
          </a:p>
        </p:txBody>
      </p:sp>
      <p:sp>
        <p:nvSpPr>
          <p:cNvPr id="3" name="Content Placeholder 2">
            <a:extLst>
              <a:ext uri="{FF2B5EF4-FFF2-40B4-BE49-F238E27FC236}">
                <a16:creationId xmlns:a16="http://schemas.microsoft.com/office/drawing/2014/main" id="{5C35FFCB-C675-4DDF-B31E-6F6221698695}"/>
              </a:ext>
            </a:extLst>
          </p:cNvPr>
          <p:cNvSpPr>
            <a:spLocks noGrp="1"/>
          </p:cNvSpPr>
          <p:nvPr>
            <p:ph idx="1"/>
          </p:nvPr>
        </p:nvSpPr>
        <p:spPr>
          <a:xfrm>
            <a:off x="628650" y="1825625"/>
            <a:ext cx="7886700" cy="4813714"/>
          </a:xfrm>
          <a:solidFill>
            <a:schemeClr val="bg1">
              <a:alpha val="60000"/>
            </a:schemeClr>
          </a:solidFill>
        </p:spPr>
        <p:txBody>
          <a:bodyPr>
            <a:normAutofit fontScale="92500" lnSpcReduction="20000"/>
          </a:bodyPr>
          <a:lstStyle/>
          <a:p>
            <a:pPr marL="0" indent="0">
              <a:buNone/>
            </a:pPr>
            <a:r>
              <a:rPr lang="en-US" sz="3500" b="1" dirty="0"/>
              <a:t>The Nature of Man – Free Moral Agent</a:t>
            </a:r>
          </a:p>
          <a:p>
            <a:r>
              <a:rPr lang="en-US" sz="3200" dirty="0"/>
              <a:t>God created man with the ability to make choices himself.</a:t>
            </a:r>
          </a:p>
          <a:p>
            <a:r>
              <a:rPr lang="en-US" sz="3200" i="1" dirty="0"/>
              <a:t>Deuteronomy 11:26-28; Joshua 24:14-15 </a:t>
            </a:r>
            <a:r>
              <a:rPr lang="en-US" sz="3200" dirty="0"/>
              <a:t>– God presented choices through Moses and Joshua.</a:t>
            </a:r>
          </a:p>
          <a:p>
            <a:pPr marL="0" indent="0">
              <a:buNone/>
            </a:pPr>
            <a:r>
              <a:rPr lang="en-US" sz="3500" b="1" dirty="0"/>
              <a:t>Damage of Calvinistic Doctrine of Sin, and Man’s Nature</a:t>
            </a:r>
          </a:p>
          <a:p>
            <a:r>
              <a:rPr lang="en-US" sz="3200" dirty="0"/>
              <a:t>Takes away man’s responsibility.</a:t>
            </a:r>
          </a:p>
          <a:p>
            <a:r>
              <a:rPr lang="en-US" sz="3200" i="1" dirty="0"/>
              <a:t>James 1:13-15 </a:t>
            </a:r>
            <a:r>
              <a:rPr lang="en-US" sz="3200" dirty="0"/>
              <a:t>– Don’t blame God.</a:t>
            </a:r>
          </a:p>
          <a:p>
            <a:r>
              <a:rPr lang="en-US" sz="3200" i="1" dirty="0"/>
              <a:t>Luke 17:5-6 </a:t>
            </a:r>
            <a:r>
              <a:rPr lang="en-US" sz="3200" dirty="0"/>
              <a:t>– You can choose to do what God requires. (Sin is the choice not to obey.)</a:t>
            </a:r>
          </a:p>
        </p:txBody>
      </p:sp>
    </p:spTree>
    <p:extLst>
      <p:ext uri="{BB962C8B-B14F-4D97-AF65-F5344CB8AC3E}">
        <p14:creationId xmlns:p14="http://schemas.microsoft.com/office/powerpoint/2010/main" val="1887955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7BCC-AAAE-4910-AFB2-901F3F856783}"/>
              </a:ext>
            </a:extLst>
          </p:cNvPr>
          <p:cNvSpPr>
            <a:spLocks noGrp="1"/>
          </p:cNvSpPr>
          <p:nvPr>
            <p:ph type="ctrTitle"/>
          </p:nvPr>
        </p:nvSpPr>
        <p:spPr>
          <a:xfrm>
            <a:off x="1017104" y="1440415"/>
            <a:ext cx="5343939" cy="3953220"/>
          </a:xfrm>
        </p:spPr>
        <p:txBody>
          <a:bodyPr>
            <a:normAutofit/>
          </a:bodyPr>
          <a:lstStyle/>
          <a:p>
            <a:r>
              <a:rPr lang="en-US" sz="8800" dirty="0">
                <a:effectLst>
                  <a:outerShdw blurRad="50800" dist="38100" dir="8100000" algn="tr" rotWithShape="0">
                    <a:prstClr val="black">
                      <a:alpha val="40000"/>
                    </a:prstClr>
                  </a:outerShdw>
                </a:effectLst>
                <a:latin typeface="Old English Text MT" panose="03040902040508030806" pitchFamily="66" charset="0"/>
              </a:rPr>
              <a:t>Sin, and the Nature of Man</a:t>
            </a:r>
          </a:p>
        </p:txBody>
      </p:sp>
    </p:spTree>
    <p:extLst>
      <p:ext uri="{BB962C8B-B14F-4D97-AF65-F5344CB8AC3E}">
        <p14:creationId xmlns:p14="http://schemas.microsoft.com/office/powerpoint/2010/main" val="21717829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1596</Words>
  <Application>Microsoft Office PowerPoint</Application>
  <PresentationFormat>On-screen Show (4:3)</PresentationFormat>
  <Paragraphs>101</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Old English Text MT</vt:lpstr>
      <vt:lpstr>Times New Roman</vt:lpstr>
      <vt:lpstr>Wingdings</vt:lpstr>
      <vt:lpstr>Office Theme</vt:lpstr>
      <vt:lpstr>PowerPoint Presentation</vt:lpstr>
      <vt:lpstr>Sin, and the Nature of Man</vt:lpstr>
      <vt:lpstr>Sin, and the                               Nature of Man</vt:lpstr>
      <vt:lpstr>Sin, and the                               Nature of Man</vt:lpstr>
      <vt:lpstr>Sin, a Choice Made</vt:lpstr>
      <vt:lpstr>Sin, and the Nature of 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5</cp:revision>
  <dcterms:created xsi:type="dcterms:W3CDTF">2018-03-18T19:41:58Z</dcterms:created>
  <dcterms:modified xsi:type="dcterms:W3CDTF">2018-03-18T20:05:11Z</dcterms:modified>
</cp:coreProperties>
</file>