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6"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1" d="1"/>
        <a:sy n="1" d="1"/>
      </p:scale>
      <p:origin x="0" y="0"/>
    </p:cViewPr>
  </p:notesTextViewPr>
  <p:notesViewPr>
    <p:cSldViewPr snapToGrid="0">
      <p:cViewPr varScale="1">
        <p:scale>
          <a:sx n="55" d="100"/>
          <a:sy n="55" d="100"/>
        </p:scale>
        <p:origin x="202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72520B-511C-4493-BA8F-AB3E19A22793}" type="datetimeFigureOut">
              <a:rPr lang="en-US" smtClean="0"/>
              <a:t>3/4/2018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9EBBC6-7621-437C-8CB8-01F01210EC27}" type="slidenum">
              <a:rPr lang="en-US" smtClean="0"/>
              <a:t>‹#›</a:t>
            </a:fld>
            <a:endParaRPr lang="en-US"/>
          </a:p>
        </p:txBody>
      </p:sp>
    </p:spTree>
    <p:extLst>
      <p:ext uri="{BB962C8B-B14F-4D97-AF65-F5344CB8AC3E}">
        <p14:creationId xmlns:p14="http://schemas.microsoft.com/office/powerpoint/2010/main" val="3997762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The Middle Wall of Separation </a:t>
            </a:r>
            <a:r>
              <a:rPr lang="en-US" sz="1100" i="1" dirty="0">
                <a:effectLst/>
                <a:latin typeface="Calibri" panose="020F0502020204030204" pitchFamily="34" charset="0"/>
                <a:ea typeface="Calibri" panose="020F0502020204030204" pitchFamily="34" charset="0"/>
                <a:cs typeface="Times New Roman" panose="02020603050405020304" pitchFamily="18" charset="0"/>
              </a:rPr>
              <a:t>(Ephesians 2:11-18)</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temple of Herod the Great: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Temple itself</a:t>
            </a:r>
            <a:r>
              <a:rPr lang="en-US" dirty="0">
                <a:latin typeface="Calibri" panose="020F0502020204030204" pitchFamily="34" charset="0"/>
                <a:ea typeface="Calibri" panose="020F0502020204030204" pitchFamily="34" charset="0"/>
                <a:cs typeface="Times New Roman" panose="02020603050405020304" pitchFamily="18" charset="0"/>
              </a:rPr>
              <a:t> – Holy Place; Holy of Holies.</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1</a:t>
            </a:r>
            <a:r>
              <a:rPr lang="en-US" b="1" baseline="30000" dirty="0">
                <a:latin typeface="Calibri" panose="020F0502020204030204" pitchFamily="34" charset="0"/>
                <a:ea typeface="Calibri" panose="020F0502020204030204" pitchFamily="34" charset="0"/>
                <a:cs typeface="Times New Roman" panose="02020603050405020304" pitchFamily="18" charset="0"/>
              </a:rPr>
              <a:t>st</a:t>
            </a:r>
            <a:r>
              <a:rPr lang="en-US" b="1" dirty="0">
                <a:latin typeface="Calibri" panose="020F0502020204030204" pitchFamily="34" charset="0"/>
                <a:ea typeface="Calibri" panose="020F0502020204030204" pitchFamily="34" charset="0"/>
                <a:cs typeface="Times New Roman" panose="02020603050405020304" pitchFamily="18" charset="0"/>
              </a:rPr>
              <a:t> court outside the temple</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a:latin typeface="Calibri" panose="020F0502020204030204" pitchFamily="34" charset="0"/>
                <a:ea typeface="Calibri" panose="020F0502020204030204" pitchFamily="34" charset="0"/>
                <a:cs typeface="Times New Roman" panose="02020603050405020304" pitchFamily="18" charset="0"/>
              </a:rPr>
              <a:t>Court of the Priests</a:t>
            </a:r>
            <a:r>
              <a:rPr lang="en-US" dirty="0">
                <a:latin typeface="Calibri" panose="020F0502020204030204" pitchFamily="34" charset="0"/>
                <a:ea typeface="Calibri" panose="020F0502020204030204" pitchFamily="34" charset="0"/>
                <a:cs typeface="Times New Roman" panose="02020603050405020304" pitchFamily="18" charset="0"/>
              </a:rPr>
              <a:t> (Altar of Burnt Offering).</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2</a:t>
            </a:r>
            <a:r>
              <a:rPr lang="en-US" b="1" baseline="30000" dirty="0">
                <a:latin typeface="Calibri" panose="020F0502020204030204" pitchFamily="34" charset="0"/>
                <a:ea typeface="Calibri" panose="020F0502020204030204" pitchFamily="34" charset="0"/>
                <a:cs typeface="Times New Roman" panose="02020603050405020304" pitchFamily="18" charset="0"/>
              </a:rPr>
              <a:t>nd</a:t>
            </a:r>
            <a:r>
              <a:rPr lang="en-US" b="1" dirty="0">
                <a:latin typeface="Calibri" panose="020F0502020204030204" pitchFamily="34" charset="0"/>
                <a:ea typeface="Calibri" panose="020F0502020204030204" pitchFamily="34" charset="0"/>
                <a:cs typeface="Times New Roman" panose="02020603050405020304" pitchFamily="18" charset="0"/>
              </a:rPr>
              <a:t> court</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a:latin typeface="Calibri" panose="020F0502020204030204" pitchFamily="34" charset="0"/>
                <a:ea typeface="Calibri" panose="020F0502020204030204" pitchFamily="34" charset="0"/>
                <a:cs typeface="Times New Roman" panose="02020603050405020304" pitchFamily="18" charset="0"/>
              </a:rPr>
              <a:t>Court of the Sons of Israel.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3</a:t>
            </a:r>
            <a:r>
              <a:rPr lang="en-US" b="1" baseline="30000" dirty="0">
                <a:latin typeface="Calibri" panose="020F0502020204030204" pitchFamily="34" charset="0"/>
                <a:ea typeface="Calibri" panose="020F0502020204030204" pitchFamily="34" charset="0"/>
                <a:cs typeface="Times New Roman" panose="02020603050405020304" pitchFamily="18" charset="0"/>
              </a:rPr>
              <a:t>rd</a:t>
            </a:r>
            <a:r>
              <a:rPr lang="en-US" b="1" dirty="0">
                <a:latin typeface="Calibri" panose="020F0502020204030204" pitchFamily="34" charset="0"/>
                <a:ea typeface="Calibri" panose="020F0502020204030204" pitchFamily="34" charset="0"/>
                <a:cs typeface="Times New Roman" panose="02020603050405020304" pitchFamily="18" charset="0"/>
              </a:rPr>
              <a:t> court</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a:latin typeface="Calibri" panose="020F0502020204030204" pitchFamily="34" charset="0"/>
                <a:ea typeface="Calibri" panose="020F0502020204030204" pitchFamily="34" charset="0"/>
                <a:cs typeface="Times New Roman" panose="02020603050405020304" pitchFamily="18" charset="0"/>
              </a:rPr>
              <a:t>Court of the Women.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Temple and three courts around it formed a raised platform: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"From it you descended at various points down 5 steps and through gates in a lofty wall, to find yourself overlooking another large court--the outer court to which Gentiles, who desired to see something of the glories of the temple and to offer gifts and sacrifices to the God of the Jews, were freely admitted. Farther in than this court they were forbidden, on pain of death, to go. The actual boundary line was not the high wall with its gates, but a low stone barrier about 5 ft. in height, which ran round at the bottom of 14 more steps" (J. Armitage Robinson, D.D., Paul's Epistle to the Ephesians, 59; see also </a:t>
            </a:r>
            <a:r>
              <a:rPr lang="en-US" dirty="0" err="1">
                <a:latin typeface="Calibri" panose="020F0502020204030204" pitchFamily="34" charset="0"/>
                <a:ea typeface="Calibri" panose="020F0502020204030204" pitchFamily="34" charset="0"/>
                <a:cs typeface="Times New Roman" panose="02020603050405020304" pitchFamily="18" charset="0"/>
              </a:rPr>
              <a:t>Edersheim</a:t>
            </a:r>
            <a:r>
              <a:rPr lang="en-US" dirty="0">
                <a:latin typeface="Calibri" panose="020F0502020204030204" pitchFamily="34" charset="0"/>
                <a:ea typeface="Calibri" panose="020F0502020204030204" pitchFamily="34" charset="0"/>
                <a:cs typeface="Times New Roman" panose="02020603050405020304" pitchFamily="18" charset="0"/>
              </a:rPr>
              <a:t>, The Temple, Its Ministry and Services as They Were at the Time of Jesus Christ, 46).</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1871 – Excavations of temple – pillar erected upon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“wall of separation”</a:t>
            </a:r>
            <a:r>
              <a:rPr lang="en-US" dirty="0">
                <a:latin typeface="Calibri" panose="020F0502020204030204" pitchFamily="34" charset="0"/>
                <a:ea typeface="Calibri" panose="020F0502020204030204" pitchFamily="34" charset="0"/>
                <a:cs typeface="Times New Roman" panose="02020603050405020304" pitchFamily="18" charset="0"/>
              </a:rPr>
              <a:t> is found.</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Now in the Museum at Constantinople.</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Inscription – “no man of another nation to enter within the fence and enclosure round the temple, and whoever is caught will have himself to blame that his death ensues.”</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Middle Wall had to do in part with Paul’s imprisonment – </a:t>
            </a:r>
            <a:r>
              <a:rPr lang="en-US" b="1" dirty="0">
                <a:latin typeface="Calibri" panose="020F0502020204030204" pitchFamily="34" charset="0"/>
                <a:ea typeface="Calibri" panose="020F0502020204030204" pitchFamily="34" charset="0"/>
                <a:cs typeface="Times New Roman" panose="02020603050405020304" pitchFamily="18" charset="0"/>
              </a:rPr>
              <a:t>cf. Acts 21:27-29</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Now, Paul writes – while the physical wall still stands – that Christ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“has broken down the middle wall of separation.”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Note before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Ephesians 2:11-18</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Jews in church at Ephesus?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19:10, 11, 17, 20</a:t>
            </a:r>
            <a:r>
              <a:rPr lang="en-US" dirty="0">
                <a:latin typeface="Calibri" panose="020F0502020204030204" pitchFamily="34" charset="0"/>
                <a:ea typeface="Calibri" panose="020F0502020204030204" pitchFamily="34" charset="0"/>
                <a:cs typeface="Times New Roman" panose="02020603050405020304" pitchFamily="18" charset="0"/>
              </a:rPr>
              <a:t> – Gospel preached to both Jew and Gentile.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Primarily Gentile, yet still contained Jews who had converted to Christ.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Paul had made no distinction between Gentile and Jew up to this point in Ephesians.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1:3-14</a:t>
            </a:r>
            <a:r>
              <a:rPr lang="en-US" dirty="0">
                <a:latin typeface="Calibri" panose="020F0502020204030204" pitchFamily="34" charset="0"/>
                <a:ea typeface="Calibri" panose="020F0502020204030204" pitchFamily="34" charset="0"/>
                <a:cs typeface="Times New Roman" panose="02020603050405020304" pitchFamily="18" charset="0"/>
              </a:rPr>
              <a:t> – Spiritual blessings in Christ.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1:15-23</a:t>
            </a:r>
            <a:r>
              <a:rPr lang="en-US" dirty="0">
                <a:latin typeface="Calibri" panose="020F0502020204030204" pitchFamily="34" charset="0"/>
                <a:ea typeface="Calibri" panose="020F0502020204030204" pitchFamily="34" charset="0"/>
                <a:cs typeface="Times New Roman" panose="02020603050405020304" pitchFamily="18" charset="0"/>
              </a:rPr>
              <a:t> – Prayer for their growth in knowledge and understanding.</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2:1-3</a:t>
            </a:r>
            <a:r>
              <a:rPr lang="en-US" dirty="0">
                <a:latin typeface="Calibri" panose="020F0502020204030204" pitchFamily="34" charset="0"/>
                <a:ea typeface="Calibri" panose="020F0502020204030204" pitchFamily="34" charset="0"/>
                <a:cs typeface="Times New Roman" panose="02020603050405020304" pitchFamily="18" charset="0"/>
              </a:rPr>
              <a:t> – A look to their previous lost state. Who? Both Jew and Gentile. (</a:t>
            </a:r>
            <a:r>
              <a:rPr lang="en-US" b="1" dirty="0">
                <a:latin typeface="Calibri" panose="020F0502020204030204" pitchFamily="34" charset="0"/>
                <a:ea typeface="Calibri" panose="020F0502020204030204" pitchFamily="34" charset="0"/>
                <a:cs typeface="Times New Roman" panose="02020603050405020304" pitchFamily="18" charset="0"/>
              </a:rPr>
              <a:t>NOTE: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“among whom also WE ALL once conducted ourselves”</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a:t>
            </a:r>
            <a:r>
              <a:rPr lang="en-US" b="1"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2:4-10</a:t>
            </a:r>
            <a:r>
              <a:rPr lang="en-US" dirty="0">
                <a:latin typeface="Calibri" panose="020F0502020204030204" pitchFamily="34" charset="0"/>
                <a:ea typeface="Calibri" panose="020F0502020204030204" pitchFamily="34" charset="0"/>
                <a:cs typeface="Times New Roman" panose="02020603050405020304" pitchFamily="18" charset="0"/>
              </a:rPr>
              <a:t> – A reminder of how they were saved in Christ by grace through faith. Who? All, both Jew and Gentile in Ephesus.</a:t>
            </a: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Middle Wall of Separation</a:t>
            </a:r>
          </a:p>
          <a:p>
            <a:endParaRPr lang="en-US" dirty="0"/>
          </a:p>
        </p:txBody>
      </p:sp>
      <p:sp>
        <p:nvSpPr>
          <p:cNvPr id="4" name="Slide Number Placeholder 3"/>
          <p:cNvSpPr>
            <a:spLocks noGrp="1"/>
          </p:cNvSpPr>
          <p:nvPr>
            <p:ph type="sldNum" sz="quarter" idx="10"/>
          </p:nvPr>
        </p:nvSpPr>
        <p:spPr/>
        <p:txBody>
          <a:bodyPr/>
          <a:lstStyle/>
          <a:p>
            <a:fld id="{359EBBC6-7621-437C-8CB8-01F01210EC27}" type="slidenum">
              <a:rPr lang="en-US" smtClean="0"/>
              <a:t>2</a:t>
            </a:fld>
            <a:endParaRPr lang="en-US"/>
          </a:p>
        </p:txBody>
      </p:sp>
    </p:spTree>
    <p:extLst>
      <p:ext uri="{BB962C8B-B14F-4D97-AF65-F5344CB8AC3E}">
        <p14:creationId xmlns:p14="http://schemas.microsoft.com/office/powerpoint/2010/main" val="2944832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Middle Wall of Separation</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Called Uncircumcision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11-12)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Called uncircumcision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11):</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“in the flesh,” “made in the flesh by hands”</a:t>
            </a:r>
            <a:r>
              <a:rPr lang="en-US" dirty="0">
                <a:latin typeface="Calibri" panose="020F0502020204030204" pitchFamily="34" charset="0"/>
                <a:ea typeface="Calibri" panose="020F0502020204030204" pitchFamily="34" charset="0"/>
                <a:cs typeface="Times New Roman" panose="02020603050405020304" pitchFamily="18" charset="0"/>
              </a:rPr>
              <a:t> – a consideration of the physical circumcision, and the badge of honor and pride for the Jew which it became.</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“circumcised the eighth day, of the stock of Israel” (Philippians 3:5</a:t>
            </a:r>
            <a:r>
              <a:rPr lang="en-US" dirty="0">
                <a:latin typeface="Calibri" panose="020F0502020204030204" pitchFamily="34" charset="0"/>
                <a:ea typeface="Calibri" panose="020F0502020204030204" pitchFamily="34" charset="0"/>
                <a:cs typeface="Times New Roman" panose="02020603050405020304" pitchFamily="18" charset="0"/>
              </a:rPr>
              <a:t> – Paul).</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t>
            </a:r>
            <a:r>
              <a:rPr lang="en-US" b="1" i="1" u="sng" dirty="0">
                <a:highlight>
                  <a:srgbClr val="FFFF00"/>
                </a:highlight>
                <a:latin typeface="Calibri" panose="020F0502020204030204" pitchFamily="34" charset="0"/>
                <a:ea typeface="Calibri" panose="020F0502020204030204" pitchFamily="34" charset="0"/>
                <a:cs typeface="Times New Roman" panose="02020603050405020304" pitchFamily="18" charset="0"/>
              </a:rPr>
              <a:t>called</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 Uncircumcision”</a:t>
            </a:r>
            <a:r>
              <a:rPr lang="en-US" b="1" i="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by who? – The physically circumcised – the Jews – </a:t>
            </a:r>
            <a:r>
              <a:rPr lang="en-US" b="1" dirty="0">
                <a:latin typeface="Calibri" panose="020F0502020204030204" pitchFamily="34" charset="0"/>
                <a:ea typeface="Calibri" panose="020F0502020204030204" pitchFamily="34" charset="0"/>
                <a:cs typeface="Times New Roman" panose="02020603050405020304" pitchFamily="18" charset="0"/>
              </a:rPr>
              <a:t>TERM OF DERISION COINED BY THE JEWS: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Saul before death in battle w/ Philistines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Samuel 31:4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Manifestation of the mindset of the Jews </a:t>
            </a:r>
            <a:r>
              <a:rPr lang="en-US" b="1" u="sng" dirty="0">
                <a:latin typeface="Calibri" panose="020F0502020204030204" pitchFamily="34" charset="0"/>
                <a:ea typeface="Calibri" panose="020F0502020204030204" pitchFamily="34" charset="0"/>
                <a:cs typeface="Times New Roman" panose="02020603050405020304" pitchFamily="18" charset="0"/>
              </a:rPr>
              <a:t>which grew from a distorted view of their relationship with God as the nation of Israel compared to the Gentile world.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Note: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Romans 2:25-29</a:t>
            </a:r>
            <a:r>
              <a:rPr lang="en-US" dirty="0">
                <a:latin typeface="Calibri" panose="020F0502020204030204" pitchFamily="34" charset="0"/>
                <a:ea typeface="Calibri" panose="020F0502020204030204" pitchFamily="34" charset="0"/>
                <a:cs typeface="Times New Roman" panose="02020603050405020304" pitchFamily="18" charset="0"/>
              </a:rPr>
              <a:t> – Their physical circumcision mattered not if they were rebellious – THERE WERE CIRCUMCISED GENTILES – IN HEART. </a:t>
            </a:r>
            <a:r>
              <a:rPr lang="en-US" b="1" dirty="0">
                <a:latin typeface="Calibri" panose="020F0502020204030204" pitchFamily="34" charset="0"/>
                <a:ea typeface="Calibri" panose="020F0502020204030204" pitchFamily="34" charset="0"/>
                <a:cs typeface="Times New Roman" panose="02020603050405020304" pitchFamily="18" charset="0"/>
              </a:rPr>
              <a:t>(EX: Cornelius)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 Jewish thought about Gentiles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Without Christ – the messiah – in what way?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Aliens from commonwealth of Israel</a:t>
            </a:r>
            <a:r>
              <a:rPr lang="en-US" dirty="0">
                <a:latin typeface="Calibri" panose="020F0502020204030204" pitchFamily="34" charset="0"/>
                <a:ea typeface="Calibri" panose="020F0502020204030204" pitchFamily="34" charset="0"/>
                <a:cs typeface="Times New Roman" panose="02020603050405020304" pitchFamily="18" charset="0"/>
              </a:rPr>
              <a:t> – NOT AN ISRAELITE.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Therefore, strangers from covenants of promise: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4:22</a:t>
            </a:r>
            <a:r>
              <a:rPr lang="en-US" dirty="0">
                <a:latin typeface="Calibri" panose="020F0502020204030204" pitchFamily="34" charset="0"/>
                <a:ea typeface="Calibri" panose="020F0502020204030204" pitchFamily="34" charset="0"/>
                <a:cs typeface="Times New Roman" panose="02020603050405020304" pitchFamily="18" charset="0"/>
              </a:rPr>
              <a:t> – salvation of Jews – how? – not to Jews only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21, 23)</a:t>
            </a:r>
            <a:r>
              <a:rPr lang="en-US" dirty="0">
                <a:latin typeface="Calibri" panose="020F0502020204030204" pitchFamily="34" charset="0"/>
                <a:ea typeface="Calibri" panose="020F0502020204030204" pitchFamily="34" charset="0"/>
                <a:cs typeface="Times New Roman" panose="02020603050405020304" pitchFamily="18" charset="0"/>
              </a:rPr>
              <a:t> – CAME THROUGH JEWISH NATION – CHRIST.</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Covenants of promise (Plural)</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Genesis 12:3</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i="1" dirty="0">
                <a:latin typeface="Calibri" panose="020F0502020204030204" pitchFamily="34" charset="0"/>
                <a:ea typeface="Calibri" panose="020F0502020204030204" pitchFamily="34" charset="0"/>
                <a:cs typeface="Times New Roman" panose="02020603050405020304" pitchFamily="18" charset="0"/>
              </a:rPr>
              <a:t>Abraham</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Genesis 26:3-4</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i="1" dirty="0">
                <a:latin typeface="Calibri" panose="020F0502020204030204" pitchFamily="34" charset="0"/>
                <a:ea typeface="Calibri" panose="020F0502020204030204" pitchFamily="34" charset="0"/>
                <a:cs typeface="Times New Roman" panose="02020603050405020304" pitchFamily="18" charset="0"/>
              </a:rPr>
              <a:t>Isaac</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Genesis 28:13-14</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i="1" dirty="0">
                <a:latin typeface="Calibri" panose="020F0502020204030204" pitchFamily="34" charset="0"/>
                <a:ea typeface="Calibri" panose="020F0502020204030204" pitchFamily="34" charset="0"/>
                <a:cs typeface="Times New Roman" panose="02020603050405020304" pitchFamily="18" charset="0"/>
              </a:rPr>
              <a:t>Jacob</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Therefore, having no hope and without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JEWISH PERSPECTIVE</a:t>
            </a:r>
            <a:r>
              <a:rPr lang="en-US" dirty="0">
                <a:latin typeface="Calibri" panose="020F0502020204030204" pitchFamily="34" charset="0"/>
                <a:ea typeface="Calibri" panose="020F0502020204030204" pitchFamily="34" charset="0"/>
                <a:cs typeface="Times New Roman" panose="02020603050405020304" pitchFamily="18" charset="0"/>
              </a:rPr>
              <a:t> – missed the point of seed promise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“all nations.”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Even Peter did not fully comprehend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“promise is to you and to your children, and to all who are afar off” (Acts 2:39); “In truth I perceive that God shows no partiality. But in every nation whoever fears Him and works righteousness is accepted by Him” (Acts 10:34-35).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Seed promise was THROUGH Israel, but INCLUDED GENTILES.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Gentiles completely without God?</a:t>
            </a:r>
            <a:r>
              <a:rPr lang="en-US" dirty="0">
                <a:latin typeface="Calibri" panose="020F0502020204030204" pitchFamily="34" charset="0"/>
                <a:ea typeface="Calibri" panose="020F0502020204030204" pitchFamily="34" charset="0"/>
                <a:cs typeface="Times New Roman" panose="02020603050405020304" pitchFamily="18" charset="0"/>
              </a:rPr>
              <a:t> – Regarding physical nationality, but not spiritually.</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However, that is how the Jews regarded them – see Jonah.</a:t>
            </a: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Jonah 1:1-3; 3:4, 10; 4:1-3</a:t>
            </a:r>
            <a:r>
              <a:rPr lang="en-US" dirty="0">
                <a:latin typeface="Calibri" panose="020F0502020204030204" pitchFamily="34" charset="0"/>
                <a:ea typeface="Calibri" panose="020F0502020204030204" pitchFamily="34" charset="0"/>
                <a:cs typeface="Times New Roman" panose="02020603050405020304" pitchFamily="18" charset="0"/>
              </a:rPr>
              <a:t> – God wanted to save Gentiles, but Jonah wanted them destroyed despite their repentance.</a:t>
            </a:r>
          </a:p>
          <a:p>
            <a:pPr marL="2057400" marR="0" lvl="4" indent="-22860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men of Nineveh will rise up in the judgment with this generation and condemn it, for they repented at the preaching of Jonah; and indeed a greater than Jonah is here” (Luke 11:32).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Brought Near by Christ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13-18)</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359EBBC6-7621-437C-8CB8-01F01210EC27}" type="slidenum">
              <a:rPr lang="en-US" smtClean="0"/>
              <a:t>3</a:t>
            </a:fld>
            <a:endParaRPr lang="en-US"/>
          </a:p>
        </p:txBody>
      </p:sp>
    </p:spTree>
    <p:extLst>
      <p:ext uri="{BB962C8B-B14F-4D97-AF65-F5344CB8AC3E}">
        <p14:creationId xmlns:p14="http://schemas.microsoft.com/office/powerpoint/2010/main" val="2498156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Brought Near by Christ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13-18)</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BUT NOW – brought near by blood of Christ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Notice</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12, “Christ”; v. 13, “Christ Jesus”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man given the name Jesus was the Christ. </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Most Jews rejected Him as the Christ.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Jesus preached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“And I say to you that many will come from east and west, and sit down with Abraham, Isaac, and Jacob in the kingdom of heaven” (Matthew 8:11</a:t>
            </a:r>
            <a:r>
              <a:rPr lang="en-US" dirty="0">
                <a:latin typeface="Calibri" panose="020F0502020204030204" pitchFamily="34" charset="0"/>
                <a:ea typeface="Calibri" panose="020F0502020204030204" pitchFamily="34" charset="0"/>
                <a:cs typeface="Times New Roman" panose="02020603050405020304" pitchFamily="18" charset="0"/>
              </a:rPr>
              <a:t> – Jesus marveling at the Centurion’s faith).</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Blood shed for all men, not just Jews</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“Behold! The Lamb of God who takes away the sin of the world!” (John 1:29</a:t>
            </a:r>
            <a:r>
              <a:rPr lang="en-US" dirty="0">
                <a:latin typeface="Calibri" panose="020F0502020204030204" pitchFamily="34" charset="0"/>
                <a:ea typeface="Calibri" panose="020F0502020204030204" pitchFamily="34" charset="0"/>
                <a:cs typeface="Times New Roman" panose="02020603050405020304" pitchFamily="18" charset="0"/>
              </a:rPr>
              <a:t> – John the Baptist).</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Jews viewed Gentiles without hope, completely separated from promises concerning the Christ.</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Jesus, who is the Christ, died for the Gentiles as well.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He Himself is our peace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14a):</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Peace</a:t>
            </a:r>
            <a:r>
              <a:rPr lang="en-US" dirty="0">
                <a:latin typeface="Calibri" panose="020F0502020204030204" pitchFamily="34" charset="0"/>
                <a:ea typeface="Calibri" panose="020F0502020204030204" pitchFamily="34" charset="0"/>
                <a:cs typeface="Times New Roman" panose="02020603050405020304" pitchFamily="18" charset="0"/>
              </a:rPr>
              <a:t> – between Jew and Gentile.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How?</a:t>
            </a:r>
            <a:r>
              <a:rPr lang="en-US" dirty="0">
                <a:latin typeface="Calibri" panose="020F0502020204030204" pitchFamily="34" charset="0"/>
                <a:ea typeface="Calibri" panose="020F0502020204030204" pitchFamily="34" charset="0"/>
                <a:cs typeface="Times New Roman" panose="02020603050405020304" pitchFamily="18" charset="0"/>
              </a:rPr>
              <a:t> – made both one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Ephesians 1:10</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HE HIMSELF</a:t>
            </a:r>
            <a:r>
              <a:rPr lang="en-US" dirty="0">
                <a:latin typeface="Calibri" panose="020F0502020204030204" pitchFamily="34" charset="0"/>
                <a:ea typeface="Calibri" panose="020F0502020204030204" pitchFamily="34" charset="0"/>
                <a:cs typeface="Times New Roman" panose="02020603050405020304" pitchFamily="18" charset="0"/>
              </a:rPr>
              <a:t> – Jesus is the peace between Jew and Gentile – </a:t>
            </a:r>
            <a:r>
              <a:rPr lang="en-US" b="1" dirty="0">
                <a:latin typeface="Calibri" panose="020F0502020204030204" pitchFamily="34" charset="0"/>
                <a:ea typeface="Calibri" panose="020F0502020204030204" pitchFamily="34" charset="0"/>
                <a:cs typeface="Times New Roman" panose="02020603050405020304" pitchFamily="18" charset="0"/>
              </a:rPr>
              <a:t>because He is the only way to the Father for all men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Broken down the Middle Wall of Separation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14b-15):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Middle Wall?</a:t>
            </a:r>
            <a:r>
              <a:rPr lang="en-US" dirty="0">
                <a:latin typeface="Calibri" panose="020F0502020204030204" pitchFamily="34" charset="0"/>
                <a:ea typeface="Calibri" panose="020F0502020204030204" pitchFamily="34" charset="0"/>
                <a:cs typeface="Times New Roman" panose="02020603050405020304" pitchFamily="18" charset="0"/>
              </a:rPr>
              <a:t> – The hostility from Jew to Gentile.</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This was brought about by their erroneous view of the law.</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Law taken away, no reason for pride, and hostility toward those who aren’t under it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15)</a:t>
            </a:r>
            <a:r>
              <a:rPr lang="en-US" dirty="0">
                <a:latin typeface="Calibri" panose="020F0502020204030204" pitchFamily="34" charset="0"/>
                <a:ea typeface="Calibri" panose="020F0502020204030204" pitchFamily="34" charset="0"/>
                <a:cs typeface="Times New Roman" panose="02020603050405020304" pitchFamily="18" charset="0"/>
              </a:rPr>
              <a:t> – Law abolished, because law brought enmity:</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Enmity</a:t>
            </a:r>
            <a:r>
              <a:rPr lang="en-US" dirty="0">
                <a:latin typeface="Calibri" panose="020F0502020204030204" pitchFamily="34" charset="0"/>
                <a:ea typeface="Calibri" panose="020F0502020204030204" pitchFamily="34" charset="0"/>
                <a:cs typeface="Times New Roman" panose="02020603050405020304" pitchFamily="18" charset="0"/>
              </a:rPr>
              <a:t> – between God and man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Romans 7:12-13</a:t>
            </a:r>
            <a:r>
              <a:rPr lang="en-US" dirty="0">
                <a:latin typeface="Calibri" panose="020F0502020204030204" pitchFamily="34" charset="0"/>
                <a:ea typeface="Calibri" panose="020F0502020204030204" pitchFamily="34" charset="0"/>
                <a:cs typeface="Times New Roman" panose="02020603050405020304" pitchFamily="18" charset="0"/>
              </a:rPr>
              <a:t> – Law is good, but have not kept it.</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Hebrews 8:7-8a, 13</a:t>
            </a:r>
            <a:r>
              <a:rPr lang="en-US" dirty="0">
                <a:latin typeface="Calibri" panose="020F0502020204030204" pitchFamily="34" charset="0"/>
                <a:ea typeface="Calibri" panose="020F0502020204030204" pitchFamily="34" charset="0"/>
                <a:cs typeface="Times New Roman" panose="02020603050405020304" pitchFamily="18" charset="0"/>
              </a:rPr>
              <a:t> – Need for a new law/covenant.</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Colossians 2:13-14</a:t>
            </a:r>
            <a:r>
              <a:rPr lang="en-US" dirty="0">
                <a:latin typeface="Calibri" panose="020F0502020204030204" pitchFamily="34" charset="0"/>
                <a:ea typeface="Calibri" panose="020F0502020204030204" pitchFamily="34" charset="0"/>
                <a:cs typeface="Times New Roman" panose="02020603050405020304" pitchFamily="18" charset="0"/>
              </a:rPr>
              <a:t> – wiped out that which was contrary to us because of our sin.</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Result?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Create ONE NEW MAN from the two</a:t>
            </a:r>
            <a:r>
              <a:rPr lang="en-US" dirty="0">
                <a:latin typeface="Calibri" panose="020F0502020204030204" pitchFamily="34" charset="0"/>
                <a:ea typeface="Calibri" panose="020F0502020204030204" pitchFamily="34" charset="0"/>
                <a:cs typeface="Times New Roman" panose="02020603050405020304" pitchFamily="18" charset="0"/>
              </a:rPr>
              <a:t> – can’t happen through Old Law – pertained only to Jews.</a:t>
            </a: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Romans 9:30-33</a:t>
            </a:r>
            <a:r>
              <a:rPr lang="en-US" dirty="0">
                <a:latin typeface="Calibri" panose="020F0502020204030204" pitchFamily="34" charset="0"/>
                <a:ea typeface="Calibri" panose="020F0502020204030204" pitchFamily="34" charset="0"/>
                <a:cs typeface="Times New Roman" panose="02020603050405020304" pitchFamily="18" charset="0"/>
              </a:rPr>
              <a:t> – Seek righteousness by faith in Christ.</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Thus, PEACE BETWEEN JEW AND GENTILE</a:t>
            </a:r>
            <a:r>
              <a:rPr lang="en-US" dirty="0">
                <a:latin typeface="Calibri" panose="020F0502020204030204" pitchFamily="34" charset="0"/>
                <a:ea typeface="Calibri" panose="020F0502020204030204" pitchFamily="34" charset="0"/>
                <a:cs typeface="Times New Roman" panose="02020603050405020304" pitchFamily="18" charset="0"/>
              </a:rPr>
              <a:t> – because of peace with God, to which there is only one way FOR ALL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John 14:6</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Reconciled to God in One Body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16-18):</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“in one body:”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Not a reconciliation to God for JEWS, and a reconciliation to God for GENTILES.</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A reconciliation to God for ALL in ONE BODY.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Ephesians 1:22-23</a:t>
            </a:r>
            <a:r>
              <a:rPr lang="en-US" dirty="0">
                <a:latin typeface="Calibri" panose="020F0502020204030204" pitchFamily="34" charset="0"/>
                <a:ea typeface="Calibri" panose="020F0502020204030204" pitchFamily="34" charset="0"/>
                <a:cs typeface="Times New Roman" panose="02020603050405020304" pitchFamily="18" charset="0"/>
              </a:rPr>
              <a:t> – the body is the church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“there is one body” (4:4).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That body is Christ’s – Christ being the head.</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Reconciled only through Christ.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ENMITY BETWEEN JEW AND GENTILE PUT TO DEATH – BECAUSE TOGETHER NOW IN CHRIST (ONLY WAY)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whole body, [is] joined and knit together” (4:16).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Peace preached to Jews and Gentiles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Peace</a:t>
            </a:r>
            <a:r>
              <a:rPr lang="en-US" dirty="0">
                <a:latin typeface="Calibri" panose="020F0502020204030204" pitchFamily="34" charset="0"/>
                <a:ea typeface="Calibri" panose="020F0502020204030204" pitchFamily="34" charset="0"/>
                <a:cs typeface="Times New Roman" panose="02020603050405020304" pitchFamily="18" charset="0"/>
              </a:rPr>
              <a:t> – peace between God and man.</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Implication</a:t>
            </a:r>
            <a:r>
              <a:rPr lang="en-US" dirty="0">
                <a:latin typeface="Calibri" panose="020F0502020204030204" pitchFamily="34" charset="0"/>
                <a:ea typeface="Calibri" panose="020F0502020204030204" pitchFamily="34" charset="0"/>
                <a:cs typeface="Times New Roman" panose="02020603050405020304" pitchFamily="18" charset="0"/>
              </a:rPr>
              <a:t> – in need of peace/without peace – in sin – WHO? – BOTH JEW AND GENTILE.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Access to God by ONE SPIRIT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18):</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Not HS through His revelation but…</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Disposition as sons</a:t>
            </a:r>
            <a:r>
              <a:rPr lang="en-US" dirty="0">
                <a:latin typeface="Calibri" panose="020F0502020204030204" pitchFamily="34" charset="0"/>
                <a:ea typeface="Calibri" panose="020F0502020204030204" pitchFamily="34" charset="0"/>
                <a:cs typeface="Times New Roman" panose="02020603050405020304" pitchFamily="18" charset="0"/>
              </a:rPr>
              <a:t> – not the thought of national pride, </a:t>
            </a:r>
            <a:r>
              <a:rPr lang="en-US" b="1" dirty="0">
                <a:latin typeface="Calibri" panose="020F0502020204030204" pitchFamily="34" charset="0"/>
                <a:ea typeface="Calibri" panose="020F0502020204030204" pitchFamily="34" charset="0"/>
                <a:cs typeface="Times New Roman" panose="02020603050405020304" pitchFamily="18" charset="0"/>
              </a:rPr>
              <a:t>but humble submission to God’s requirements in Christ.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Romans 8:15-17</a:t>
            </a:r>
            <a:r>
              <a:rPr lang="en-US" dirty="0">
                <a:latin typeface="Calibri" panose="020F0502020204030204" pitchFamily="34" charset="0"/>
                <a:ea typeface="Calibri" panose="020F0502020204030204" pitchFamily="34" charset="0"/>
                <a:cs typeface="Times New Roman" panose="02020603050405020304" pitchFamily="18" charset="0"/>
              </a:rPr>
              <a:t> – Spirit of sonship, children of God – through Christ.</a:t>
            </a: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So what? – Endeavor to keep unity!</a:t>
            </a:r>
          </a:p>
          <a:p>
            <a:endParaRPr lang="en-US" dirty="0"/>
          </a:p>
        </p:txBody>
      </p:sp>
      <p:sp>
        <p:nvSpPr>
          <p:cNvPr id="4" name="Slide Number Placeholder 3"/>
          <p:cNvSpPr>
            <a:spLocks noGrp="1"/>
          </p:cNvSpPr>
          <p:nvPr>
            <p:ph type="sldNum" sz="quarter" idx="10"/>
          </p:nvPr>
        </p:nvSpPr>
        <p:spPr/>
        <p:txBody>
          <a:bodyPr/>
          <a:lstStyle/>
          <a:p>
            <a:fld id="{359EBBC6-7621-437C-8CB8-01F01210EC27}" type="slidenum">
              <a:rPr lang="en-US" smtClean="0"/>
              <a:t>4</a:t>
            </a:fld>
            <a:endParaRPr lang="en-US"/>
          </a:p>
        </p:txBody>
      </p:sp>
    </p:spTree>
    <p:extLst>
      <p:ext uri="{BB962C8B-B14F-4D97-AF65-F5344CB8AC3E}">
        <p14:creationId xmlns:p14="http://schemas.microsoft.com/office/powerpoint/2010/main" val="3250717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So what? – Endeavor to keep unity!</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Jewish pride</a:t>
            </a:r>
            <a:r>
              <a:rPr lang="en-US" dirty="0">
                <a:latin typeface="Calibri" panose="020F0502020204030204" pitchFamily="34" charset="0"/>
                <a:ea typeface="Calibri" panose="020F0502020204030204" pitchFamily="34" charset="0"/>
                <a:cs typeface="Times New Roman" panose="02020603050405020304" pitchFamily="18" charset="0"/>
              </a:rPr>
              <a:t> – as stated before – creates hostility among brethren.</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Gentile pride</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Romans 11:19-23</a:t>
            </a:r>
            <a:r>
              <a:rPr lang="en-US" dirty="0">
                <a:latin typeface="Calibri" panose="020F0502020204030204" pitchFamily="34" charset="0"/>
                <a:ea typeface="Calibri" panose="020F0502020204030204" pitchFamily="34" charset="0"/>
                <a:cs typeface="Times New Roman" panose="02020603050405020304" pitchFamily="18" charset="0"/>
              </a:rPr>
              <a:t> – God favors us now? Don’t grow haughty, but fear. (</a:t>
            </a:r>
            <a:r>
              <a:rPr lang="en-US" i="1" dirty="0">
                <a:latin typeface="Calibri" panose="020F0502020204030204" pitchFamily="34" charset="0"/>
                <a:ea typeface="Calibri" panose="020F0502020204030204" pitchFamily="34" charset="0"/>
                <a:cs typeface="Times New Roman" panose="02020603050405020304" pitchFamily="18" charset="0"/>
              </a:rPr>
              <a:t>Also perhaps a bitterness toward Jews for mistreatment.)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Ephesians 4:1-6</a:t>
            </a:r>
            <a:r>
              <a:rPr lang="en-US" dirty="0">
                <a:latin typeface="Calibri" panose="020F0502020204030204" pitchFamily="34" charset="0"/>
                <a:ea typeface="Calibri" panose="020F0502020204030204" pitchFamily="34" charset="0"/>
                <a:cs typeface="Times New Roman" panose="02020603050405020304" pitchFamily="18" charset="0"/>
              </a:rPr>
              <a:t> – Endeavor to keep the unity – list of ONES!</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4:25-32</a:t>
            </a:r>
            <a:r>
              <a:rPr lang="en-US" dirty="0">
                <a:latin typeface="Calibri" panose="020F0502020204030204" pitchFamily="34" charset="0"/>
                <a:ea typeface="Calibri" panose="020F0502020204030204" pitchFamily="34" charset="0"/>
                <a:cs typeface="Times New Roman" panose="02020603050405020304" pitchFamily="18" charset="0"/>
              </a:rPr>
              <a:t> – Do not speak evil of, and hurt one another.</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we are members of one another”</a:t>
            </a:r>
            <a:r>
              <a:rPr lang="en-US" dirty="0">
                <a:latin typeface="Calibri" panose="020F0502020204030204" pitchFamily="34" charset="0"/>
                <a:ea typeface="Calibri" panose="020F0502020204030204" pitchFamily="34" charset="0"/>
                <a:cs typeface="Times New Roman" panose="02020603050405020304" pitchFamily="18" charset="0"/>
              </a:rPr>
              <a:t> – IN CHRIST.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This, despite the differences in nationality.</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NO ROOM FOR SEPARATION – MIDDLE WALL OF SEPARATION BROKEN DOWN IN CHRIST JESUS, BY CHRIST JESUS!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What Middle Wall of Separation?</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Race, Social Status, Gender?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Galatians 3:26-29</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Age?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Politics?</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Past?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Family? (Congregations composed in great part of physical family.)</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Etc.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“all one in Christ Jesus”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“My brethren, do not hold the faith of our Lord Jesus Christ, the Lord of glory, with partiality” (James 2:1</a:t>
            </a:r>
            <a:r>
              <a:rPr lang="en-US" dirty="0">
                <a:latin typeface="Calibri" panose="020F0502020204030204" pitchFamily="34" charset="0"/>
                <a:ea typeface="Calibri" panose="020F0502020204030204" pitchFamily="34" charset="0"/>
                <a:cs typeface="Times New Roman" panose="02020603050405020304" pitchFamily="18" charset="0"/>
              </a:rPr>
              <a:t> – such is antithetical to the nature of the faith).</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Corinthians 12:25</a:t>
            </a:r>
            <a:r>
              <a:rPr lang="en-US" dirty="0">
                <a:latin typeface="Calibri" panose="020F0502020204030204" pitchFamily="34" charset="0"/>
                <a:ea typeface="Calibri" panose="020F0502020204030204" pitchFamily="34" charset="0"/>
                <a:cs typeface="Times New Roman" panose="02020603050405020304" pitchFamily="18" charset="0"/>
              </a:rPr>
              <a:t> – no schism, but same care.</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In Evangelism?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28:18-20</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“all the nations”</a:t>
            </a:r>
            <a:r>
              <a:rPr lang="en-US" dirty="0">
                <a:latin typeface="Calibri" panose="020F0502020204030204" pitchFamily="34" charset="0"/>
                <a:ea typeface="Calibri" panose="020F0502020204030204" pitchFamily="34" charset="0"/>
                <a:cs typeface="Times New Roman" panose="02020603050405020304" pitchFamily="18" charset="0"/>
              </a:rPr>
              <a:t> – this is universal.</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“In truth I perceive that God shows no partiality” (Acts 10:34</a:t>
            </a:r>
            <a:r>
              <a:rPr lang="en-US" dirty="0">
                <a:latin typeface="Calibri" panose="020F0502020204030204" pitchFamily="34" charset="0"/>
                <a:ea typeface="Calibri" panose="020F0502020204030204" pitchFamily="34" charset="0"/>
                <a:cs typeface="Times New Roman" panose="02020603050405020304" pitchFamily="18" charset="0"/>
              </a:rPr>
              <a:t> – Peter; neither should we).</a:t>
            </a:r>
          </a:p>
          <a:p>
            <a:pPr marL="342900" marR="0" lvl="0" indent="-342900">
              <a:lnSpc>
                <a:spcPct val="107000"/>
              </a:lnSpc>
              <a:spcBef>
                <a:spcPts val="0"/>
              </a:spcBef>
              <a:spcAft>
                <a:spcPts val="800"/>
              </a:spcAft>
              <a:buFont typeface="+mj-lt"/>
              <a:buAutoNum type="alphaUcPeriod"/>
            </a:pPr>
            <a:r>
              <a:rPr lang="en-US" b="1" dirty="0">
                <a:latin typeface="Calibri" panose="020F0502020204030204" pitchFamily="34" charset="0"/>
                <a:ea typeface="Calibri" panose="020F0502020204030204" pitchFamily="34" charset="0"/>
                <a:cs typeface="Times New Roman" panose="02020603050405020304" pitchFamily="18" charset="0"/>
              </a:rPr>
              <a:t>It is Christ’s desire to gather in one all things in Him – our attitude toward each other in the church should reflect such, as well as those in the world.</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359EBBC6-7621-437C-8CB8-01F01210EC27}" type="slidenum">
              <a:rPr lang="en-US" smtClean="0"/>
              <a:t>5</a:t>
            </a:fld>
            <a:endParaRPr lang="en-US"/>
          </a:p>
        </p:txBody>
      </p:sp>
    </p:spTree>
    <p:extLst>
      <p:ext uri="{BB962C8B-B14F-4D97-AF65-F5344CB8AC3E}">
        <p14:creationId xmlns:p14="http://schemas.microsoft.com/office/powerpoint/2010/main" val="332135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 – (1) </a:t>
            </a:r>
            <a:r>
              <a:rPr lang="en-US" dirty="0">
                <a:latin typeface="Calibri" panose="020F0502020204030204" pitchFamily="34" charset="0"/>
                <a:ea typeface="Calibri" panose="020F0502020204030204" pitchFamily="34" charset="0"/>
                <a:cs typeface="Times New Roman" panose="02020603050405020304" pitchFamily="18" charset="0"/>
              </a:rPr>
              <a:t>In Christ there is reconciliation to God, and between men because of the commonality in Christ.</a:t>
            </a:r>
            <a:r>
              <a:rPr lang="en-US" b="1" dirty="0">
                <a:latin typeface="Calibri" panose="020F0502020204030204" pitchFamily="34" charset="0"/>
                <a:ea typeface="Calibri" panose="020F0502020204030204" pitchFamily="34" charset="0"/>
                <a:cs typeface="Times New Roman" panose="02020603050405020304" pitchFamily="18" charset="0"/>
              </a:rPr>
              <a:t> (2) </a:t>
            </a:r>
            <a:r>
              <a:rPr lang="en-US" dirty="0">
                <a:latin typeface="Calibri" panose="020F0502020204030204" pitchFamily="34" charset="0"/>
                <a:ea typeface="Calibri" panose="020F0502020204030204" pitchFamily="34" charset="0"/>
                <a:cs typeface="Times New Roman" panose="02020603050405020304" pitchFamily="18" charset="0"/>
              </a:rPr>
              <a:t>There is no middle wall of separation – no cause for division in Christ whatsoever. We are called to live within this realm of truth.</a:t>
            </a:r>
          </a:p>
          <a:p>
            <a:endParaRPr lang="en-US" dirty="0"/>
          </a:p>
        </p:txBody>
      </p:sp>
      <p:sp>
        <p:nvSpPr>
          <p:cNvPr id="4" name="Slide Number Placeholder 3"/>
          <p:cNvSpPr>
            <a:spLocks noGrp="1"/>
          </p:cNvSpPr>
          <p:nvPr>
            <p:ph type="sldNum" sz="quarter" idx="10"/>
          </p:nvPr>
        </p:nvSpPr>
        <p:spPr/>
        <p:txBody>
          <a:bodyPr/>
          <a:lstStyle/>
          <a:p>
            <a:fld id="{359EBBC6-7621-437C-8CB8-01F01210EC27}" type="slidenum">
              <a:rPr lang="en-US" smtClean="0"/>
              <a:t>6</a:t>
            </a:fld>
            <a:endParaRPr lang="en-US"/>
          </a:p>
        </p:txBody>
      </p:sp>
    </p:spTree>
    <p:extLst>
      <p:ext uri="{BB962C8B-B14F-4D97-AF65-F5344CB8AC3E}">
        <p14:creationId xmlns:p14="http://schemas.microsoft.com/office/powerpoint/2010/main" val="1688035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BB417-CCA6-497F-B506-1B6652299EBB}"/>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3B620D02-BABB-4122-9E99-C1792AA4FA2E}"/>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5615502B-361D-45DA-BDBA-2A373619BE30}"/>
              </a:ext>
            </a:extLst>
          </p:cNvPr>
          <p:cNvSpPr>
            <a:spLocks noGrp="1"/>
          </p:cNvSpPr>
          <p:nvPr>
            <p:ph type="dt" sz="half" idx="10"/>
          </p:nvPr>
        </p:nvSpPr>
        <p:spPr/>
        <p:txBody>
          <a:bodyPr/>
          <a:lstStyle/>
          <a:p>
            <a:fld id="{46ECEA10-EAB7-4981-89ED-42211A50550A}" type="datetimeFigureOut">
              <a:rPr lang="en-US" smtClean="0"/>
              <a:t>3/4/2018</a:t>
            </a:fld>
            <a:endParaRPr lang="en-US"/>
          </a:p>
        </p:txBody>
      </p:sp>
      <p:sp>
        <p:nvSpPr>
          <p:cNvPr id="5" name="Footer Placeholder 4">
            <a:extLst>
              <a:ext uri="{FF2B5EF4-FFF2-40B4-BE49-F238E27FC236}">
                <a16:creationId xmlns:a16="http://schemas.microsoft.com/office/drawing/2014/main" id="{B28E76B5-958C-4BAC-9B3A-314DDC4977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15B11F-422B-47EC-82D3-2096B80C64C7}"/>
              </a:ext>
            </a:extLst>
          </p:cNvPr>
          <p:cNvSpPr>
            <a:spLocks noGrp="1"/>
          </p:cNvSpPr>
          <p:nvPr>
            <p:ph type="sldNum" sz="quarter" idx="12"/>
          </p:nvPr>
        </p:nvSpPr>
        <p:spPr/>
        <p:txBody>
          <a:bodyPr/>
          <a:lstStyle/>
          <a:p>
            <a:fld id="{0ED8E913-1C92-454C-B731-967EFF2D3D1F}" type="slidenum">
              <a:rPr lang="en-US" smtClean="0"/>
              <a:t>‹#›</a:t>
            </a:fld>
            <a:endParaRPr lang="en-US"/>
          </a:p>
        </p:txBody>
      </p:sp>
    </p:spTree>
    <p:extLst>
      <p:ext uri="{BB962C8B-B14F-4D97-AF65-F5344CB8AC3E}">
        <p14:creationId xmlns:p14="http://schemas.microsoft.com/office/powerpoint/2010/main" val="1465353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1F67D-B213-451C-90EB-0C5E83A6B9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0A5AA94-20BF-459F-8092-B4940F0E034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0137F4-0B60-445E-B2CD-1609D23C2552}"/>
              </a:ext>
            </a:extLst>
          </p:cNvPr>
          <p:cNvSpPr>
            <a:spLocks noGrp="1"/>
          </p:cNvSpPr>
          <p:nvPr>
            <p:ph type="dt" sz="half" idx="10"/>
          </p:nvPr>
        </p:nvSpPr>
        <p:spPr/>
        <p:txBody>
          <a:bodyPr/>
          <a:lstStyle/>
          <a:p>
            <a:fld id="{46ECEA10-EAB7-4981-89ED-42211A50550A}" type="datetimeFigureOut">
              <a:rPr lang="en-US" smtClean="0"/>
              <a:t>3/4/2018</a:t>
            </a:fld>
            <a:endParaRPr lang="en-US"/>
          </a:p>
        </p:txBody>
      </p:sp>
      <p:sp>
        <p:nvSpPr>
          <p:cNvPr id="5" name="Footer Placeholder 4">
            <a:extLst>
              <a:ext uri="{FF2B5EF4-FFF2-40B4-BE49-F238E27FC236}">
                <a16:creationId xmlns:a16="http://schemas.microsoft.com/office/drawing/2014/main" id="{AC2F9720-14B0-420D-BF62-A87229DB94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DB05F3-C99D-4C09-9219-E39F2EC517AD}"/>
              </a:ext>
            </a:extLst>
          </p:cNvPr>
          <p:cNvSpPr>
            <a:spLocks noGrp="1"/>
          </p:cNvSpPr>
          <p:nvPr>
            <p:ph type="sldNum" sz="quarter" idx="12"/>
          </p:nvPr>
        </p:nvSpPr>
        <p:spPr/>
        <p:txBody>
          <a:bodyPr/>
          <a:lstStyle/>
          <a:p>
            <a:fld id="{0ED8E913-1C92-454C-B731-967EFF2D3D1F}" type="slidenum">
              <a:rPr lang="en-US" smtClean="0"/>
              <a:t>‹#›</a:t>
            </a:fld>
            <a:endParaRPr lang="en-US"/>
          </a:p>
        </p:txBody>
      </p:sp>
    </p:spTree>
    <p:extLst>
      <p:ext uri="{BB962C8B-B14F-4D97-AF65-F5344CB8AC3E}">
        <p14:creationId xmlns:p14="http://schemas.microsoft.com/office/powerpoint/2010/main" val="207073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E35B9C-4F56-469B-9F41-83074B4C5652}"/>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383B17-CD7B-47BE-8297-323CA24A0DEB}"/>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1DDB2E-218B-45BD-895E-4064D7452843}"/>
              </a:ext>
            </a:extLst>
          </p:cNvPr>
          <p:cNvSpPr>
            <a:spLocks noGrp="1"/>
          </p:cNvSpPr>
          <p:nvPr>
            <p:ph type="dt" sz="half" idx="10"/>
          </p:nvPr>
        </p:nvSpPr>
        <p:spPr/>
        <p:txBody>
          <a:bodyPr/>
          <a:lstStyle/>
          <a:p>
            <a:fld id="{46ECEA10-EAB7-4981-89ED-42211A50550A}" type="datetimeFigureOut">
              <a:rPr lang="en-US" smtClean="0"/>
              <a:t>3/4/2018</a:t>
            </a:fld>
            <a:endParaRPr lang="en-US"/>
          </a:p>
        </p:txBody>
      </p:sp>
      <p:sp>
        <p:nvSpPr>
          <p:cNvPr id="5" name="Footer Placeholder 4">
            <a:extLst>
              <a:ext uri="{FF2B5EF4-FFF2-40B4-BE49-F238E27FC236}">
                <a16:creationId xmlns:a16="http://schemas.microsoft.com/office/drawing/2014/main" id="{53138867-64DB-440D-B47C-42DA86DA8A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6D9734-1E31-4FF3-9E74-0717C17245AF}"/>
              </a:ext>
            </a:extLst>
          </p:cNvPr>
          <p:cNvSpPr>
            <a:spLocks noGrp="1"/>
          </p:cNvSpPr>
          <p:nvPr>
            <p:ph type="sldNum" sz="quarter" idx="12"/>
          </p:nvPr>
        </p:nvSpPr>
        <p:spPr/>
        <p:txBody>
          <a:bodyPr/>
          <a:lstStyle/>
          <a:p>
            <a:fld id="{0ED8E913-1C92-454C-B731-967EFF2D3D1F}" type="slidenum">
              <a:rPr lang="en-US" smtClean="0"/>
              <a:t>‹#›</a:t>
            </a:fld>
            <a:endParaRPr lang="en-US"/>
          </a:p>
        </p:txBody>
      </p:sp>
    </p:spTree>
    <p:extLst>
      <p:ext uri="{BB962C8B-B14F-4D97-AF65-F5344CB8AC3E}">
        <p14:creationId xmlns:p14="http://schemas.microsoft.com/office/powerpoint/2010/main" val="2396738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72EEF-B41A-477E-89CC-806081BE03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CF480D-C9EA-40ED-84DA-C97CCDF67E5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DDA1C8-193A-402D-AD09-7C353F3EA7CC}"/>
              </a:ext>
            </a:extLst>
          </p:cNvPr>
          <p:cNvSpPr>
            <a:spLocks noGrp="1"/>
          </p:cNvSpPr>
          <p:nvPr>
            <p:ph type="dt" sz="half" idx="10"/>
          </p:nvPr>
        </p:nvSpPr>
        <p:spPr/>
        <p:txBody>
          <a:bodyPr/>
          <a:lstStyle/>
          <a:p>
            <a:fld id="{46ECEA10-EAB7-4981-89ED-42211A50550A}" type="datetimeFigureOut">
              <a:rPr lang="en-US" smtClean="0"/>
              <a:t>3/4/2018</a:t>
            </a:fld>
            <a:endParaRPr lang="en-US"/>
          </a:p>
        </p:txBody>
      </p:sp>
      <p:sp>
        <p:nvSpPr>
          <p:cNvPr id="5" name="Footer Placeholder 4">
            <a:extLst>
              <a:ext uri="{FF2B5EF4-FFF2-40B4-BE49-F238E27FC236}">
                <a16:creationId xmlns:a16="http://schemas.microsoft.com/office/drawing/2014/main" id="{F3958DAB-5850-4742-AC42-C31D406591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567997-25E1-4D74-A640-389D0B7DD6D1}"/>
              </a:ext>
            </a:extLst>
          </p:cNvPr>
          <p:cNvSpPr>
            <a:spLocks noGrp="1"/>
          </p:cNvSpPr>
          <p:nvPr>
            <p:ph type="sldNum" sz="quarter" idx="12"/>
          </p:nvPr>
        </p:nvSpPr>
        <p:spPr/>
        <p:txBody>
          <a:bodyPr/>
          <a:lstStyle/>
          <a:p>
            <a:fld id="{0ED8E913-1C92-454C-B731-967EFF2D3D1F}" type="slidenum">
              <a:rPr lang="en-US" smtClean="0"/>
              <a:t>‹#›</a:t>
            </a:fld>
            <a:endParaRPr lang="en-US"/>
          </a:p>
        </p:txBody>
      </p:sp>
    </p:spTree>
    <p:extLst>
      <p:ext uri="{BB962C8B-B14F-4D97-AF65-F5344CB8AC3E}">
        <p14:creationId xmlns:p14="http://schemas.microsoft.com/office/powerpoint/2010/main" val="2124050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FC6E4-2F3A-4699-98DD-0AF1CBA2997D}"/>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C6E5CD0C-F1A2-436C-AF83-6F1FAA6971CB}"/>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3E25623-C55D-46E8-93FF-1CC80121B65A}"/>
              </a:ext>
            </a:extLst>
          </p:cNvPr>
          <p:cNvSpPr>
            <a:spLocks noGrp="1"/>
          </p:cNvSpPr>
          <p:nvPr>
            <p:ph type="dt" sz="half" idx="10"/>
          </p:nvPr>
        </p:nvSpPr>
        <p:spPr/>
        <p:txBody>
          <a:bodyPr/>
          <a:lstStyle/>
          <a:p>
            <a:fld id="{46ECEA10-EAB7-4981-89ED-42211A50550A}" type="datetimeFigureOut">
              <a:rPr lang="en-US" smtClean="0"/>
              <a:t>3/4/2018</a:t>
            </a:fld>
            <a:endParaRPr lang="en-US"/>
          </a:p>
        </p:txBody>
      </p:sp>
      <p:sp>
        <p:nvSpPr>
          <p:cNvPr id="5" name="Footer Placeholder 4">
            <a:extLst>
              <a:ext uri="{FF2B5EF4-FFF2-40B4-BE49-F238E27FC236}">
                <a16:creationId xmlns:a16="http://schemas.microsoft.com/office/drawing/2014/main" id="{1D4E7C9D-D091-436C-A2FF-12C3B409EB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35989F-6A2C-4139-8961-DDCFDC81D97A}"/>
              </a:ext>
            </a:extLst>
          </p:cNvPr>
          <p:cNvSpPr>
            <a:spLocks noGrp="1"/>
          </p:cNvSpPr>
          <p:nvPr>
            <p:ph type="sldNum" sz="quarter" idx="12"/>
          </p:nvPr>
        </p:nvSpPr>
        <p:spPr/>
        <p:txBody>
          <a:bodyPr/>
          <a:lstStyle/>
          <a:p>
            <a:fld id="{0ED8E913-1C92-454C-B731-967EFF2D3D1F}" type="slidenum">
              <a:rPr lang="en-US" smtClean="0"/>
              <a:t>‹#›</a:t>
            </a:fld>
            <a:endParaRPr lang="en-US"/>
          </a:p>
        </p:txBody>
      </p:sp>
    </p:spTree>
    <p:extLst>
      <p:ext uri="{BB962C8B-B14F-4D97-AF65-F5344CB8AC3E}">
        <p14:creationId xmlns:p14="http://schemas.microsoft.com/office/powerpoint/2010/main" val="1392655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C51AD-5609-499D-A324-896B1BCB33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B79B13-174D-4E81-BDC7-7827ADA12386}"/>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A79F57D-B4A4-458F-B086-F1436AA8E7B9}"/>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27A98E7-866C-4FB8-A0FC-5A00EC9D3998}"/>
              </a:ext>
            </a:extLst>
          </p:cNvPr>
          <p:cNvSpPr>
            <a:spLocks noGrp="1"/>
          </p:cNvSpPr>
          <p:nvPr>
            <p:ph type="dt" sz="half" idx="10"/>
          </p:nvPr>
        </p:nvSpPr>
        <p:spPr/>
        <p:txBody>
          <a:bodyPr/>
          <a:lstStyle/>
          <a:p>
            <a:fld id="{46ECEA10-EAB7-4981-89ED-42211A50550A}" type="datetimeFigureOut">
              <a:rPr lang="en-US" smtClean="0"/>
              <a:t>3/4/2018</a:t>
            </a:fld>
            <a:endParaRPr lang="en-US"/>
          </a:p>
        </p:txBody>
      </p:sp>
      <p:sp>
        <p:nvSpPr>
          <p:cNvPr id="6" name="Footer Placeholder 5">
            <a:extLst>
              <a:ext uri="{FF2B5EF4-FFF2-40B4-BE49-F238E27FC236}">
                <a16:creationId xmlns:a16="http://schemas.microsoft.com/office/drawing/2014/main" id="{78F55528-AF7F-411B-842F-ECD6D9A657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2588FD-410F-48F0-A0C8-A582EC3B7D02}"/>
              </a:ext>
            </a:extLst>
          </p:cNvPr>
          <p:cNvSpPr>
            <a:spLocks noGrp="1"/>
          </p:cNvSpPr>
          <p:nvPr>
            <p:ph type="sldNum" sz="quarter" idx="12"/>
          </p:nvPr>
        </p:nvSpPr>
        <p:spPr/>
        <p:txBody>
          <a:bodyPr/>
          <a:lstStyle/>
          <a:p>
            <a:fld id="{0ED8E913-1C92-454C-B731-967EFF2D3D1F}" type="slidenum">
              <a:rPr lang="en-US" smtClean="0"/>
              <a:t>‹#›</a:t>
            </a:fld>
            <a:endParaRPr lang="en-US"/>
          </a:p>
        </p:txBody>
      </p:sp>
    </p:spTree>
    <p:extLst>
      <p:ext uri="{BB962C8B-B14F-4D97-AF65-F5344CB8AC3E}">
        <p14:creationId xmlns:p14="http://schemas.microsoft.com/office/powerpoint/2010/main" val="3376871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5AB2F-B66E-4E25-8E05-41BB19519C6C}"/>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1C3606-CCF1-479A-9514-369AC343ECB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2AD4C4D6-F523-41C3-B409-F6CDBB79ACEF}"/>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0872F45-A8DD-4CB8-8E00-16B28434903F}"/>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A89FA3D9-9FC0-41EF-AFFF-653D29EB039E}"/>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6DAAF9E-E038-4703-85CD-F83BAACD105C}"/>
              </a:ext>
            </a:extLst>
          </p:cNvPr>
          <p:cNvSpPr>
            <a:spLocks noGrp="1"/>
          </p:cNvSpPr>
          <p:nvPr>
            <p:ph type="dt" sz="half" idx="10"/>
          </p:nvPr>
        </p:nvSpPr>
        <p:spPr/>
        <p:txBody>
          <a:bodyPr/>
          <a:lstStyle/>
          <a:p>
            <a:fld id="{46ECEA10-EAB7-4981-89ED-42211A50550A}" type="datetimeFigureOut">
              <a:rPr lang="en-US" smtClean="0"/>
              <a:t>3/4/2018</a:t>
            </a:fld>
            <a:endParaRPr lang="en-US"/>
          </a:p>
        </p:txBody>
      </p:sp>
      <p:sp>
        <p:nvSpPr>
          <p:cNvPr id="8" name="Footer Placeholder 7">
            <a:extLst>
              <a:ext uri="{FF2B5EF4-FFF2-40B4-BE49-F238E27FC236}">
                <a16:creationId xmlns:a16="http://schemas.microsoft.com/office/drawing/2014/main" id="{DEDC98DA-83A8-436A-BFCA-B155829F8B2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1FF103-0BD5-4447-B282-20C742A35194}"/>
              </a:ext>
            </a:extLst>
          </p:cNvPr>
          <p:cNvSpPr>
            <a:spLocks noGrp="1"/>
          </p:cNvSpPr>
          <p:nvPr>
            <p:ph type="sldNum" sz="quarter" idx="12"/>
          </p:nvPr>
        </p:nvSpPr>
        <p:spPr/>
        <p:txBody>
          <a:bodyPr/>
          <a:lstStyle/>
          <a:p>
            <a:fld id="{0ED8E913-1C92-454C-B731-967EFF2D3D1F}" type="slidenum">
              <a:rPr lang="en-US" smtClean="0"/>
              <a:t>‹#›</a:t>
            </a:fld>
            <a:endParaRPr lang="en-US"/>
          </a:p>
        </p:txBody>
      </p:sp>
    </p:spTree>
    <p:extLst>
      <p:ext uri="{BB962C8B-B14F-4D97-AF65-F5344CB8AC3E}">
        <p14:creationId xmlns:p14="http://schemas.microsoft.com/office/powerpoint/2010/main" val="2892935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19180-F136-4C55-9E91-2AED38E3F4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B6D0EF-7E85-40E0-8B62-A2AA557EAEE6}"/>
              </a:ext>
            </a:extLst>
          </p:cNvPr>
          <p:cNvSpPr>
            <a:spLocks noGrp="1"/>
          </p:cNvSpPr>
          <p:nvPr>
            <p:ph type="dt" sz="half" idx="10"/>
          </p:nvPr>
        </p:nvSpPr>
        <p:spPr/>
        <p:txBody>
          <a:bodyPr/>
          <a:lstStyle/>
          <a:p>
            <a:fld id="{46ECEA10-EAB7-4981-89ED-42211A50550A}" type="datetimeFigureOut">
              <a:rPr lang="en-US" smtClean="0"/>
              <a:t>3/4/2018</a:t>
            </a:fld>
            <a:endParaRPr lang="en-US"/>
          </a:p>
        </p:txBody>
      </p:sp>
      <p:sp>
        <p:nvSpPr>
          <p:cNvPr id="4" name="Footer Placeholder 3">
            <a:extLst>
              <a:ext uri="{FF2B5EF4-FFF2-40B4-BE49-F238E27FC236}">
                <a16:creationId xmlns:a16="http://schemas.microsoft.com/office/drawing/2014/main" id="{9BFB90E8-ACF8-4ED2-8D16-D0A4BF9FE03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8F3666A-BA47-4009-A46D-1B2A569CF97E}"/>
              </a:ext>
            </a:extLst>
          </p:cNvPr>
          <p:cNvSpPr>
            <a:spLocks noGrp="1"/>
          </p:cNvSpPr>
          <p:nvPr>
            <p:ph type="sldNum" sz="quarter" idx="12"/>
          </p:nvPr>
        </p:nvSpPr>
        <p:spPr/>
        <p:txBody>
          <a:bodyPr/>
          <a:lstStyle/>
          <a:p>
            <a:fld id="{0ED8E913-1C92-454C-B731-967EFF2D3D1F}" type="slidenum">
              <a:rPr lang="en-US" smtClean="0"/>
              <a:t>‹#›</a:t>
            </a:fld>
            <a:endParaRPr lang="en-US"/>
          </a:p>
        </p:txBody>
      </p:sp>
    </p:spTree>
    <p:extLst>
      <p:ext uri="{BB962C8B-B14F-4D97-AF65-F5344CB8AC3E}">
        <p14:creationId xmlns:p14="http://schemas.microsoft.com/office/powerpoint/2010/main" val="2323036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0AB959-59CC-40AC-B9F5-FC85EC3D4128}"/>
              </a:ext>
            </a:extLst>
          </p:cNvPr>
          <p:cNvSpPr>
            <a:spLocks noGrp="1"/>
          </p:cNvSpPr>
          <p:nvPr>
            <p:ph type="dt" sz="half" idx="10"/>
          </p:nvPr>
        </p:nvSpPr>
        <p:spPr/>
        <p:txBody>
          <a:bodyPr/>
          <a:lstStyle/>
          <a:p>
            <a:fld id="{46ECEA10-EAB7-4981-89ED-42211A50550A}" type="datetimeFigureOut">
              <a:rPr lang="en-US" smtClean="0"/>
              <a:t>3/4/2018</a:t>
            </a:fld>
            <a:endParaRPr lang="en-US"/>
          </a:p>
        </p:txBody>
      </p:sp>
      <p:sp>
        <p:nvSpPr>
          <p:cNvPr id="3" name="Footer Placeholder 2">
            <a:extLst>
              <a:ext uri="{FF2B5EF4-FFF2-40B4-BE49-F238E27FC236}">
                <a16:creationId xmlns:a16="http://schemas.microsoft.com/office/drawing/2014/main" id="{AB9483B5-6877-4A34-A985-4E785834FC4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2C3BF26-09F1-47C1-AA76-F7BBFAA49BB3}"/>
              </a:ext>
            </a:extLst>
          </p:cNvPr>
          <p:cNvSpPr>
            <a:spLocks noGrp="1"/>
          </p:cNvSpPr>
          <p:nvPr>
            <p:ph type="sldNum" sz="quarter" idx="12"/>
          </p:nvPr>
        </p:nvSpPr>
        <p:spPr/>
        <p:txBody>
          <a:bodyPr/>
          <a:lstStyle/>
          <a:p>
            <a:fld id="{0ED8E913-1C92-454C-B731-967EFF2D3D1F}" type="slidenum">
              <a:rPr lang="en-US" smtClean="0"/>
              <a:t>‹#›</a:t>
            </a:fld>
            <a:endParaRPr lang="en-US"/>
          </a:p>
        </p:txBody>
      </p:sp>
    </p:spTree>
    <p:extLst>
      <p:ext uri="{BB962C8B-B14F-4D97-AF65-F5344CB8AC3E}">
        <p14:creationId xmlns:p14="http://schemas.microsoft.com/office/powerpoint/2010/main" val="2166255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94D3D-8546-44A4-888E-1DD4E864045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F406268-1C99-4ADF-9C8E-E219922C724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845EE20-0818-4355-8B6F-B317F61FB05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78AB3D29-CAF6-4512-B364-A276DDDECEE6}"/>
              </a:ext>
            </a:extLst>
          </p:cNvPr>
          <p:cNvSpPr>
            <a:spLocks noGrp="1"/>
          </p:cNvSpPr>
          <p:nvPr>
            <p:ph type="dt" sz="half" idx="10"/>
          </p:nvPr>
        </p:nvSpPr>
        <p:spPr/>
        <p:txBody>
          <a:bodyPr/>
          <a:lstStyle/>
          <a:p>
            <a:fld id="{46ECEA10-EAB7-4981-89ED-42211A50550A}" type="datetimeFigureOut">
              <a:rPr lang="en-US" smtClean="0"/>
              <a:t>3/4/2018</a:t>
            </a:fld>
            <a:endParaRPr lang="en-US"/>
          </a:p>
        </p:txBody>
      </p:sp>
      <p:sp>
        <p:nvSpPr>
          <p:cNvPr id="6" name="Footer Placeholder 5">
            <a:extLst>
              <a:ext uri="{FF2B5EF4-FFF2-40B4-BE49-F238E27FC236}">
                <a16:creationId xmlns:a16="http://schemas.microsoft.com/office/drawing/2014/main" id="{65345E4C-3CF4-4D13-9F60-CE23FC64C6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A97B5A-5549-4AB1-B46F-CBC5720E68C5}"/>
              </a:ext>
            </a:extLst>
          </p:cNvPr>
          <p:cNvSpPr>
            <a:spLocks noGrp="1"/>
          </p:cNvSpPr>
          <p:nvPr>
            <p:ph type="sldNum" sz="quarter" idx="12"/>
          </p:nvPr>
        </p:nvSpPr>
        <p:spPr/>
        <p:txBody>
          <a:bodyPr/>
          <a:lstStyle/>
          <a:p>
            <a:fld id="{0ED8E913-1C92-454C-B731-967EFF2D3D1F}" type="slidenum">
              <a:rPr lang="en-US" smtClean="0"/>
              <a:t>‹#›</a:t>
            </a:fld>
            <a:endParaRPr lang="en-US"/>
          </a:p>
        </p:txBody>
      </p:sp>
    </p:spTree>
    <p:extLst>
      <p:ext uri="{BB962C8B-B14F-4D97-AF65-F5344CB8AC3E}">
        <p14:creationId xmlns:p14="http://schemas.microsoft.com/office/powerpoint/2010/main" val="4044581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B6E57-1E29-40D4-B162-F6C32DA83C46}"/>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1F39BD41-D3C9-426B-8F4F-C227130878A8}"/>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65D93FFA-9AED-4FCB-AE34-6DDDD608FFA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AC2FE871-DF51-49E4-A998-591C7C10A8C1}"/>
              </a:ext>
            </a:extLst>
          </p:cNvPr>
          <p:cNvSpPr>
            <a:spLocks noGrp="1"/>
          </p:cNvSpPr>
          <p:nvPr>
            <p:ph type="dt" sz="half" idx="10"/>
          </p:nvPr>
        </p:nvSpPr>
        <p:spPr/>
        <p:txBody>
          <a:bodyPr/>
          <a:lstStyle/>
          <a:p>
            <a:fld id="{46ECEA10-EAB7-4981-89ED-42211A50550A}" type="datetimeFigureOut">
              <a:rPr lang="en-US" smtClean="0"/>
              <a:t>3/4/2018</a:t>
            </a:fld>
            <a:endParaRPr lang="en-US"/>
          </a:p>
        </p:txBody>
      </p:sp>
      <p:sp>
        <p:nvSpPr>
          <p:cNvPr id="6" name="Footer Placeholder 5">
            <a:extLst>
              <a:ext uri="{FF2B5EF4-FFF2-40B4-BE49-F238E27FC236}">
                <a16:creationId xmlns:a16="http://schemas.microsoft.com/office/drawing/2014/main" id="{EC6DFA12-D0E8-4308-AC30-A4F72C7291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5C3DC7-E186-453A-B3F1-3A21010B8032}"/>
              </a:ext>
            </a:extLst>
          </p:cNvPr>
          <p:cNvSpPr>
            <a:spLocks noGrp="1"/>
          </p:cNvSpPr>
          <p:nvPr>
            <p:ph type="sldNum" sz="quarter" idx="12"/>
          </p:nvPr>
        </p:nvSpPr>
        <p:spPr/>
        <p:txBody>
          <a:bodyPr/>
          <a:lstStyle/>
          <a:p>
            <a:fld id="{0ED8E913-1C92-454C-B731-967EFF2D3D1F}" type="slidenum">
              <a:rPr lang="en-US" smtClean="0"/>
              <a:t>‹#›</a:t>
            </a:fld>
            <a:endParaRPr lang="en-US"/>
          </a:p>
        </p:txBody>
      </p:sp>
    </p:spTree>
    <p:extLst>
      <p:ext uri="{BB962C8B-B14F-4D97-AF65-F5344CB8AC3E}">
        <p14:creationId xmlns:p14="http://schemas.microsoft.com/office/powerpoint/2010/main" val="4270762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88E371-9C97-4DF9-8653-DDD3F6586D9F}"/>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879F959-0FE6-42DF-8495-C46B89BBFB2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42F1FF-B22A-43AD-AB13-D9F43B83C719}"/>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6ECEA10-EAB7-4981-89ED-42211A50550A}" type="datetimeFigureOut">
              <a:rPr lang="en-US" smtClean="0"/>
              <a:t>3/4/2018</a:t>
            </a:fld>
            <a:endParaRPr lang="en-US"/>
          </a:p>
        </p:txBody>
      </p:sp>
      <p:sp>
        <p:nvSpPr>
          <p:cNvPr id="5" name="Footer Placeholder 4">
            <a:extLst>
              <a:ext uri="{FF2B5EF4-FFF2-40B4-BE49-F238E27FC236}">
                <a16:creationId xmlns:a16="http://schemas.microsoft.com/office/drawing/2014/main" id="{F7F68B75-EDD3-4098-A6EA-5D68D562917F}"/>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A8B0B03-85B5-4D9E-A0F1-C1FF15293EB3}"/>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ED8E913-1C92-454C-B731-967EFF2D3D1F}" type="slidenum">
              <a:rPr lang="en-US" smtClean="0"/>
              <a:t>‹#›</a:t>
            </a:fld>
            <a:endParaRPr lang="en-US"/>
          </a:p>
        </p:txBody>
      </p:sp>
    </p:spTree>
    <p:extLst>
      <p:ext uri="{BB962C8B-B14F-4D97-AF65-F5344CB8AC3E}">
        <p14:creationId xmlns:p14="http://schemas.microsoft.com/office/powerpoint/2010/main" val="198953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F476C-7152-4C7C-8144-C5E7614024C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175026B-345C-4D1D-82CB-321AA22E83C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668029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41704-2838-46D8-8914-A4C9597C217E}"/>
              </a:ext>
            </a:extLst>
          </p:cNvPr>
          <p:cNvSpPr>
            <a:spLocks noGrp="1"/>
          </p:cNvSpPr>
          <p:nvPr>
            <p:ph type="ctrTitle"/>
          </p:nvPr>
        </p:nvSpPr>
        <p:spPr>
          <a:xfrm>
            <a:off x="1143000" y="-335373"/>
            <a:ext cx="6858000" cy="2387600"/>
          </a:xfrm>
        </p:spPr>
        <p:txBody>
          <a:bodyPr>
            <a:normAutofit/>
          </a:bodyPr>
          <a:lstStyle/>
          <a:p>
            <a:r>
              <a:rPr lang="en-US" sz="5400" dirty="0">
                <a:solidFill>
                  <a:schemeClr val="bg1"/>
                </a:solidFill>
                <a:latin typeface="Algerian" panose="04020705040A02060702" pitchFamily="82" charset="0"/>
              </a:rPr>
              <a:t>The Middle Wall of Separation</a:t>
            </a:r>
          </a:p>
        </p:txBody>
      </p:sp>
      <p:sp>
        <p:nvSpPr>
          <p:cNvPr id="3" name="Subtitle 2">
            <a:extLst>
              <a:ext uri="{FF2B5EF4-FFF2-40B4-BE49-F238E27FC236}">
                <a16:creationId xmlns:a16="http://schemas.microsoft.com/office/drawing/2014/main" id="{FF287BC2-6687-44C2-BB86-40058B5772DB}"/>
              </a:ext>
            </a:extLst>
          </p:cNvPr>
          <p:cNvSpPr>
            <a:spLocks noGrp="1"/>
          </p:cNvSpPr>
          <p:nvPr>
            <p:ph type="subTitle" idx="1"/>
          </p:nvPr>
        </p:nvSpPr>
        <p:spPr>
          <a:xfrm>
            <a:off x="1143000" y="2144302"/>
            <a:ext cx="6858000" cy="1655762"/>
          </a:xfrm>
        </p:spPr>
        <p:txBody>
          <a:bodyPr>
            <a:normAutofit/>
          </a:bodyPr>
          <a:lstStyle/>
          <a:p>
            <a:r>
              <a:rPr lang="en-US" sz="3200" i="1" dirty="0">
                <a:solidFill>
                  <a:schemeClr val="bg1"/>
                </a:solidFill>
              </a:rPr>
              <a:t>Ephesians 2:11-18</a:t>
            </a:r>
          </a:p>
        </p:txBody>
      </p:sp>
      <p:cxnSp>
        <p:nvCxnSpPr>
          <p:cNvPr id="5" name="Straight Connector 4">
            <a:extLst>
              <a:ext uri="{FF2B5EF4-FFF2-40B4-BE49-F238E27FC236}">
                <a16:creationId xmlns:a16="http://schemas.microsoft.com/office/drawing/2014/main" id="{F9A4197E-7A88-4E6F-95D5-75768876B208}"/>
              </a:ext>
            </a:extLst>
          </p:cNvPr>
          <p:cNvCxnSpPr>
            <a:cxnSpLocks/>
          </p:cNvCxnSpPr>
          <p:nvPr/>
        </p:nvCxnSpPr>
        <p:spPr>
          <a:xfrm>
            <a:off x="3273287" y="2078731"/>
            <a:ext cx="2584175"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DD62D984-336D-4483-8869-95175DD64F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95330" y="2839662"/>
            <a:ext cx="4363340" cy="338886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9387792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28F4C-94B8-4DC5-9D0F-4F6872ED3BA1}"/>
              </a:ext>
            </a:extLst>
          </p:cNvPr>
          <p:cNvSpPr>
            <a:spLocks noGrp="1"/>
          </p:cNvSpPr>
          <p:nvPr>
            <p:ph type="title"/>
          </p:nvPr>
        </p:nvSpPr>
        <p:spPr/>
        <p:txBody>
          <a:bodyPr>
            <a:normAutofit/>
          </a:bodyPr>
          <a:lstStyle/>
          <a:p>
            <a:pPr algn="ctr"/>
            <a:r>
              <a:rPr lang="en-US" sz="3700" dirty="0">
                <a:solidFill>
                  <a:schemeClr val="bg1"/>
                </a:solidFill>
                <a:latin typeface="Algerian" panose="04020705040A02060702" pitchFamily="82" charset="0"/>
              </a:rPr>
              <a:t>The Middle Wall of Separation</a:t>
            </a:r>
            <a:br>
              <a:rPr lang="en-US" sz="3700" dirty="0">
                <a:solidFill>
                  <a:schemeClr val="bg1"/>
                </a:solidFill>
                <a:latin typeface="Algerian" panose="04020705040A02060702" pitchFamily="82" charset="0"/>
              </a:rPr>
            </a:br>
            <a:r>
              <a:rPr lang="en-US" sz="2800" dirty="0">
                <a:solidFill>
                  <a:schemeClr val="bg1"/>
                </a:solidFill>
                <a:latin typeface="+mn-lt"/>
              </a:rPr>
              <a:t>– </a:t>
            </a:r>
            <a:r>
              <a:rPr lang="en-US" sz="2800" i="1" dirty="0">
                <a:solidFill>
                  <a:schemeClr val="bg1"/>
                </a:solidFill>
                <a:latin typeface="+mn-lt"/>
              </a:rPr>
              <a:t>Ephesians 2:11-18 –</a:t>
            </a:r>
            <a:endParaRPr lang="en-US" sz="3700" i="1" dirty="0">
              <a:solidFill>
                <a:schemeClr val="bg1"/>
              </a:solidFill>
              <a:latin typeface="+mn-lt"/>
            </a:endParaRPr>
          </a:p>
        </p:txBody>
      </p:sp>
      <p:sp>
        <p:nvSpPr>
          <p:cNvPr id="3" name="Content Placeholder 2">
            <a:extLst>
              <a:ext uri="{FF2B5EF4-FFF2-40B4-BE49-F238E27FC236}">
                <a16:creationId xmlns:a16="http://schemas.microsoft.com/office/drawing/2014/main" id="{E086600A-B7AF-4F7E-BDFE-A1B8BA536905}"/>
              </a:ext>
            </a:extLst>
          </p:cNvPr>
          <p:cNvSpPr>
            <a:spLocks noGrp="1"/>
          </p:cNvSpPr>
          <p:nvPr>
            <p:ph idx="1"/>
          </p:nvPr>
        </p:nvSpPr>
        <p:spPr>
          <a:xfrm>
            <a:off x="628650" y="1690689"/>
            <a:ext cx="7886700" cy="4948650"/>
          </a:xfrm>
        </p:spPr>
        <p:txBody>
          <a:bodyPr/>
          <a:lstStyle/>
          <a:p>
            <a:pPr marL="0" indent="0">
              <a:buNone/>
            </a:pPr>
            <a:r>
              <a:rPr lang="en-US" sz="3200" b="1" dirty="0">
                <a:solidFill>
                  <a:schemeClr val="bg1"/>
                </a:solidFill>
              </a:rPr>
              <a:t>Called Uncircumcision </a:t>
            </a:r>
            <a:r>
              <a:rPr lang="en-US" sz="3200" i="1" dirty="0">
                <a:solidFill>
                  <a:schemeClr val="bg1"/>
                </a:solidFill>
              </a:rPr>
              <a:t>(vv. 11-12)</a:t>
            </a:r>
          </a:p>
          <a:p>
            <a:r>
              <a:rPr lang="en-US" sz="2800" dirty="0">
                <a:solidFill>
                  <a:schemeClr val="bg1"/>
                </a:solidFill>
              </a:rPr>
              <a:t>Called Uncircumcision </a:t>
            </a:r>
            <a:r>
              <a:rPr lang="en-US" sz="2800" i="1" dirty="0">
                <a:solidFill>
                  <a:schemeClr val="bg1"/>
                </a:solidFill>
              </a:rPr>
              <a:t>(v. 11)</a:t>
            </a:r>
          </a:p>
          <a:p>
            <a:pPr lvl="1"/>
            <a:r>
              <a:rPr lang="en-US" sz="2600" dirty="0">
                <a:solidFill>
                  <a:schemeClr val="bg1"/>
                </a:solidFill>
              </a:rPr>
              <a:t>Note: </a:t>
            </a:r>
            <a:r>
              <a:rPr lang="en-US" sz="2600" i="1" dirty="0">
                <a:solidFill>
                  <a:schemeClr val="bg1"/>
                </a:solidFill>
              </a:rPr>
              <a:t>Romans 2:25-29 </a:t>
            </a:r>
            <a:r>
              <a:rPr lang="en-US" sz="2600" dirty="0">
                <a:solidFill>
                  <a:schemeClr val="bg1"/>
                </a:solidFill>
              </a:rPr>
              <a:t>– uncircumcised counted as circumcised?</a:t>
            </a:r>
          </a:p>
          <a:p>
            <a:r>
              <a:rPr lang="en-US" sz="2800" dirty="0">
                <a:solidFill>
                  <a:schemeClr val="bg1"/>
                </a:solidFill>
              </a:rPr>
              <a:t>Jewish Thought About Gentiles </a:t>
            </a:r>
            <a:r>
              <a:rPr lang="en-US" sz="2800" i="1" dirty="0">
                <a:solidFill>
                  <a:schemeClr val="bg1"/>
                </a:solidFill>
              </a:rPr>
              <a:t>(v. 12)</a:t>
            </a:r>
          </a:p>
          <a:p>
            <a:pPr lvl="1"/>
            <a:r>
              <a:rPr lang="en-US" sz="2600" i="1" dirty="0">
                <a:solidFill>
                  <a:schemeClr val="bg1"/>
                </a:solidFill>
              </a:rPr>
              <a:t>John 4:22 </a:t>
            </a:r>
            <a:r>
              <a:rPr lang="en-US" sz="2600" dirty="0">
                <a:solidFill>
                  <a:schemeClr val="bg1"/>
                </a:solidFill>
              </a:rPr>
              <a:t>– Salvation of Jews.</a:t>
            </a:r>
          </a:p>
          <a:p>
            <a:pPr lvl="1"/>
            <a:r>
              <a:rPr lang="en-US" sz="2600" dirty="0">
                <a:solidFill>
                  <a:schemeClr val="bg1"/>
                </a:solidFill>
              </a:rPr>
              <a:t>Gentiles completely without God/hope? –            </a:t>
            </a:r>
            <a:r>
              <a:rPr lang="en-US" sz="2600" b="1" i="1" dirty="0">
                <a:solidFill>
                  <a:schemeClr val="bg1"/>
                </a:solidFill>
              </a:rPr>
              <a:t>Reality</a:t>
            </a:r>
            <a:r>
              <a:rPr lang="en-US" sz="2600" i="1" dirty="0">
                <a:solidFill>
                  <a:schemeClr val="bg1"/>
                </a:solidFill>
              </a:rPr>
              <a:t> – Genesis 12:3;                                                           </a:t>
            </a:r>
            <a:r>
              <a:rPr lang="en-US" sz="2600" b="1" i="1" dirty="0">
                <a:solidFill>
                  <a:schemeClr val="bg1"/>
                </a:solidFill>
              </a:rPr>
              <a:t>Jewish perspective</a:t>
            </a:r>
            <a:r>
              <a:rPr lang="en-US" sz="2600" i="1" dirty="0">
                <a:solidFill>
                  <a:schemeClr val="bg1"/>
                </a:solidFill>
              </a:rPr>
              <a:t> – Jonah 1:1-3; 3:4, 10; 4:1-3</a:t>
            </a:r>
          </a:p>
        </p:txBody>
      </p:sp>
      <p:cxnSp>
        <p:nvCxnSpPr>
          <p:cNvPr id="4" name="Straight Connector 3">
            <a:extLst>
              <a:ext uri="{FF2B5EF4-FFF2-40B4-BE49-F238E27FC236}">
                <a16:creationId xmlns:a16="http://schemas.microsoft.com/office/drawing/2014/main" id="{EA2E8B49-550C-4F84-89E3-ED2E676F934C}"/>
              </a:ext>
            </a:extLst>
          </p:cNvPr>
          <p:cNvCxnSpPr>
            <a:cxnSpLocks/>
          </p:cNvCxnSpPr>
          <p:nvPr/>
        </p:nvCxnSpPr>
        <p:spPr>
          <a:xfrm>
            <a:off x="3286539" y="1535392"/>
            <a:ext cx="2584175"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1319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28F4C-94B8-4DC5-9D0F-4F6872ED3BA1}"/>
              </a:ext>
            </a:extLst>
          </p:cNvPr>
          <p:cNvSpPr>
            <a:spLocks noGrp="1"/>
          </p:cNvSpPr>
          <p:nvPr>
            <p:ph type="title"/>
          </p:nvPr>
        </p:nvSpPr>
        <p:spPr/>
        <p:txBody>
          <a:bodyPr>
            <a:normAutofit/>
          </a:bodyPr>
          <a:lstStyle/>
          <a:p>
            <a:pPr algn="ctr"/>
            <a:r>
              <a:rPr lang="en-US" sz="3700" dirty="0">
                <a:solidFill>
                  <a:schemeClr val="bg1"/>
                </a:solidFill>
                <a:latin typeface="Algerian" panose="04020705040A02060702" pitchFamily="82" charset="0"/>
              </a:rPr>
              <a:t>The Middle Wall of Separation</a:t>
            </a:r>
            <a:br>
              <a:rPr lang="en-US" sz="3700" dirty="0">
                <a:solidFill>
                  <a:schemeClr val="bg1"/>
                </a:solidFill>
                <a:latin typeface="Algerian" panose="04020705040A02060702" pitchFamily="82" charset="0"/>
              </a:rPr>
            </a:br>
            <a:r>
              <a:rPr lang="en-US" sz="2800" dirty="0">
                <a:solidFill>
                  <a:schemeClr val="bg1"/>
                </a:solidFill>
                <a:latin typeface="+mn-lt"/>
              </a:rPr>
              <a:t>– </a:t>
            </a:r>
            <a:r>
              <a:rPr lang="en-US" sz="2800" i="1" dirty="0">
                <a:solidFill>
                  <a:schemeClr val="bg1"/>
                </a:solidFill>
                <a:latin typeface="+mn-lt"/>
              </a:rPr>
              <a:t>Ephesians 2:11-18 –</a:t>
            </a:r>
            <a:endParaRPr lang="en-US" sz="3700" i="1" dirty="0">
              <a:solidFill>
                <a:schemeClr val="bg1"/>
              </a:solidFill>
              <a:latin typeface="+mn-lt"/>
            </a:endParaRPr>
          </a:p>
        </p:txBody>
      </p:sp>
      <p:sp>
        <p:nvSpPr>
          <p:cNvPr id="3" name="Content Placeholder 2">
            <a:extLst>
              <a:ext uri="{FF2B5EF4-FFF2-40B4-BE49-F238E27FC236}">
                <a16:creationId xmlns:a16="http://schemas.microsoft.com/office/drawing/2014/main" id="{E086600A-B7AF-4F7E-BDFE-A1B8BA536905}"/>
              </a:ext>
            </a:extLst>
          </p:cNvPr>
          <p:cNvSpPr>
            <a:spLocks noGrp="1"/>
          </p:cNvSpPr>
          <p:nvPr>
            <p:ph idx="1"/>
          </p:nvPr>
        </p:nvSpPr>
        <p:spPr>
          <a:xfrm>
            <a:off x="628650" y="1690690"/>
            <a:ext cx="7886700" cy="4988406"/>
          </a:xfrm>
        </p:spPr>
        <p:txBody>
          <a:bodyPr>
            <a:noAutofit/>
          </a:bodyPr>
          <a:lstStyle/>
          <a:p>
            <a:pPr marL="0" indent="0">
              <a:buNone/>
            </a:pPr>
            <a:r>
              <a:rPr lang="en-US" sz="3200" b="1" dirty="0">
                <a:solidFill>
                  <a:schemeClr val="bg1"/>
                </a:solidFill>
              </a:rPr>
              <a:t>Brought Near by Christ (vv. 13-18)</a:t>
            </a:r>
          </a:p>
          <a:p>
            <a:r>
              <a:rPr lang="en-US" sz="2800" i="1" dirty="0">
                <a:solidFill>
                  <a:schemeClr val="bg1"/>
                </a:solidFill>
              </a:rPr>
              <a:t>“But now…” (v. 13).</a:t>
            </a:r>
          </a:p>
          <a:p>
            <a:r>
              <a:rPr lang="en-US" sz="2800" dirty="0">
                <a:solidFill>
                  <a:schemeClr val="bg1"/>
                </a:solidFill>
              </a:rPr>
              <a:t>He Himself is Our Peace </a:t>
            </a:r>
            <a:r>
              <a:rPr lang="en-US" sz="2800" i="1" dirty="0">
                <a:solidFill>
                  <a:schemeClr val="bg1"/>
                </a:solidFill>
              </a:rPr>
              <a:t>(v. 14a).</a:t>
            </a:r>
          </a:p>
          <a:p>
            <a:pPr lvl="1"/>
            <a:r>
              <a:rPr lang="en-US" sz="2600" dirty="0">
                <a:solidFill>
                  <a:schemeClr val="bg1"/>
                </a:solidFill>
              </a:rPr>
              <a:t>Broken Down Middle Wall of Separation </a:t>
            </a:r>
            <a:r>
              <a:rPr lang="en-US" sz="2600" i="1" dirty="0">
                <a:solidFill>
                  <a:schemeClr val="bg1"/>
                </a:solidFill>
              </a:rPr>
              <a:t>(vv. 14b-15).</a:t>
            </a:r>
          </a:p>
          <a:p>
            <a:pPr lvl="1"/>
            <a:r>
              <a:rPr lang="en-US" sz="2600" dirty="0">
                <a:solidFill>
                  <a:schemeClr val="bg1"/>
                </a:solidFill>
              </a:rPr>
              <a:t>The enmity </a:t>
            </a:r>
            <a:r>
              <a:rPr lang="en-US" sz="2600" i="1" dirty="0">
                <a:solidFill>
                  <a:schemeClr val="bg1"/>
                </a:solidFill>
              </a:rPr>
              <a:t>(v. 15)</a:t>
            </a:r>
            <a:r>
              <a:rPr lang="en-US" sz="2600" dirty="0">
                <a:solidFill>
                  <a:schemeClr val="bg1"/>
                </a:solidFill>
              </a:rPr>
              <a:t>? – </a:t>
            </a:r>
            <a:r>
              <a:rPr lang="en-US" sz="2600" i="1" dirty="0">
                <a:solidFill>
                  <a:schemeClr val="bg1"/>
                </a:solidFill>
              </a:rPr>
              <a:t>Romans 7:12-13; Col. 2:13-14</a:t>
            </a:r>
          </a:p>
          <a:p>
            <a:pPr lvl="1"/>
            <a:r>
              <a:rPr lang="en-US" sz="2600" dirty="0">
                <a:solidFill>
                  <a:schemeClr val="bg1"/>
                </a:solidFill>
              </a:rPr>
              <a:t>Result? – </a:t>
            </a:r>
            <a:r>
              <a:rPr lang="en-US" sz="2600" i="1" dirty="0">
                <a:solidFill>
                  <a:schemeClr val="bg1"/>
                </a:solidFill>
              </a:rPr>
              <a:t>cf. Romans 9:30-33; John 14:6 </a:t>
            </a:r>
            <a:r>
              <a:rPr lang="en-US" sz="2600" dirty="0">
                <a:solidFill>
                  <a:schemeClr val="bg1"/>
                </a:solidFill>
              </a:rPr>
              <a:t>– Peace between both.</a:t>
            </a:r>
          </a:p>
          <a:p>
            <a:r>
              <a:rPr lang="en-US" sz="2800" dirty="0">
                <a:solidFill>
                  <a:schemeClr val="bg1"/>
                </a:solidFill>
              </a:rPr>
              <a:t>Reconciled in One Body </a:t>
            </a:r>
            <a:r>
              <a:rPr lang="en-US" sz="2800" i="1" dirty="0">
                <a:solidFill>
                  <a:schemeClr val="bg1"/>
                </a:solidFill>
              </a:rPr>
              <a:t>(vv. 16-18).</a:t>
            </a:r>
          </a:p>
          <a:p>
            <a:pPr lvl="1"/>
            <a:r>
              <a:rPr lang="en-US" sz="2600" i="1" dirty="0">
                <a:solidFill>
                  <a:schemeClr val="bg1"/>
                </a:solidFill>
              </a:rPr>
              <a:t>Ephesians 1:22-23 </a:t>
            </a:r>
            <a:r>
              <a:rPr lang="en-US" sz="2600" dirty="0">
                <a:solidFill>
                  <a:schemeClr val="bg1"/>
                </a:solidFill>
              </a:rPr>
              <a:t>– Body=church.</a:t>
            </a:r>
          </a:p>
          <a:p>
            <a:pPr lvl="1"/>
            <a:r>
              <a:rPr lang="en-US" sz="2600" dirty="0">
                <a:solidFill>
                  <a:schemeClr val="bg1"/>
                </a:solidFill>
              </a:rPr>
              <a:t>Peace preached to both </a:t>
            </a:r>
            <a:r>
              <a:rPr lang="en-US" sz="2600" i="1" dirty="0">
                <a:solidFill>
                  <a:schemeClr val="bg1"/>
                </a:solidFill>
              </a:rPr>
              <a:t>(v. 17).</a:t>
            </a:r>
          </a:p>
          <a:p>
            <a:pPr lvl="1"/>
            <a:r>
              <a:rPr lang="en-US" sz="2600" dirty="0">
                <a:solidFill>
                  <a:schemeClr val="bg1"/>
                </a:solidFill>
              </a:rPr>
              <a:t>Access by one spirit </a:t>
            </a:r>
            <a:r>
              <a:rPr lang="en-US" sz="2600" i="1" dirty="0">
                <a:solidFill>
                  <a:schemeClr val="bg1"/>
                </a:solidFill>
              </a:rPr>
              <a:t>(v. 18) </a:t>
            </a:r>
            <a:r>
              <a:rPr lang="en-US" sz="2600" dirty="0">
                <a:solidFill>
                  <a:schemeClr val="bg1"/>
                </a:solidFill>
              </a:rPr>
              <a:t>– </a:t>
            </a:r>
            <a:r>
              <a:rPr lang="en-US" sz="2600" i="1" dirty="0">
                <a:solidFill>
                  <a:schemeClr val="bg1"/>
                </a:solidFill>
              </a:rPr>
              <a:t>cf. Romans 8:15-17</a:t>
            </a:r>
          </a:p>
        </p:txBody>
      </p:sp>
      <p:cxnSp>
        <p:nvCxnSpPr>
          <p:cNvPr id="4" name="Straight Connector 3">
            <a:extLst>
              <a:ext uri="{FF2B5EF4-FFF2-40B4-BE49-F238E27FC236}">
                <a16:creationId xmlns:a16="http://schemas.microsoft.com/office/drawing/2014/main" id="{EA2E8B49-550C-4F84-89E3-ED2E676F934C}"/>
              </a:ext>
            </a:extLst>
          </p:cNvPr>
          <p:cNvCxnSpPr>
            <a:cxnSpLocks/>
          </p:cNvCxnSpPr>
          <p:nvPr/>
        </p:nvCxnSpPr>
        <p:spPr>
          <a:xfrm>
            <a:off x="3286539" y="1535392"/>
            <a:ext cx="2584175"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2558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28F4C-94B8-4DC5-9D0F-4F6872ED3BA1}"/>
              </a:ext>
            </a:extLst>
          </p:cNvPr>
          <p:cNvSpPr>
            <a:spLocks noGrp="1"/>
          </p:cNvSpPr>
          <p:nvPr>
            <p:ph type="title"/>
          </p:nvPr>
        </p:nvSpPr>
        <p:spPr/>
        <p:txBody>
          <a:bodyPr>
            <a:normAutofit/>
          </a:bodyPr>
          <a:lstStyle/>
          <a:p>
            <a:pPr algn="ctr"/>
            <a:r>
              <a:rPr lang="en-US" sz="3700" dirty="0">
                <a:solidFill>
                  <a:schemeClr val="bg1"/>
                </a:solidFill>
                <a:latin typeface="Algerian" panose="04020705040A02060702" pitchFamily="82" charset="0"/>
              </a:rPr>
              <a:t>The Middle Wall of Separation</a:t>
            </a:r>
            <a:br>
              <a:rPr lang="en-US" sz="3700" dirty="0">
                <a:solidFill>
                  <a:schemeClr val="bg1"/>
                </a:solidFill>
                <a:latin typeface="Algerian" panose="04020705040A02060702" pitchFamily="82" charset="0"/>
              </a:rPr>
            </a:br>
            <a:r>
              <a:rPr lang="en-US" sz="2800" dirty="0">
                <a:solidFill>
                  <a:schemeClr val="bg1"/>
                </a:solidFill>
                <a:latin typeface="+mn-lt"/>
              </a:rPr>
              <a:t>– </a:t>
            </a:r>
            <a:r>
              <a:rPr lang="en-US" sz="2800" i="1" dirty="0">
                <a:solidFill>
                  <a:schemeClr val="bg1"/>
                </a:solidFill>
                <a:latin typeface="+mn-lt"/>
              </a:rPr>
              <a:t>Ephesians 2:11-18 –</a:t>
            </a:r>
            <a:endParaRPr lang="en-US" sz="3700" i="1" dirty="0">
              <a:solidFill>
                <a:schemeClr val="bg1"/>
              </a:solidFill>
              <a:latin typeface="+mn-lt"/>
            </a:endParaRPr>
          </a:p>
        </p:txBody>
      </p:sp>
      <p:sp>
        <p:nvSpPr>
          <p:cNvPr id="3" name="Content Placeholder 2">
            <a:extLst>
              <a:ext uri="{FF2B5EF4-FFF2-40B4-BE49-F238E27FC236}">
                <a16:creationId xmlns:a16="http://schemas.microsoft.com/office/drawing/2014/main" id="{E086600A-B7AF-4F7E-BDFE-A1B8BA536905}"/>
              </a:ext>
            </a:extLst>
          </p:cNvPr>
          <p:cNvSpPr>
            <a:spLocks noGrp="1"/>
          </p:cNvSpPr>
          <p:nvPr>
            <p:ph idx="1"/>
          </p:nvPr>
        </p:nvSpPr>
        <p:spPr>
          <a:xfrm>
            <a:off x="628650" y="1690690"/>
            <a:ext cx="7886700" cy="4988406"/>
          </a:xfrm>
        </p:spPr>
        <p:txBody>
          <a:bodyPr>
            <a:noAutofit/>
          </a:bodyPr>
          <a:lstStyle/>
          <a:p>
            <a:pPr marL="0" indent="0">
              <a:buNone/>
            </a:pPr>
            <a:r>
              <a:rPr lang="en-US" sz="3200" b="1" dirty="0">
                <a:solidFill>
                  <a:schemeClr val="bg1"/>
                </a:solidFill>
              </a:rPr>
              <a:t>So what? Endeavor to keep unity!</a:t>
            </a:r>
          </a:p>
          <a:p>
            <a:r>
              <a:rPr lang="en-US" sz="2800" i="1" dirty="0">
                <a:solidFill>
                  <a:schemeClr val="bg1"/>
                </a:solidFill>
              </a:rPr>
              <a:t>Ephesians 4:1-6 – </a:t>
            </a:r>
            <a:r>
              <a:rPr lang="en-US" sz="2800" dirty="0">
                <a:solidFill>
                  <a:schemeClr val="bg1"/>
                </a:solidFill>
              </a:rPr>
              <a:t>Keep the unity of the Spirit in the bond of peace!</a:t>
            </a:r>
          </a:p>
          <a:p>
            <a:r>
              <a:rPr lang="en-US" sz="2800" i="1" dirty="0">
                <a:solidFill>
                  <a:schemeClr val="bg1"/>
                </a:solidFill>
              </a:rPr>
              <a:t>Ephesians 4:25-32 – </a:t>
            </a:r>
            <a:r>
              <a:rPr lang="en-US" sz="2800" dirty="0">
                <a:solidFill>
                  <a:schemeClr val="bg1"/>
                </a:solidFill>
              </a:rPr>
              <a:t>Treat each other accordingly.</a:t>
            </a:r>
          </a:p>
          <a:p>
            <a:pPr marL="0" indent="0">
              <a:buNone/>
            </a:pPr>
            <a:r>
              <a:rPr lang="en-US" sz="3200" b="1" dirty="0">
                <a:solidFill>
                  <a:schemeClr val="bg1"/>
                </a:solidFill>
              </a:rPr>
              <a:t>What Middle Wall of Separation?</a:t>
            </a:r>
          </a:p>
          <a:p>
            <a:r>
              <a:rPr lang="en-US" sz="2800" dirty="0">
                <a:solidFill>
                  <a:schemeClr val="bg1"/>
                </a:solidFill>
              </a:rPr>
              <a:t>Race, Social Status, Gender?</a:t>
            </a:r>
            <a:r>
              <a:rPr lang="en-US" sz="2800" i="1" dirty="0">
                <a:solidFill>
                  <a:schemeClr val="bg1"/>
                </a:solidFill>
              </a:rPr>
              <a:t> – Galatians 3:26-29</a:t>
            </a:r>
          </a:p>
          <a:p>
            <a:pPr lvl="1"/>
            <a:r>
              <a:rPr lang="en-US" sz="2800" dirty="0">
                <a:solidFill>
                  <a:schemeClr val="bg1"/>
                </a:solidFill>
              </a:rPr>
              <a:t>Age? Politics? Past? Family? Etc.</a:t>
            </a:r>
          </a:p>
          <a:p>
            <a:r>
              <a:rPr lang="en-US" sz="2800" dirty="0">
                <a:solidFill>
                  <a:schemeClr val="bg1"/>
                </a:solidFill>
              </a:rPr>
              <a:t>In Evangelism? </a:t>
            </a:r>
            <a:r>
              <a:rPr lang="en-US" sz="2800" i="1" dirty="0">
                <a:solidFill>
                  <a:schemeClr val="bg1"/>
                </a:solidFill>
              </a:rPr>
              <a:t>– Matthew 28:18-20</a:t>
            </a:r>
          </a:p>
        </p:txBody>
      </p:sp>
      <p:cxnSp>
        <p:nvCxnSpPr>
          <p:cNvPr id="4" name="Straight Connector 3">
            <a:extLst>
              <a:ext uri="{FF2B5EF4-FFF2-40B4-BE49-F238E27FC236}">
                <a16:creationId xmlns:a16="http://schemas.microsoft.com/office/drawing/2014/main" id="{EA2E8B49-550C-4F84-89E3-ED2E676F934C}"/>
              </a:ext>
            </a:extLst>
          </p:cNvPr>
          <p:cNvCxnSpPr>
            <a:cxnSpLocks/>
          </p:cNvCxnSpPr>
          <p:nvPr/>
        </p:nvCxnSpPr>
        <p:spPr>
          <a:xfrm>
            <a:off x="3286539" y="1535392"/>
            <a:ext cx="2584175"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869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41704-2838-46D8-8914-A4C9597C217E}"/>
              </a:ext>
            </a:extLst>
          </p:cNvPr>
          <p:cNvSpPr>
            <a:spLocks noGrp="1"/>
          </p:cNvSpPr>
          <p:nvPr>
            <p:ph type="ctrTitle"/>
          </p:nvPr>
        </p:nvSpPr>
        <p:spPr>
          <a:xfrm>
            <a:off x="1143000" y="-335373"/>
            <a:ext cx="6858000" cy="2387600"/>
          </a:xfrm>
        </p:spPr>
        <p:txBody>
          <a:bodyPr>
            <a:normAutofit/>
          </a:bodyPr>
          <a:lstStyle/>
          <a:p>
            <a:r>
              <a:rPr lang="en-US" sz="5400" dirty="0">
                <a:solidFill>
                  <a:schemeClr val="bg1"/>
                </a:solidFill>
                <a:latin typeface="Algerian" panose="04020705040A02060702" pitchFamily="82" charset="0"/>
              </a:rPr>
              <a:t>The Middle Wall of Separation</a:t>
            </a:r>
          </a:p>
        </p:txBody>
      </p:sp>
      <p:sp>
        <p:nvSpPr>
          <p:cNvPr id="3" name="Subtitle 2">
            <a:extLst>
              <a:ext uri="{FF2B5EF4-FFF2-40B4-BE49-F238E27FC236}">
                <a16:creationId xmlns:a16="http://schemas.microsoft.com/office/drawing/2014/main" id="{FF287BC2-6687-44C2-BB86-40058B5772DB}"/>
              </a:ext>
            </a:extLst>
          </p:cNvPr>
          <p:cNvSpPr>
            <a:spLocks noGrp="1"/>
          </p:cNvSpPr>
          <p:nvPr>
            <p:ph type="subTitle" idx="1"/>
          </p:nvPr>
        </p:nvSpPr>
        <p:spPr>
          <a:xfrm>
            <a:off x="1143000" y="2144302"/>
            <a:ext cx="6858000" cy="1655762"/>
          </a:xfrm>
        </p:spPr>
        <p:txBody>
          <a:bodyPr>
            <a:normAutofit/>
          </a:bodyPr>
          <a:lstStyle/>
          <a:p>
            <a:r>
              <a:rPr lang="en-US" sz="3200" i="1" dirty="0">
                <a:solidFill>
                  <a:schemeClr val="bg1"/>
                </a:solidFill>
              </a:rPr>
              <a:t>Ephesians 2:11-18</a:t>
            </a:r>
          </a:p>
        </p:txBody>
      </p:sp>
      <p:cxnSp>
        <p:nvCxnSpPr>
          <p:cNvPr id="5" name="Straight Connector 4">
            <a:extLst>
              <a:ext uri="{FF2B5EF4-FFF2-40B4-BE49-F238E27FC236}">
                <a16:creationId xmlns:a16="http://schemas.microsoft.com/office/drawing/2014/main" id="{F9A4197E-7A88-4E6F-95D5-75768876B208}"/>
              </a:ext>
            </a:extLst>
          </p:cNvPr>
          <p:cNvCxnSpPr>
            <a:cxnSpLocks/>
          </p:cNvCxnSpPr>
          <p:nvPr/>
        </p:nvCxnSpPr>
        <p:spPr>
          <a:xfrm>
            <a:off x="3273287" y="2078731"/>
            <a:ext cx="2584175"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DD62D984-336D-4483-8869-95175DD64F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95330" y="2839662"/>
            <a:ext cx="4363340" cy="338886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11379515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2137</Words>
  <Application>Microsoft Office PowerPoint</Application>
  <PresentationFormat>On-screen Show (4:3)</PresentationFormat>
  <Paragraphs>146</Paragraphs>
  <Slides>6</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Algerian</vt:lpstr>
      <vt:lpstr>Arial</vt:lpstr>
      <vt:lpstr>Calibri</vt:lpstr>
      <vt:lpstr>Calibri Light</vt:lpstr>
      <vt:lpstr>Times New Roman</vt:lpstr>
      <vt:lpstr>Wingdings</vt:lpstr>
      <vt:lpstr>Office Theme</vt:lpstr>
      <vt:lpstr>PowerPoint Presentation</vt:lpstr>
      <vt:lpstr>The Middle Wall of Separation</vt:lpstr>
      <vt:lpstr>The Middle Wall of Separation – Ephesians 2:11-18 –</vt:lpstr>
      <vt:lpstr>The Middle Wall of Separation – Ephesians 2:11-18 –</vt:lpstr>
      <vt:lpstr>The Middle Wall of Separation – Ephesians 2:11-18 –</vt:lpstr>
      <vt:lpstr>The Middle Wall of Separation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 Cox</dc:creator>
  <cp:lastModifiedBy>Stan Cox</cp:lastModifiedBy>
  <cp:revision>6</cp:revision>
  <dcterms:created xsi:type="dcterms:W3CDTF">2018-03-03T23:48:53Z</dcterms:created>
  <dcterms:modified xsi:type="dcterms:W3CDTF">2018-03-04T14:14:30Z</dcterms:modified>
</cp:coreProperties>
</file>