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9" r:id="rId2"/>
    <p:sldId id="257" r:id="rId3"/>
    <p:sldId id="256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3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5E7A2-A2EA-418E-9A67-52EC011D91BF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1E444-43F7-4E0B-A6DF-2B8E3CA80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726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Resurrection of Isaac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Genesis 22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Preface to the study: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15:4; 2 Timothy 3:15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OT Scriptures are to our benefit – written for us.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“Now all these things happened to them as examples, and they were written for our admonition, upon whom the ends of the ages have come” (1 Corinthians 10:11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concerning the Israelites – they did these things, but they were RECORDED FOR US).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OT makes one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“wise for salvation”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salvation in Christ – Christ seen in OT.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1:1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spoke in 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“various ways.”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Various ways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revelation, dreams, parables, etc. 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Hosea 12:10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showing that their ignorance of Him was not acceptable. It was willful, because He revealed Himself to them.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Prophets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inspired speakers of God – mouthpieces.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Visions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miraculous revelation in the form of trances.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Symbols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to compare; by implication to resemble, liken, consider.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Often times symbols in the form of parables. But not always…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1 Peter 3:20-21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 true account of Noah and his family being saved is symbolic of our salvation in baptism.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 Christ in the OT: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15:3-4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gospel according to the OT scriptures.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 died.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was buried.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rose again the third day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according to the scriptures – OT SCRIPTURES – RESURRECTION, but ON THIRD DAY.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scriptures teach this?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Matthew 12:39-40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mentioned Jonah in this capacity.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 Jonah’s experience alone in pointing to this fact?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 24:25-27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to the disciples on the road to Emmaus.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things concerning Himself”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death, burial, resurrection…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“beginning at Moses”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these things were shown in the 5 books of the Law.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40-45)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Proved He really was raised, and was with them bodily – expounded to them about such in Moses, Prophets, and Psalms.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“These are the words which I spoke to you while I was still with you…”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Mark 8:31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Concerning not only His death and burial, but His resurrection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 3 days – found in Moses, Prophets, and Psalms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Considering the death, burial, and resurrection of Christ after 3 days, let us look to the account of Abraham in Isaac in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Genesis 22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Isaac is undoubtedly a type of Christ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Resurrection of Isaac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(Genesis 22)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1E444-43F7-4E0B-A6DF-2B8E3CA808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15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1E444-43F7-4E0B-A6DF-2B8E3CA808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51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Resurrection of Isaac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(Genesis 22)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Command to Abraham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1-2)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different, peculiar command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your son, not an animal as has been the case all these years from you call out of Ur of the Chaldees. (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to this – not a coincidence that God commanded him to offer his son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“your only son Isaac”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What about Ishmael? 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Ishmael cast out with Hagar.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21:12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In Isaac your seed shall be called.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 son?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one left, and the one according to promise,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 whom the promises would be fulfilled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“he who had received the promises offered up his only begotten son” (Hebrews 11:17).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Offer him as a sacrifice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ultimate test of obedience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but also a foreshadow of something greater to come.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4:9-10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sent His only begotten Son into the world.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3:14-16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Lifted up – sacrifice – sent only begotten Son that the world would have everlasting life.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Obedience of Abraham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3-10)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Abraham obeyed God, and went to where he was commanded without hesitation.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was going through Abraham’s mind?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7-8)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will provide a lamb?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Perhaps, though God commanded him to offer his son, he was convinced God would not allow such to happen.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was sufficient for Isaac, AN OBEDIENT SON WHO FOLLOWED HIS FATHER WILLINGLY.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Hebrews 11:17-19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Enlightens us further as to what Abraham was thinking.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“offered up Isaac”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It was already decided in his mind. ISAAC WAS AS GOOD AS DEAD.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19)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Conclusion was that God would raise him up.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Abraham knew what God had said concerning Isaac – the promises would come through HIM, NO OTHER.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already received Isaac as dead, and thought God would raise him.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 God raise him? 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Provision of God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11-14)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1E444-43F7-4E0B-A6DF-2B8E3CA808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27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Provision of God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11-14)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11-12)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Abraham was in the very motion of slaying his son when God stayed his hand through the angel.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Isaac never LITERALLY died.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“even from the dead, from which he also received him in a figurative sense” (Hebrews 11:19).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did he receive Isaac in this way?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2-3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God gave the command!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NO HESITATION, NO DOUBT – ISAAC WAS DEAD TO ABRAHAM THEN BECAUSE GOD COMMANDED, AND HE WOULD OBEY.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(v. 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They saw the place on the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THIRD DAY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went to the place the same day they saw it.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3 days Isaac had been dead in Abraham’s mind.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the third day, when Abraham set out to do God’s will, he was stopped.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 HE KNEW ISAAC DID NOT HAVE TO BE SLAYED.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Isaac was dead figuratively, he was raised figuratively the 3</a:t>
            </a:r>
            <a:r>
              <a:rPr lang="en-US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day.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Son of Man is being betrayed into the hands of men, and they will kill Him. And after He is killed, He will rise the third day” (Mark 9:31).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13-14)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provided a ram instead of Isaac, and Abraham named the place.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“instead of his son”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while Isaac typified Christ, there the provision of God that typified Christ.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5:6-11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He became the object of God’s wrath in our stead.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6:23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Gift of God is eternal life through Jesus.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Jehovah-</a:t>
            </a:r>
            <a:r>
              <a:rPr lang="en-US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jireh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“The-Lord-Will-Provide.”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mount of the Lord?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land of Moriah.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2 Chronicles 3:1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Moriah is the area of Jerusalem.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 mountain not given us, but the general MOUNTAIN RANGE where the Lord provided for Abraham, THE LORD PROVIDES HIS SON FOR ALL.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“In the Mount of the Lord it shall be provided”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future tense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“shall”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What?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8)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 lamb – the lamb of God.</a:t>
            </a:r>
          </a:p>
          <a:p>
            <a:pPr marL="2514600" marR="0" lvl="5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Luke 23:33; John 19:19-20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Mount Calvary, near the city – Jerusalem. (Land of Moriah)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Promise of God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15-18)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1E444-43F7-4E0B-A6DF-2B8E3CA808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784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Promise of God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15-18)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Because Abraham obeyed, God renewed the promises to Him.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15-18)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Land, nation, and most importantly – SEED PROMISE.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Lessons to Learn and Appreciate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1E444-43F7-4E0B-A6DF-2B8E3CA808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24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Lessons to Learn and Appreciate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Foreknowledge, Provision, and Love of God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1:1-2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elect according to foreknowledge of God.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individual.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According to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sprinkling of blood of Jesus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God’s plan from the beginning.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1:3-6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before the world’s foundation.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the beginning, God knew man would sin, and need a plan for redemption.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Those to be redeemed were chosen before IN CHRIST JESUS – i.e. anyone who would be found in Christ would be redeemed.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3:8-13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 was commissioned to preach the mystery.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“from the beginning of the ages”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“eternal purpose which He accomplished in Christ”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was never a time when God did not know what He was going to do,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NEVER A CHANCE THAT IT WOULD FAIL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4:9-10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WHAT GREAT LOVE SHOWN AND BESTOWED!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Necessity of Obedience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promises were fulfilled in being given to Abraham because he met God’s conditions in obedience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Genesis 22:12, 18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“because you have obeyed my voice.”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pattern remains today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“And having been perfected, He became the author of eternal salvation to all who obey Him” (Hebrews 5:9).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1E444-43F7-4E0B-A6DF-2B8E3CA808D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904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Bible is a grand theme – the theme of redemption.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 is seen in all scripture, and is the focus of the Bible.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has provided us the means for salvation, and planned it from the beginning.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we obey Him, WE WILL RECEIVE THE PROMISES.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1E444-43F7-4E0B-A6DF-2B8E3CA808D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61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541C-248E-4B90-8CA6-D429EC263E43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FB8D8-AD75-4658-B714-4E9884B7C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231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541C-248E-4B90-8CA6-D429EC263E43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FB8D8-AD75-4658-B714-4E9884B7C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73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541C-248E-4B90-8CA6-D429EC263E43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FB8D8-AD75-4658-B714-4E9884B7C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8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541C-248E-4B90-8CA6-D429EC263E43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FB8D8-AD75-4658-B714-4E9884B7C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38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541C-248E-4B90-8CA6-D429EC263E43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FB8D8-AD75-4658-B714-4E9884B7C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7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541C-248E-4B90-8CA6-D429EC263E43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FB8D8-AD75-4658-B714-4E9884B7C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4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541C-248E-4B90-8CA6-D429EC263E43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FB8D8-AD75-4658-B714-4E9884B7C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903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541C-248E-4B90-8CA6-D429EC263E43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FB8D8-AD75-4658-B714-4E9884B7C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98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541C-248E-4B90-8CA6-D429EC263E43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FB8D8-AD75-4658-B714-4E9884B7C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04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541C-248E-4B90-8CA6-D429EC263E43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FB8D8-AD75-4658-B714-4E9884B7C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31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541C-248E-4B90-8CA6-D429EC263E43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FB8D8-AD75-4658-B714-4E9884B7C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338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23E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A541C-248E-4B90-8CA6-D429EC263E43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B8D8-AD75-4658-B714-4E9884B7C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93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B00DA-10C6-42E5-B6CB-5A7EF3332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5EE21-6930-48FE-B775-166FFA36E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01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A467B-CCE1-46F6-9822-41FD36929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Lucida Calligraphy" panose="03010101010101010101" pitchFamily="66" charset="0"/>
              </a:rPr>
              <a:t>A Preface to the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93944-7E82-41C6-9FEC-B8D5291A2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04730"/>
            <a:ext cx="7886700" cy="5208105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The Old Testament Scriptures</a:t>
            </a:r>
          </a:p>
          <a:p>
            <a:r>
              <a:rPr lang="en-US" i="1" dirty="0">
                <a:solidFill>
                  <a:schemeClr val="bg1"/>
                </a:solidFill>
              </a:rPr>
              <a:t>Romans 15:4; 2 Timothy 3:15 </a:t>
            </a:r>
            <a:r>
              <a:rPr lang="en-US" dirty="0">
                <a:solidFill>
                  <a:schemeClr val="bg1"/>
                </a:solidFill>
              </a:rPr>
              <a:t>– Useful to us.</a:t>
            </a:r>
          </a:p>
          <a:p>
            <a:r>
              <a:rPr lang="en-US" i="1" dirty="0">
                <a:solidFill>
                  <a:schemeClr val="bg1"/>
                </a:solidFill>
              </a:rPr>
              <a:t>Hebrews 1:1 </a:t>
            </a:r>
            <a:r>
              <a:rPr lang="en-US" dirty="0">
                <a:solidFill>
                  <a:schemeClr val="bg1"/>
                </a:solidFill>
              </a:rPr>
              <a:t>– Revealed in different ways through prophets.</a:t>
            </a:r>
          </a:p>
          <a:p>
            <a:pPr lvl="1"/>
            <a:r>
              <a:rPr lang="en-US" sz="2800" i="1" dirty="0">
                <a:solidFill>
                  <a:schemeClr val="bg1"/>
                </a:solidFill>
              </a:rPr>
              <a:t>Hosea 12:10 </a:t>
            </a:r>
            <a:r>
              <a:rPr lang="en-US" sz="2800" dirty="0">
                <a:solidFill>
                  <a:schemeClr val="bg1"/>
                </a:solidFill>
              </a:rPr>
              <a:t>– Prophets. Visions.                          Symbols (EX: </a:t>
            </a:r>
            <a:r>
              <a:rPr lang="en-US" sz="2800" i="1" dirty="0">
                <a:solidFill>
                  <a:schemeClr val="bg1"/>
                </a:solidFill>
              </a:rPr>
              <a:t>1 Peter 3:20-21</a:t>
            </a:r>
            <a:r>
              <a:rPr lang="en-US" sz="2800" dirty="0">
                <a:solidFill>
                  <a:schemeClr val="bg1"/>
                </a:solidFill>
              </a:rPr>
              <a:t>).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Christ in the Old Testament</a:t>
            </a:r>
          </a:p>
          <a:p>
            <a:r>
              <a:rPr lang="en-US" i="1" dirty="0">
                <a:solidFill>
                  <a:schemeClr val="bg1"/>
                </a:solidFill>
              </a:rPr>
              <a:t>1 Corinthians 15:3-4</a:t>
            </a:r>
            <a:r>
              <a:rPr lang="en-US" dirty="0">
                <a:solidFill>
                  <a:schemeClr val="bg1"/>
                </a:solidFill>
              </a:rPr>
              <a:t> – Death, burial, resurrection 3</a:t>
            </a:r>
            <a:r>
              <a:rPr lang="en-US" baseline="30000" dirty="0">
                <a:solidFill>
                  <a:schemeClr val="bg1"/>
                </a:solidFill>
              </a:rPr>
              <a:t>rd</a:t>
            </a:r>
            <a:r>
              <a:rPr lang="en-US" dirty="0">
                <a:solidFill>
                  <a:schemeClr val="bg1"/>
                </a:solidFill>
              </a:rPr>
              <a:t> day.</a:t>
            </a:r>
          </a:p>
          <a:p>
            <a:r>
              <a:rPr lang="en-US" i="1" dirty="0">
                <a:solidFill>
                  <a:schemeClr val="bg1"/>
                </a:solidFill>
              </a:rPr>
              <a:t>Luke 24:25-27, 40-45 </a:t>
            </a:r>
            <a:r>
              <a:rPr lang="en-US" dirty="0">
                <a:solidFill>
                  <a:schemeClr val="bg1"/>
                </a:solidFill>
              </a:rPr>
              <a:t>– Moses, prophets, psalms.</a:t>
            </a:r>
          </a:p>
        </p:txBody>
      </p:sp>
    </p:spTree>
    <p:extLst>
      <p:ext uri="{BB962C8B-B14F-4D97-AF65-F5344CB8AC3E}">
        <p14:creationId xmlns:p14="http://schemas.microsoft.com/office/powerpoint/2010/main" val="401636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B754573-B4EE-4D07-BA5A-457D4C22379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4" r="-396"/>
          <a:stretch/>
        </p:blipFill>
        <p:spPr>
          <a:xfrm>
            <a:off x="-795101" y="-397568"/>
            <a:ext cx="10098137" cy="7560364"/>
          </a:xfrm>
          <a:prstGeom prst="rect">
            <a:avLst/>
          </a:prstGeom>
        </p:spPr>
      </p:pic>
      <p:sp>
        <p:nvSpPr>
          <p:cNvPr id="10" name="Freeform 6">
            <a:extLst>
              <a:ext uri="{FF2B5EF4-FFF2-40B4-BE49-F238E27FC236}">
                <a16:creationId xmlns:a16="http://schemas.microsoft.com/office/drawing/2014/main" id="{B6E71514-6080-46DE-A03E-E6BCFB1D9E9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01860" y="3900290"/>
            <a:ext cx="5049130" cy="2319536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solidFill>
            <a:srgbClr val="523E38"/>
          </a:solidFill>
          <a:ln w="19050">
            <a:noFill/>
          </a:ln>
          <a:effectLst>
            <a:outerShdw blurRad="76200" sx="101000" sy="101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458997-B0D6-414D-AEAE-29CDF6DF8F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889" y="3998277"/>
            <a:ext cx="4581338" cy="1296603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Lucida Calligraphy" panose="03010101010101010101" pitchFamily="66" charset="0"/>
              </a:rPr>
              <a:t>The Resurrection of Isaac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AB58F4-B17E-45C5-AEFF-0A910A1494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9622" y="5321387"/>
            <a:ext cx="4593605" cy="575829"/>
          </a:xfrm>
        </p:spPr>
        <p:txBody>
          <a:bodyPr>
            <a:normAutofit/>
          </a:bodyPr>
          <a:lstStyle/>
          <a:p>
            <a:r>
              <a:rPr lang="en-US" sz="3200" i="1" dirty="0">
                <a:solidFill>
                  <a:srgbClr val="FFFFFF"/>
                </a:solidFill>
              </a:rPr>
              <a:t>Genesis 22</a:t>
            </a:r>
          </a:p>
        </p:txBody>
      </p:sp>
    </p:spTree>
    <p:extLst>
      <p:ext uri="{BB962C8B-B14F-4D97-AF65-F5344CB8AC3E}">
        <p14:creationId xmlns:p14="http://schemas.microsoft.com/office/powerpoint/2010/main" val="4161197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FAE2E-14C2-43C4-B101-F1805FED6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Lucida Calligraphy" panose="03010101010101010101" pitchFamily="66" charset="0"/>
              </a:rPr>
              <a:t>The Resurrection of Isaac</a:t>
            </a:r>
            <a:br>
              <a:rPr lang="en-US" b="1" dirty="0">
                <a:solidFill>
                  <a:schemeClr val="bg1"/>
                </a:solidFill>
                <a:latin typeface="Lucida Calligraphy" panose="03010101010101010101" pitchFamily="66" charset="0"/>
              </a:rPr>
            </a:br>
            <a:r>
              <a:rPr lang="en-US" sz="3600" i="1" dirty="0">
                <a:solidFill>
                  <a:schemeClr val="bg1"/>
                </a:solidFill>
                <a:latin typeface="+mn-lt"/>
              </a:rPr>
              <a:t>– Genesis 22 –</a:t>
            </a:r>
            <a:endParaRPr lang="en-US" i="1" dirty="0">
              <a:solidFill>
                <a:schemeClr val="bg1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B5F44-CA45-47AC-93EA-11B547AB1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13714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The Command to Abraham </a:t>
            </a:r>
            <a:r>
              <a:rPr lang="en-US" sz="3200" i="1" dirty="0">
                <a:solidFill>
                  <a:schemeClr val="bg1"/>
                </a:solidFill>
              </a:rPr>
              <a:t>(vv. 1-2)</a:t>
            </a:r>
          </a:p>
          <a:p>
            <a:r>
              <a:rPr lang="en-US" i="1" dirty="0">
                <a:solidFill>
                  <a:schemeClr val="bg1"/>
                </a:solidFill>
              </a:rPr>
              <a:t>Hebrews 11:17 </a:t>
            </a:r>
            <a:r>
              <a:rPr lang="en-US" dirty="0">
                <a:solidFill>
                  <a:schemeClr val="bg1"/>
                </a:solidFill>
              </a:rPr>
              <a:t>– Only Begotten</a:t>
            </a:r>
          </a:p>
          <a:p>
            <a:r>
              <a:rPr lang="en-US" dirty="0">
                <a:solidFill>
                  <a:schemeClr val="bg1"/>
                </a:solidFill>
              </a:rPr>
              <a:t>Jesus – </a:t>
            </a:r>
            <a:r>
              <a:rPr lang="en-US" i="1" dirty="0">
                <a:solidFill>
                  <a:schemeClr val="bg1"/>
                </a:solidFill>
              </a:rPr>
              <a:t>1 John 4:9-10; John 3:14-16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The Obedience of Abraham </a:t>
            </a:r>
            <a:r>
              <a:rPr lang="en-US" sz="3200" i="1" dirty="0">
                <a:solidFill>
                  <a:schemeClr val="bg1"/>
                </a:solidFill>
              </a:rPr>
              <a:t>(vv. 3-10)</a:t>
            </a:r>
          </a:p>
          <a:p>
            <a:r>
              <a:rPr lang="en-US" dirty="0">
                <a:solidFill>
                  <a:schemeClr val="bg1"/>
                </a:solidFill>
              </a:rPr>
              <a:t>In Abraham’s mind? – </a:t>
            </a:r>
            <a:r>
              <a:rPr lang="en-US" i="1" dirty="0">
                <a:solidFill>
                  <a:schemeClr val="bg1"/>
                </a:solidFill>
              </a:rPr>
              <a:t>(vv. 7-8); Hebrews 11:17-19</a:t>
            </a:r>
          </a:p>
        </p:txBody>
      </p:sp>
    </p:spTree>
    <p:extLst>
      <p:ext uri="{BB962C8B-B14F-4D97-AF65-F5344CB8AC3E}">
        <p14:creationId xmlns:p14="http://schemas.microsoft.com/office/powerpoint/2010/main" val="3867587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FAE2E-14C2-43C4-B101-F1805FED6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Lucida Calligraphy" panose="03010101010101010101" pitchFamily="66" charset="0"/>
              </a:rPr>
              <a:t>The Resurrection of Isaac</a:t>
            </a:r>
            <a:br>
              <a:rPr lang="en-US" b="1" dirty="0">
                <a:solidFill>
                  <a:schemeClr val="bg1"/>
                </a:solidFill>
                <a:latin typeface="Lucida Calligraphy" panose="03010101010101010101" pitchFamily="66" charset="0"/>
              </a:rPr>
            </a:br>
            <a:r>
              <a:rPr lang="en-US" sz="3600" i="1" dirty="0">
                <a:solidFill>
                  <a:schemeClr val="bg1"/>
                </a:solidFill>
                <a:latin typeface="+mn-lt"/>
              </a:rPr>
              <a:t>– Genesis 22 –</a:t>
            </a:r>
            <a:endParaRPr lang="en-US" i="1" dirty="0">
              <a:solidFill>
                <a:schemeClr val="bg1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B5F44-CA45-47AC-93EA-11B547AB1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402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The Command to Abraham </a:t>
            </a:r>
            <a:r>
              <a:rPr lang="en-US" sz="3200" i="1" dirty="0">
                <a:solidFill>
                  <a:schemeClr val="bg1"/>
                </a:solidFill>
              </a:rPr>
              <a:t>(vv. 1-2)</a:t>
            </a:r>
            <a:endParaRPr lang="en-US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The Obedience of Abraham </a:t>
            </a:r>
            <a:r>
              <a:rPr lang="en-US" sz="3200" i="1" dirty="0">
                <a:solidFill>
                  <a:schemeClr val="bg1"/>
                </a:solidFill>
              </a:rPr>
              <a:t>(vv. 3-10)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The Provision of God </a:t>
            </a:r>
            <a:r>
              <a:rPr lang="en-US" sz="3200" i="1" dirty="0">
                <a:solidFill>
                  <a:schemeClr val="bg1"/>
                </a:solidFill>
              </a:rPr>
              <a:t>(vv. 11-14)</a:t>
            </a:r>
          </a:p>
          <a:p>
            <a:r>
              <a:rPr lang="en-US" dirty="0">
                <a:solidFill>
                  <a:schemeClr val="bg1"/>
                </a:solidFill>
              </a:rPr>
              <a:t>Isaac received as dead figuratively – </a:t>
            </a:r>
            <a:r>
              <a:rPr lang="en-US" i="1" dirty="0">
                <a:solidFill>
                  <a:schemeClr val="bg1"/>
                </a:solidFill>
              </a:rPr>
              <a:t>(vv. 2-3)</a:t>
            </a:r>
          </a:p>
          <a:p>
            <a:r>
              <a:rPr lang="en-US" dirty="0">
                <a:solidFill>
                  <a:schemeClr val="bg1"/>
                </a:solidFill>
              </a:rPr>
              <a:t>Provided ram on 3</a:t>
            </a:r>
            <a:r>
              <a:rPr lang="en-US" baseline="30000" dirty="0">
                <a:solidFill>
                  <a:schemeClr val="bg1"/>
                </a:solidFill>
              </a:rPr>
              <a:t>rd</a:t>
            </a:r>
            <a:r>
              <a:rPr lang="en-US" dirty="0">
                <a:solidFill>
                  <a:schemeClr val="bg1"/>
                </a:solidFill>
              </a:rPr>
              <a:t> day – </a:t>
            </a:r>
            <a:r>
              <a:rPr lang="en-US" i="1" dirty="0">
                <a:solidFill>
                  <a:schemeClr val="bg1"/>
                </a:solidFill>
              </a:rPr>
              <a:t>(v. 4)</a:t>
            </a:r>
          </a:p>
          <a:p>
            <a:r>
              <a:rPr lang="en-US" dirty="0">
                <a:solidFill>
                  <a:schemeClr val="bg1"/>
                </a:solidFill>
              </a:rPr>
              <a:t>Jesus – </a:t>
            </a:r>
            <a:r>
              <a:rPr lang="en-US" i="1" dirty="0">
                <a:solidFill>
                  <a:schemeClr val="bg1"/>
                </a:solidFill>
              </a:rPr>
              <a:t>Mark 9:31</a:t>
            </a:r>
          </a:p>
          <a:p>
            <a:r>
              <a:rPr lang="en-US" dirty="0">
                <a:solidFill>
                  <a:schemeClr val="bg1"/>
                </a:solidFill>
              </a:rPr>
              <a:t>Ram instead – </a:t>
            </a:r>
            <a:r>
              <a:rPr lang="en-US" i="1" dirty="0">
                <a:solidFill>
                  <a:schemeClr val="bg1"/>
                </a:solidFill>
              </a:rPr>
              <a:t>(vv. 13-14); </a:t>
            </a:r>
            <a:r>
              <a:rPr lang="en-US" dirty="0">
                <a:solidFill>
                  <a:schemeClr val="bg1"/>
                </a:solidFill>
              </a:rPr>
              <a:t>Jesus </a:t>
            </a:r>
            <a:r>
              <a:rPr lang="en-US" i="1" dirty="0">
                <a:solidFill>
                  <a:schemeClr val="bg1"/>
                </a:solidFill>
              </a:rPr>
              <a:t>(Romans 5:6-11; 6:23)</a:t>
            </a:r>
          </a:p>
          <a:p>
            <a:r>
              <a:rPr lang="en-US" dirty="0">
                <a:solidFill>
                  <a:schemeClr val="bg1"/>
                </a:solidFill>
              </a:rPr>
              <a:t>Jehovah-</a:t>
            </a:r>
            <a:r>
              <a:rPr lang="en-US" dirty="0" err="1">
                <a:solidFill>
                  <a:schemeClr val="bg1"/>
                </a:solidFill>
              </a:rPr>
              <a:t>jireh</a:t>
            </a:r>
            <a:r>
              <a:rPr lang="en-US" dirty="0">
                <a:solidFill>
                  <a:schemeClr val="bg1"/>
                </a:solidFill>
              </a:rPr>
              <a:t> – </a:t>
            </a:r>
            <a:r>
              <a:rPr lang="en-US" i="1" dirty="0">
                <a:solidFill>
                  <a:schemeClr val="bg1"/>
                </a:solidFill>
              </a:rPr>
              <a:t>(vv. 14, 2; 2 Chronicles 3:1);                 Jesus (Luke 23:33; John 19:19-20)</a:t>
            </a:r>
          </a:p>
        </p:txBody>
      </p:sp>
    </p:spTree>
    <p:extLst>
      <p:ext uri="{BB962C8B-B14F-4D97-AF65-F5344CB8AC3E}">
        <p14:creationId xmlns:p14="http://schemas.microsoft.com/office/powerpoint/2010/main" val="2143882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FAE2E-14C2-43C4-B101-F1805FED6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Lucida Calligraphy" panose="03010101010101010101" pitchFamily="66" charset="0"/>
              </a:rPr>
              <a:t>The Resurrection of Isaac</a:t>
            </a:r>
            <a:br>
              <a:rPr lang="en-US" b="1" dirty="0">
                <a:solidFill>
                  <a:schemeClr val="bg1"/>
                </a:solidFill>
                <a:latin typeface="Lucida Calligraphy" panose="03010101010101010101" pitchFamily="66" charset="0"/>
              </a:rPr>
            </a:br>
            <a:r>
              <a:rPr lang="en-US" sz="3600" i="1" dirty="0">
                <a:solidFill>
                  <a:schemeClr val="bg1"/>
                </a:solidFill>
                <a:latin typeface="+mn-lt"/>
              </a:rPr>
              <a:t>– Genesis 22 –</a:t>
            </a:r>
            <a:endParaRPr lang="en-US" i="1" dirty="0">
              <a:solidFill>
                <a:schemeClr val="bg1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B5F44-CA45-47AC-93EA-11B547AB1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402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The Command to Abraham </a:t>
            </a:r>
            <a:r>
              <a:rPr lang="en-US" sz="3200" i="1" dirty="0">
                <a:solidFill>
                  <a:schemeClr val="bg1"/>
                </a:solidFill>
              </a:rPr>
              <a:t>(vv. 1-2)</a:t>
            </a:r>
            <a:endParaRPr lang="en-US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The Obedience of Abraham </a:t>
            </a:r>
            <a:r>
              <a:rPr lang="en-US" sz="3200" i="1" dirty="0">
                <a:solidFill>
                  <a:schemeClr val="bg1"/>
                </a:solidFill>
              </a:rPr>
              <a:t>(vv. 3-10)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The Provision of God </a:t>
            </a:r>
            <a:r>
              <a:rPr lang="en-US" sz="3200" i="1" dirty="0">
                <a:solidFill>
                  <a:schemeClr val="bg1"/>
                </a:solidFill>
              </a:rPr>
              <a:t>(vv. 11-14)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The Promise of God </a:t>
            </a:r>
            <a:r>
              <a:rPr lang="en-US" sz="3200" i="1" dirty="0">
                <a:solidFill>
                  <a:schemeClr val="bg1"/>
                </a:solidFill>
              </a:rPr>
              <a:t>(vv. 15-18)</a:t>
            </a:r>
          </a:p>
          <a:p>
            <a:r>
              <a:rPr lang="en-US" i="1" dirty="0">
                <a:solidFill>
                  <a:schemeClr val="bg1"/>
                </a:solidFill>
              </a:rPr>
              <a:t>Because Abraham obeyed, God renewed the promises to him – Land, Nation, SEED.</a:t>
            </a:r>
          </a:p>
        </p:txBody>
      </p:sp>
    </p:spTree>
    <p:extLst>
      <p:ext uri="{BB962C8B-B14F-4D97-AF65-F5344CB8AC3E}">
        <p14:creationId xmlns:p14="http://schemas.microsoft.com/office/powerpoint/2010/main" val="33745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FAE2E-14C2-43C4-B101-F1805FED6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Lucida Calligraphy" panose="03010101010101010101" pitchFamily="66" charset="0"/>
              </a:rPr>
              <a:t>Lessons to Learn and Appreciate</a:t>
            </a:r>
            <a:endParaRPr lang="en-US" dirty="0">
              <a:solidFill>
                <a:schemeClr val="bg1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B5F44-CA45-47AC-93EA-11B547AB1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402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The Foreknowledge, Provision, and Love of God</a:t>
            </a:r>
          </a:p>
          <a:p>
            <a:r>
              <a:rPr lang="en-US" i="1" dirty="0">
                <a:solidFill>
                  <a:schemeClr val="bg1"/>
                </a:solidFill>
              </a:rPr>
              <a:t>1 Peter 1:1-2 </a:t>
            </a:r>
            <a:r>
              <a:rPr lang="en-US" dirty="0">
                <a:solidFill>
                  <a:schemeClr val="bg1"/>
                </a:solidFill>
              </a:rPr>
              <a:t>– elect according to foreknowledge.</a:t>
            </a:r>
          </a:p>
          <a:p>
            <a:r>
              <a:rPr lang="en-US" i="1" dirty="0">
                <a:solidFill>
                  <a:schemeClr val="bg1"/>
                </a:solidFill>
              </a:rPr>
              <a:t>Ephesians 1:3-6; 3:8-13 </a:t>
            </a:r>
            <a:r>
              <a:rPr lang="en-US" dirty="0">
                <a:solidFill>
                  <a:schemeClr val="bg1"/>
                </a:solidFill>
              </a:rPr>
              <a:t>– before world’s foundation; eternal purpose.</a:t>
            </a:r>
          </a:p>
          <a:p>
            <a:r>
              <a:rPr lang="en-US" i="1" dirty="0">
                <a:solidFill>
                  <a:schemeClr val="bg1"/>
                </a:solidFill>
              </a:rPr>
              <a:t>1 John 4:9-10 </a:t>
            </a:r>
            <a:r>
              <a:rPr lang="en-US" dirty="0">
                <a:solidFill>
                  <a:schemeClr val="bg1"/>
                </a:solidFill>
              </a:rPr>
              <a:t>– the love of God.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The Necessity of Obedience</a:t>
            </a:r>
          </a:p>
          <a:p>
            <a:r>
              <a:rPr lang="en-US" i="1" dirty="0">
                <a:solidFill>
                  <a:schemeClr val="bg1"/>
                </a:solidFill>
              </a:rPr>
              <a:t>Genesis 22:12, 18 </a:t>
            </a:r>
            <a:r>
              <a:rPr lang="en-US" dirty="0">
                <a:solidFill>
                  <a:schemeClr val="bg1"/>
                </a:solidFill>
              </a:rPr>
              <a:t>– Abraham obeyed.</a:t>
            </a:r>
          </a:p>
          <a:p>
            <a:r>
              <a:rPr lang="en-US" i="1" dirty="0">
                <a:solidFill>
                  <a:schemeClr val="bg1"/>
                </a:solidFill>
              </a:rPr>
              <a:t>Hebrews 5:9 </a:t>
            </a:r>
            <a:r>
              <a:rPr lang="en-US" dirty="0">
                <a:solidFill>
                  <a:schemeClr val="bg1"/>
                </a:solidFill>
              </a:rPr>
              <a:t>– We must obey.</a:t>
            </a:r>
          </a:p>
          <a:p>
            <a:pPr marL="0" indent="0">
              <a:buNone/>
            </a:pPr>
            <a:endParaRPr lang="en-US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29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B754573-B4EE-4D07-BA5A-457D4C22379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4" r="-396"/>
          <a:stretch/>
        </p:blipFill>
        <p:spPr>
          <a:xfrm>
            <a:off x="-795101" y="-397568"/>
            <a:ext cx="10098137" cy="7560364"/>
          </a:xfrm>
          <a:prstGeom prst="rect">
            <a:avLst/>
          </a:prstGeom>
        </p:spPr>
      </p:pic>
      <p:sp>
        <p:nvSpPr>
          <p:cNvPr id="10" name="Freeform 6">
            <a:extLst>
              <a:ext uri="{FF2B5EF4-FFF2-40B4-BE49-F238E27FC236}">
                <a16:creationId xmlns:a16="http://schemas.microsoft.com/office/drawing/2014/main" id="{B6E71514-6080-46DE-A03E-E6BCFB1D9E9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01860" y="3900290"/>
            <a:ext cx="5049130" cy="2319536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solidFill>
            <a:srgbClr val="523E38"/>
          </a:solidFill>
          <a:ln w="19050">
            <a:noFill/>
          </a:ln>
          <a:effectLst>
            <a:outerShdw blurRad="76200" sx="101000" sy="101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458997-B0D6-414D-AEAE-29CDF6DF8F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889" y="3998277"/>
            <a:ext cx="4581338" cy="1296603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Lucida Calligraphy" panose="03010101010101010101" pitchFamily="66" charset="0"/>
              </a:rPr>
              <a:t>The Resurrection of Isaac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AB58F4-B17E-45C5-AEFF-0A910A1494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9622" y="5321387"/>
            <a:ext cx="4593605" cy="575829"/>
          </a:xfrm>
        </p:spPr>
        <p:txBody>
          <a:bodyPr>
            <a:normAutofit/>
          </a:bodyPr>
          <a:lstStyle/>
          <a:p>
            <a:r>
              <a:rPr lang="en-US" sz="3200" i="1" dirty="0">
                <a:solidFill>
                  <a:srgbClr val="FFFFFF"/>
                </a:solidFill>
              </a:rPr>
              <a:t>Genesis 22</a:t>
            </a:r>
          </a:p>
        </p:txBody>
      </p:sp>
    </p:spTree>
    <p:extLst>
      <p:ext uri="{BB962C8B-B14F-4D97-AF65-F5344CB8AC3E}">
        <p14:creationId xmlns:p14="http://schemas.microsoft.com/office/powerpoint/2010/main" val="352820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</TotalTime>
  <Words>1926</Words>
  <Application>Microsoft Office PowerPoint</Application>
  <PresentationFormat>On-screen Show (4:3)</PresentationFormat>
  <Paragraphs>154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Lucida Calligraphy</vt:lpstr>
      <vt:lpstr>Times New Roman</vt:lpstr>
      <vt:lpstr>Wingdings</vt:lpstr>
      <vt:lpstr>Office Theme</vt:lpstr>
      <vt:lpstr>PowerPoint Presentation</vt:lpstr>
      <vt:lpstr>A Preface to the Study</vt:lpstr>
      <vt:lpstr>The Resurrection of Isaac</vt:lpstr>
      <vt:lpstr>The Resurrection of Isaac – Genesis 22 –</vt:lpstr>
      <vt:lpstr>The Resurrection of Isaac – Genesis 22 –</vt:lpstr>
      <vt:lpstr>The Resurrection of Isaac – Genesis 22 –</vt:lpstr>
      <vt:lpstr>Lessons to Learn and Appreciate</vt:lpstr>
      <vt:lpstr>The Resurrection of Isaac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 Cox</dc:creator>
  <cp:lastModifiedBy>Stan Cox</cp:lastModifiedBy>
  <cp:revision>4</cp:revision>
  <dcterms:created xsi:type="dcterms:W3CDTF">2018-03-04T02:15:33Z</dcterms:created>
  <dcterms:modified xsi:type="dcterms:W3CDTF">2018-03-04T23:58:07Z</dcterms:modified>
</cp:coreProperties>
</file>