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F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4280" autoAdjust="0"/>
  </p:normalViewPr>
  <p:slideViewPr>
    <p:cSldViewPr snapToGrid="0">
      <p:cViewPr varScale="1">
        <p:scale>
          <a:sx n="68" d="100"/>
          <a:sy n="68" d="100"/>
        </p:scale>
        <p:origin x="744" y="72"/>
      </p:cViewPr>
      <p:guideLst/>
    </p:cSldViewPr>
  </p:slideViewPr>
  <p:outlineViewPr>
    <p:cViewPr>
      <p:scale>
        <a:sx n="33" d="100"/>
        <a:sy n="33" d="100"/>
      </p:scale>
      <p:origin x="0" y="-762"/>
    </p:cViewPr>
  </p:outlin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8364A-9CBB-405E-8313-B9141C2CC541}" type="datetimeFigureOut">
              <a:rPr lang="en-US" smtClean="0"/>
              <a:t>3/17/2018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2983CA-DA51-450A-B6A0-3C3438AB2C32}" type="slidenum">
              <a:rPr lang="en-US" smtClean="0"/>
              <a:t>‹#›</a:t>
            </a:fld>
            <a:endParaRPr lang="en-US"/>
          </a:p>
        </p:txBody>
      </p:sp>
    </p:spTree>
    <p:extLst>
      <p:ext uri="{BB962C8B-B14F-4D97-AF65-F5344CB8AC3E}">
        <p14:creationId xmlns:p14="http://schemas.microsoft.com/office/powerpoint/2010/main" val="411602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Who is to be a perfect man?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Ephesians 4:11-16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 ascended to heaven in victory to receive a kingdom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Daniel 7:13-14).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He ascended, 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“gave gifts to men” (Ephesians 4:7-8)</a:t>
            </a:r>
            <a:r>
              <a:rPr lang="en-US" dirty="0">
                <a:latin typeface="Calibri" panose="020F0502020204030204" pitchFamily="34" charset="0"/>
                <a:ea typeface="Calibri" panose="020F0502020204030204" pitchFamily="34" charset="0"/>
                <a:cs typeface="Times New Roman" panose="02020603050405020304" pitchFamily="18" charset="0"/>
              </a:rPr>
              <a:t>, i.e. to those who would be the citizens in His kingdom.</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gifts are listed specifically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a:t>
            </a:r>
            <a:r>
              <a:rPr lang="en-US" dirty="0">
                <a:latin typeface="Calibri" panose="020F0502020204030204" pitchFamily="34" charset="0"/>
                <a:ea typeface="Calibri" panose="020F0502020204030204" pitchFamily="34" charset="0"/>
                <a:cs typeface="Times New Roman" panose="02020603050405020304" pitchFamily="18" charset="0"/>
              </a:rPr>
              <a:t> – some inspired men, others not necessarily, and generally uninspired, but directed by an understanding of God’s word.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“gifts”</a:t>
            </a:r>
            <a:r>
              <a:rPr lang="en-US" dirty="0">
                <a:latin typeface="Calibri" panose="020F0502020204030204" pitchFamily="34" charset="0"/>
                <a:ea typeface="Calibri" panose="020F0502020204030204" pitchFamily="34" charset="0"/>
                <a:cs typeface="Times New Roman" panose="02020603050405020304" pitchFamily="18" charset="0"/>
              </a:rPr>
              <a:t> given by Christ would work toward the maintaining of unity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 13),</a:t>
            </a:r>
            <a:r>
              <a:rPr lang="en-US" dirty="0">
                <a:latin typeface="Calibri" panose="020F0502020204030204" pitchFamily="34" charset="0"/>
                <a:ea typeface="Calibri" panose="020F0502020204030204" pitchFamily="34" charset="0"/>
                <a:cs typeface="Times New Roman" panose="02020603050405020304" pitchFamily="18" charset="0"/>
              </a:rPr>
              <a:t> as the body is edified.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unity would be achieved as members reached the description given,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a perfect man,”</a:t>
            </a:r>
            <a:r>
              <a:rPr lang="en-US" dirty="0">
                <a:latin typeface="Calibri" panose="020F0502020204030204" pitchFamily="34" charset="0"/>
                <a:ea typeface="Calibri" panose="020F0502020204030204" pitchFamily="34" charset="0"/>
                <a:cs typeface="Times New Roman" panose="02020603050405020304" pitchFamily="18" charset="0"/>
              </a:rPr>
              <a:t> as they are edified through the functioning of such gifts.</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Who is to be a perfect man? Is it simply those who bear the title of these gifts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a:t>
            </a:r>
            <a:r>
              <a:rPr lang="en-US" b="1" dirty="0">
                <a:latin typeface="Calibri" panose="020F0502020204030204" pitchFamily="34" charset="0"/>
                <a:ea typeface="Calibri" panose="020F0502020204030204" pitchFamily="34" charset="0"/>
                <a:cs typeface="Times New Roman" panose="02020603050405020304" pitchFamily="18" charset="0"/>
              </a:rPr>
              <a:t>)? Is it simply a portion of the body, as opposed to each member individually?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What does it mean to be “a perfect man?”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Call to Perfection</a:t>
            </a:r>
          </a:p>
          <a:p>
            <a:endParaRPr lang="en-US" dirty="0"/>
          </a:p>
        </p:txBody>
      </p:sp>
      <p:sp>
        <p:nvSpPr>
          <p:cNvPr id="4" name="Slide Number Placeholder 3"/>
          <p:cNvSpPr>
            <a:spLocks noGrp="1"/>
          </p:cNvSpPr>
          <p:nvPr>
            <p:ph type="sldNum" sz="quarter" idx="10"/>
          </p:nvPr>
        </p:nvSpPr>
        <p:spPr/>
        <p:txBody>
          <a:bodyPr/>
          <a:lstStyle/>
          <a:p>
            <a:fld id="{502983CA-DA51-450A-B6A0-3C3438AB2C32}" type="slidenum">
              <a:rPr lang="en-US" smtClean="0"/>
              <a:t>2</a:t>
            </a:fld>
            <a:endParaRPr lang="en-US"/>
          </a:p>
        </p:txBody>
      </p:sp>
    </p:spTree>
    <p:extLst>
      <p:ext uri="{BB962C8B-B14F-4D97-AF65-F5344CB8AC3E}">
        <p14:creationId xmlns:p14="http://schemas.microsoft.com/office/powerpoint/2010/main" val="3735204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Call to Perfection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Concept (“perfect man”)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Perfect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teleios</a:t>
            </a:r>
            <a:r>
              <a:rPr lang="en-US" dirty="0">
                <a:latin typeface="Calibri" panose="020F0502020204030204" pitchFamily="34" charset="0"/>
                <a:ea typeface="Calibri" panose="020F0502020204030204" pitchFamily="34" charset="0"/>
                <a:cs typeface="Times New Roman" panose="02020603050405020304" pitchFamily="18" charset="0"/>
              </a:rPr>
              <a:t>; brought to its end (goal); wanting nothing necessary to completeness (Strong)</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“mature manhood” (ESV); “mature man” (NASB).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faithful man shall be ‘perfect,’ that is, aiming by the grace of God to be fully furnished and firmly established in the knowledge and practice of the things of God; not a babe in Christ to the end, ‘not always employed in the elements, and infant propositions and practices of religion, but doing noble actions, well skilled in the deepest mysteries of faith and holiness.’” (R.C. Trench, Synonyms of the New Testament)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err="1">
                <a:latin typeface="Calibri" panose="020F0502020204030204" pitchFamily="34" charset="0"/>
                <a:ea typeface="Calibri" panose="020F0502020204030204" pitchFamily="34" charset="0"/>
                <a:cs typeface="Times New Roman" panose="02020603050405020304" pitchFamily="18" charset="0"/>
              </a:rPr>
              <a:t>τέλειος</a:t>
            </a:r>
            <a:r>
              <a:rPr lang="en-US" dirty="0">
                <a:latin typeface="Calibri" panose="020F0502020204030204" pitchFamily="34" charset="0"/>
                <a:ea typeface="Calibri" panose="020F0502020204030204" pitchFamily="34" charset="0"/>
                <a:cs typeface="Times New Roman" panose="02020603050405020304" pitchFamily="18" charset="0"/>
              </a:rPr>
              <a:t> (“perfect man”) is one who has attained his moral end, that for which he was intended, namely, to be a man in Christ; however it may be true that, having reached this, other and higher ends will open out before him, to have Christ formed in him more and more.” (ibid.)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Contrast between infancy/childhood and adulthood/manhood</a:t>
            </a:r>
            <a:r>
              <a:rPr lang="en-US" dirty="0">
                <a:latin typeface="Calibri" panose="020F0502020204030204" pitchFamily="34" charset="0"/>
                <a:ea typeface="Calibri" panose="020F0502020204030204" pitchFamily="34" charset="0"/>
                <a:cs typeface="Times New Roman" panose="02020603050405020304" pitchFamily="18" charset="0"/>
              </a:rPr>
              <a:t> – When one is full grown in the physical sense, all their faculties are developed, and there is nothing lacking in their growth. (</a:t>
            </a:r>
            <a:r>
              <a:rPr lang="en-US" b="1" dirty="0">
                <a:latin typeface="Calibri" panose="020F0502020204030204" pitchFamily="34" charset="0"/>
                <a:ea typeface="Calibri" panose="020F0502020204030204" pitchFamily="34" charset="0"/>
                <a:cs typeface="Times New Roman" panose="02020603050405020304" pitchFamily="18" charset="0"/>
              </a:rPr>
              <a:t>Spiritually, there is always room for growth/improvement, but there is a point where one can, and should be described as “perfect,” or </a:t>
            </a:r>
            <a:r>
              <a:rPr lang="en-US" b="1" i="1" dirty="0" err="1">
                <a:latin typeface="Calibri" panose="020F0502020204030204" pitchFamily="34" charset="0"/>
                <a:ea typeface="Calibri" panose="020F0502020204030204" pitchFamily="34" charset="0"/>
                <a:cs typeface="Times New Roman" panose="02020603050405020304" pitchFamily="18" charset="0"/>
              </a:rPr>
              <a:t>teleios</a:t>
            </a:r>
            <a:r>
              <a:rPr lang="en-US" b="1"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“Perfect,” </a:t>
            </a:r>
            <a:r>
              <a:rPr lang="en-US" b="1" dirty="0" err="1">
                <a:latin typeface="Calibri" panose="020F0502020204030204" pitchFamily="34" charset="0"/>
                <a:ea typeface="Calibri" panose="020F0502020204030204" pitchFamily="34" charset="0"/>
                <a:cs typeface="Times New Roman" panose="02020603050405020304" pitchFamily="18" charset="0"/>
              </a:rPr>
              <a:t>teleios</a:t>
            </a:r>
            <a:r>
              <a:rPr lang="en-US" b="1" dirty="0">
                <a:latin typeface="Calibri" panose="020F0502020204030204" pitchFamily="34" charset="0"/>
                <a:ea typeface="Calibri" panose="020F0502020204030204" pitchFamily="34" charset="0"/>
                <a:cs typeface="Times New Roman" panose="02020603050405020304" pitchFamily="18" charset="0"/>
              </a:rPr>
              <a:t>, in scripture: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 regard to devotion to God’s law</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5:48</a:t>
            </a:r>
            <a:r>
              <a:rPr lang="en-US" dirty="0">
                <a:latin typeface="Calibri" panose="020F0502020204030204" pitchFamily="34" charset="0"/>
                <a:ea typeface="Calibri" panose="020F0502020204030204" pitchFamily="34" charset="0"/>
                <a:cs typeface="Times New Roman" panose="02020603050405020304" pitchFamily="18" charset="0"/>
              </a:rPr>
              <a:t> – called by Jesus to perfection. How?</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43-47)</a:t>
            </a:r>
            <a:r>
              <a:rPr lang="en-US" dirty="0">
                <a:latin typeface="Calibri" panose="020F0502020204030204" pitchFamily="34" charset="0"/>
                <a:ea typeface="Calibri" panose="020F0502020204030204" pitchFamily="34" charset="0"/>
                <a:cs typeface="Times New Roman" panose="02020603050405020304" pitchFamily="18" charset="0"/>
              </a:rPr>
              <a:t> – Love for everyone, even enemies.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Sense of incompletion in regard to love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46-47</a:t>
            </a:r>
            <a:r>
              <a:rPr lang="en-US" dirty="0">
                <a:latin typeface="Calibri" panose="020F0502020204030204" pitchFamily="34" charset="0"/>
                <a:ea typeface="Calibri" panose="020F0502020204030204" pitchFamily="34" charset="0"/>
                <a:cs typeface="Times New Roman" panose="02020603050405020304" pitchFamily="18" charset="0"/>
              </a:rPr>
              <a:t> – only loving those who everyone has love for.</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Completion, or totality in love for others, like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44-45</a:t>
            </a:r>
            <a:r>
              <a:rPr lang="en-US" dirty="0">
                <a:latin typeface="Calibri" panose="020F0502020204030204" pitchFamily="34" charset="0"/>
                <a:ea typeface="Calibri" panose="020F0502020204030204" pitchFamily="34" charset="0"/>
                <a:cs typeface="Times New Roman" panose="02020603050405020304" pitchFamily="18" charset="0"/>
              </a:rPr>
              <a:t> – Loves all men, as should we, even enemies.</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48</a:t>
            </a:r>
            <a:r>
              <a:rPr lang="en-US" dirty="0">
                <a:latin typeface="Calibri" panose="020F0502020204030204" pitchFamily="34" charset="0"/>
                <a:ea typeface="Calibri" panose="020F0502020204030204" pitchFamily="34" charset="0"/>
                <a:cs typeface="Times New Roman" panose="02020603050405020304" pitchFamily="18" charset="0"/>
              </a:rPr>
              <a:t> – Perfect, not in flawlessness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3-4; 6:12</a:t>
            </a:r>
            <a:r>
              <a:rPr lang="en-US" dirty="0">
                <a:latin typeface="Calibri" panose="020F0502020204030204" pitchFamily="34" charset="0"/>
                <a:ea typeface="Calibri" panose="020F0502020204030204" pitchFamily="34" charset="0"/>
                <a:cs typeface="Times New Roman" panose="02020603050405020304" pitchFamily="18" charset="0"/>
              </a:rPr>
              <a:t> – sin), but in completion, or maturity of development in regard to love.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 simply with regard to love however: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19-20)</a:t>
            </a:r>
            <a:r>
              <a:rPr lang="en-US" dirty="0">
                <a:latin typeface="Calibri" panose="020F0502020204030204" pitchFamily="34" charset="0"/>
                <a:ea typeface="Calibri" panose="020F0502020204030204" pitchFamily="34" charset="0"/>
                <a:cs typeface="Times New Roman" panose="02020603050405020304" pitchFamily="18" charset="0"/>
              </a:rPr>
              <a:t> – The importance of striving to keep every bit of God’s law, or observe it completely.</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Pharisees and scribes</a:t>
            </a:r>
            <a:r>
              <a:rPr lang="en-US" dirty="0">
                <a:latin typeface="Calibri" panose="020F0502020204030204" pitchFamily="34" charset="0"/>
                <a:ea typeface="Calibri" panose="020F0502020204030204" pitchFamily="34" charset="0"/>
                <a:cs typeface="Times New Roman" panose="02020603050405020304" pitchFamily="18" charset="0"/>
              </a:rPr>
              <a:t> – majored in minors, and minored in majors; tradition which made null and void commands of God; hypocrites who spoke, but did not do.</a:t>
            </a:r>
          </a:p>
          <a:p>
            <a:pPr marL="2514600" marR="0" lvl="5"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Don’t be “imperfect” or incomplete in regard to the law as are they.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21-26)</a:t>
            </a:r>
            <a:r>
              <a:rPr lang="en-US" dirty="0">
                <a:latin typeface="Calibri" panose="020F0502020204030204" pitchFamily="34" charset="0"/>
                <a:ea typeface="Calibri" panose="020F0502020204030204" pitchFamily="34" charset="0"/>
                <a:cs typeface="Times New Roman" panose="02020603050405020304" pitchFamily="18" charset="0"/>
              </a:rPr>
              <a:t> – Don’t murder? DON’T BE ANGRY WITHOUT CAUSE – begins in heart.</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27-30)</a:t>
            </a:r>
            <a:r>
              <a:rPr lang="en-US" dirty="0">
                <a:latin typeface="Calibri" panose="020F0502020204030204" pitchFamily="34" charset="0"/>
                <a:ea typeface="Calibri" panose="020F0502020204030204" pitchFamily="34" charset="0"/>
                <a:cs typeface="Times New Roman" panose="02020603050405020304" pitchFamily="18" charset="0"/>
              </a:rPr>
              <a:t> – Don’t commit adultery? DON’T LUST – begins in heart.</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31-32)</a:t>
            </a:r>
            <a:r>
              <a:rPr lang="en-US" dirty="0">
                <a:latin typeface="Calibri" panose="020F0502020204030204" pitchFamily="34" charset="0"/>
                <a:ea typeface="Calibri" panose="020F0502020204030204" pitchFamily="34" charset="0"/>
                <a:cs typeface="Times New Roman" panose="02020603050405020304" pitchFamily="18" charset="0"/>
              </a:rPr>
              <a:t> – Give divorce certificate? DON’T DIVORCE – marriage for life w/ one exception.</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33-37)</a:t>
            </a:r>
            <a:r>
              <a:rPr lang="en-US" dirty="0">
                <a:latin typeface="Calibri" panose="020F0502020204030204" pitchFamily="34" charset="0"/>
                <a:ea typeface="Calibri" panose="020F0502020204030204" pitchFamily="34" charset="0"/>
                <a:cs typeface="Times New Roman" panose="02020603050405020304" pitchFamily="18" charset="0"/>
              </a:rPr>
              <a:t> – Don’t swear falsely? DON’T SWEAR AT ALL – just tell the truth.</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38-42)</a:t>
            </a:r>
            <a:r>
              <a:rPr lang="en-US" dirty="0">
                <a:latin typeface="Calibri" panose="020F0502020204030204" pitchFamily="34" charset="0"/>
                <a:ea typeface="Calibri" panose="020F0502020204030204" pitchFamily="34" charset="0"/>
                <a:cs typeface="Times New Roman" panose="02020603050405020304" pitchFamily="18" charset="0"/>
              </a:rPr>
              <a:t> – Revenge? OVERCOME EVIL WITH GOOD.</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43-48)</a:t>
            </a:r>
            <a:r>
              <a:rPr lang="en-US" dirty="0">
                <a:latin typeface="Calibri" panose="020F0502020204030204" pitchFamily="34" charset="0"/>
                <a:ea typeface="Calibri" panose="020F0502020204030204" pitchFamily="34" charset="0"/>
                <a:cs typeface="Times New Roman" panose="02020603050405020304" pitchFamily="18" charset="0"/>
              </a:rPr>
              <a:t> – Love only neighbor, but hate enemy? LOVE ALL – just as God does.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“Perfect,” or complete, or maturity in regard to the adherence to, and transformation by God’s law. (Not just some, but all.)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 regard to enduring faith under trials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1:2-4</a:t>
            </a:r>
            <a:r>
              <a:rPr lang="en-US" dirty="0">
                <a:latin typeface="Calibri" panose="020F0502020204030204" pitchFamily="34" charset="0"/>
                <a:ea typeface="Calibri" panose="020F0502020204030204" pitchFamily="34" charset="0"/>
                <a:cs typeface="Times New Roman" panose="02020603050405020304" pitchFamily="18" charset="0"/>
              </a:rPr>
              <a:t> – perfect and complete through trials.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Various trials</a:t>
            </a:r>
            <a:r>
              <a:rPr lang="en-US" dirty="0">
                <a:latin typeface="Calibri" panose="020F0502020204030204" pitchFamily="34" charset="0"/>
                <a:ea typeface="Calibri" panose="020F0502020204030204" pitchFamily="34" charset="0"/>
                <a:cs typeface="Times New Roman" panose="02020603050405020304" pitchFamily="18" charset="0"/>
              </a:rPr>
              <a:t> – various in nature (</a:t>
            </a:r>
            <a:r>
              <a:rPr lang="en-US" i="1" dirty="0">
                <a:latin typeface="Calibri" panose="020F0502020204030204" pitchFamily="34" charset="0"/>
                <a:ea typeface="Calibri" panose="020F0502020204030204" pitchFamily="34" charset="0"/>
                <a:cs typeface="Times New Roman" panose="02020603050405020304" pitchFamily="18" charset="0"/>
              </a:rPr>
              <a:t>tribulation, persecution, temptation, etc.</a:t>
            </a:r>
            <a:r>
              <a:rPr lang="en-US" dirty="0">
                <a:latin typeface="Calibri" panose="020F0502020204030204" pitchFamily="34" charset="0"/>
                <a:ea typeface="Calibri" panose="020F0502020204030204" pitchFamily="34" charset="0"/>
                <a:cs typeface="Times New Roman" panose="02020603050405020304" pitchFamily="18" charset="0"/>
              </a:rPr>
              <a:t>), various in time and volume (</a:t>
            </a:r>
            <a:r>
              <a:rPr lang="en-US" i="1" dirty="0">
                <a:latin typeface="Calibri" panose="020F0502020204030204" pitchFamily="34" charset="0"/>
                <a:ea typeface="Calibri" panose="020F0502020204030204" pitchFamily="34" charset="0"/>
                <a:cs typeface="Times New Roman" panose="02020603050405020304" pitchFamily="18" charset="0"/>
              </a:rPr>
              <a:t>happens throughout discipleship</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Tests faith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1:6-7</a:t>
            </a:r>
            <a:r>
              <a:rPr lang="en-US" dirty="0">
                <a:latin typeface="Calibri" panose="020F0502020204030204" pitchFamily="34" charset="0"/>
                <a:ea typeface="Calibri" panose="020F0502020204030204" pitchFamily="34" charset="0"/>
                <a:cs typeface="Times New Roman" panose="02020603050405020304" pitchFamily="18" charset="0"/>
              </a:rPr>
              <a:t> – to be found genuine.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Produces patience</a:t>
            </a:r>
            <a:r>
              <a:rPr lang="en-US" dirty="0">
                <a:latin typeface="Calibri" panose="020F0502020204030204" pitchFamily="34" charset="0"/>
                <a:ea typeface="Calibri" panose="020F0502020204030204" pitchFamily="34" charset="0"/>
                <a:cs typeface="Times New Roman" panose="02020603050405020304" pitchFamily="18" charset="0"/>
              </a:rPr>
              <a:t> – endurance, to further withstand successive tests of faith.</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Let “patience” have its complete work – don’t cut it short from producing the character God intends for it to produce.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4b)</a:t>
            </a:r>
            <a:r>
              <a:rPr lang="en-US" dirty="0">
                <a:latin typeface="Calibri" panose="020F0502020204030204" pitchFamily="34" charset="0"/>
                <a:ea typeface="Calibri" panose="020F0502020204030204" pitchFamily="34" charset="0"/>
                <a:cs typeface="Times New Roman" panose="02020603050405020304" pitchFamily="18" charset="0"/>
              </a:rPr>
              <a:t> – perfect and complete lacking nothing.</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 regard to the withstanding of trials.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You lack nothing, you are perfect/complete in regard to what it takes to withstand such tests.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Where a babe in Christ might be more likely to stumble in a testing situation, one who has endured “various trials,” and has had their character developed by such, is complete to overcome such trials and endure.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Such testing perfects you, or brings you to completion, or maturity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12:10-11</a:t>
            </a:r>
            <a:r>
              <a:rPr lang="en-US" dirty="0">
                <a:latin typeface="Calibri" panose="020F0502020204030204" pitchFamily="34" charset="0"/>
                <a:ea typeface="Calibri" panose="020F0502020204030204" pitchFamily="34" charset="0"/>
                <a:cs typeface="Times New Roman" panose="02020603050405020304" pitchFamily="18" charset="0"/>
              </a:rPr>
              <a:t> – by God’s design, to bring you to holiness, to produce fruits of righteousness.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 regard to knowledge of God’s word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5:13-14</a:t>
            </a:r>
            <a:r>
              <a:rPr lang="en-US" dirty="0">
                <a:latin typeface="Calibri" panose="020F0502020204030204" pitchFamily="34" charset="0"/>
                <a:ea typeface="Calibri" panose="020F0502020204030204" pitchFamily="34" charset="0"/>
                <a:cs typeface="Times New Roman" panose="02020603050405020304" pitchFamily="18" charset="0"/>
              </a:rPr>
              <a:t> – Solid food belongs to those of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“full age.”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“Full age”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teleios</a:t>
            </a:r>
            <a:r>
              <a:rPr lang="en-US" dirty="0">
                <a:latin typeface="Calibri" panose="020F0502020204030204" pitchFamily="34" charset="0"/>
                <a:ea typeface="Calibri" panose="020F0502020204030204" pitchFamily="34" charset="0"/>
                <a:cs typeface="Times New Roman" panose="02020603050405020304" pitchFamily="18" charset="0"/>
              </a:rPr>
              <a:t> – perfect, complete, mature, mature manhood.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dirty="0">
                <a:latin typeface="Calibri" panose="020F0502020204030204" pitchFamily="34" charset="0"/>
                <a:ea typeface="Calibri" panose="020F0502020204030204" pitchFamily="34" charset="0"/>
                <a:cs typeface="Times New Roman" panose="02020603050405020304" pitchFamily="18" charset="0"/>
              </a:rPr>
              <a:t> – The deeper concepts of scripture are not able to be digested by the immature.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All immature ones are to grow toward maturity, as they study, and thus exercise their spiritual senses to the point of discernibility between “good and evil.” (Nothing which they are incapable of knowing whether it is good or bad in doctrine or morality.)</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Need</a:t>
            </a:r>
          </a:p>
          <a:p>
            <a:endParaRPr lang="en-US" dirty="0"/>
          </a:p>
        </p:txBody>
      </p:sp>
      <p:sp>
        <p:nvSpPr>
          <p:cNvPr id="4" name="Slide Number Placeholder 3"/>
          <p:cNvSpPr>
            <a:spLocks noGrp="1"/>
          </p:cNvSpPr>
          <p:nvPr>
            <p:ph type="sldNum" sz="quarter" idx="10"/>
          </p:nvPr>
        </p:nvSpPr>
        <p:spPr/>
        <p:txBody>
          <a:bodyPr/>
          <a:lstStyle/>
          <a:p>
            <a:fld id="{502983CA-DA51-450A-B6A0-3C3438AB2C32}" type="slidenum">
              <a:rPr lang="en-US" smtClean="0"/>
              <a:t>3</a:t>
            </a:fld>
            <a:endParaRPr lang="en-US"/>
          </a:p>
        </p:txBody>
      </p:sp>
    </p:spTree>
    <p:extLst>
      <p:ext uri="{BB962C8B-B14F-4D97-AF65-F5344CB8AC3E}">
        <p14:creationId xmlns:p14="http://schemas.microsoft.com/office/powerpoint/2010/main" val="774583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Need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4:12, 15-16</a:t>
            </a:r>
            <a:r>
              <a:rPr lang="en-US" dirty="0">
                <a:latin typeface="Calibri" panose="020F0502020204030204" pitchFamily="34" charset="0"/>
                <a:ea typeface="Calibri" panose="020F0502020204030204" pitchFamily="34" charset="0"/>
                <a:cs typeface="Times New Roman" panose="02020603050405020304" pitchFamily="18" charset="0"/>
              </a:rPr>
              <a:t> – To be a solid contributor to the edification of the body of Christ.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will always be babes in Christ </a:t>
            </a:r>
            <a:r>
              <a:rPr lang="en-US" b="1" dirty="0">
                <a:latin typeface="Calibri" panose="020F0502020204030204" pitchFamily="34" charset="0"/>
                <a:ea typeface="Calibri" panose="020F0502020204030204" pitchFamily="34" charset="0"/>
                <a:cs typeface="Times New Roman" panose="02020603050405020304" pitchFamily="18" charset="0"/>
              </a:rPr>
              <a:t>– but babes are always to grow to maturity.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one becomes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 perfect man,”</a:t>
            </a:r>
            <a:r>
              <a:rPr lang="en-US" dirty="0">
                <a:latin typeface="Calibri" panose="020F0502020204030204" pitchFamily="34" charset="0"/>
                <a:ea typeface="Calibri" panose="020F0502020204030204" pitchFamily="34" charset="0"/>
                <a:cs typeface="Times New Roman" panose="02020603050405020304" pitchFamily="18" charset="0"/>
              </a:rPr>
              <a:t> they are then able to aid in perfecting others in the same.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nobody pressed on to perfection/completion/manhood, there would be a deficiency in edification of the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4:14</a:t>
            </a:r>
            <a:r>
              <a:rPr lang="en-US" dirty="0">
                <a:latin typeface="Calibri" panose="020F0502020204030204" pitchFamily="34" charset="0"/>
                <a:ea typeface="Calibri" panose="020F0502020204030204" pitchFamily="34" charset="0"/>
                <a:cs typeface="Times New Roman" panose="02020603050405020304" pitchFamily="18" charset="0"/>
              </a:rPr>
              <a:t> – to leave childhood, lest you be led astray in error.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will always be false doctrine, and deceitful ways which are propagated.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Christians must reach the point where, in their own knowledge of God’s word, will be firm in the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Can’t always rely on others, but must be established in God’s word yourself.</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Standard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4:13, 15</a:t>
            </a:r>
            <a:r>
              <a:rPr lang="en-US" dirty="0">
                <a:latin typeface="Calibri" panose="020F0502020204030204" pitchFamily="34" charset="0"/>
                <a:ea typeface="Calibri" panose="020F0502020204030204" pitchFamily="34" charset="0"/>
                <a:cs typeface="Times New Roman" panose="02020603050405020304" pitchFamily="18" charset="0"/>
              </a:rPr>
              <a:t> –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“measure,”</a:t>
            </a:r>
            <a:r>
              <a:rPr lang="en-US" dirty="0">
                <a:latin typeface="Calibri" panose="020F0502020204030204" pitchFamily="34" charset="0"/>
                <a:ea typeface="Calibri" panose="020F0502020204030204" pitchFamily="34" charset="0"/>
                <a:cs typeface="Times New Roman" panose="02020603050405020304" pitchFamily="18" charset="0"/>
              </a:rPr>
              <a:t> or standard, is Christ.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Christ is the one that we are to be imitating.</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“Imitate me, just as I also imitate Christ” (1 Corinthians 11:1).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1:2-4</a:t>
            </a:r>
            <a:r>
              <a:rPr lang="en-US" dirty="0">
                <a:latin typeface="Calibri" panose="020F0502020204030204" pitchFamily="34" charset="0"/>
                <a:ea typeface="Calibri" panose="020F0502020204030204" pitchFamily="34" charset="0"/>
                <a:cs typeface="Times New Roman" panose="02020603050405020304" pitchFamily="18" charset="0"/>
              </a:rPr>
              <a:t> – Such is striving for maturity, or to become like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“divine nature,”</a:t>
            </a:r>
            <a:r>
              <a:rPr lang="en-US" dirty="0">
                <a:latin typeface="Calibri" panose="020F0502020204030204" pitchFamily="34" charset="0"/>
                <a:ea typeface="Calibri" panose="020F0502020204030204" pitchFamily="34" charset="0"/>
                <a:cs typeface="Times New Roman" panose="02020603050405020304" pitchFamily="18" charset="0"/>
              </a:rPr>
              <a:t> or like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3:16-17</a:t>
            </a:r>
            <a:r>
              <a:rPr lang="en-US" dirty="0">
                <a:latin typeface="Calibri" panose="020F0502020204030204" pitchFamily="34" charset="0"/>
                <a:ea typeface="Calibri" panose="020F0502020204030204" pitchFamily="34" charset="0"/>
                <a:cs typeface="Times New Roman" panose="02020603050405020304" pitchFamily="18" charset="0"/>
              </a:rPr>
              <a:t> – Scripture, which is the word of Christ, thoroughly equips us in this journey.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what Paul meant when he said,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“it is no longer I who live, but Christ lives in me; and the life which I now live in the flesh I live by faith in the Son of God, who loved me and gave Himself for me” (Galatians 2:20).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Requires constant introspection and improvement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“Examine yourselves as to whether you are in the faith. Test yourselves” (2 Corinthians 13:5).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Subjects of the Call</a:t>
            </a:r>
          </a:p>
          <a:p>
            <a:endParaRPr lang="en-US" dirty="0"/>
          </a:p>
        </p:txBody>
      </p:sp>
      <p:sp>
        <p:nvSpPr>
          <p:cNvPr id="4" name="Slide Number Placeholder 3"/>
          <p:cNvSpPr>
            <a:spLocks noGrp="1"/>
          </p:cNvSpPr>
          <p:nvPr>
            <p:ph type="sldNum" sz="quarter" idx="10"/>
          </p:nvPr>
        </p:nvSpPr>
        <p:spPr/>
        <p:txBody>
          <a:bodyPr/>
          <a:lstStyle/>
          <a:p>
            <a:fld id="{502983CA-DA51-450A-B6A0-3C3438AB2C32}" type="slidenum">
              <a:rPr lang="en-US" smtClean="0"/>
              <a:t>4</a:t>
            </a:fld>
            <a:endParaRPr lang="en-US"/>
          </a:p>
        </p:txBody>
      </p:sp>
    </p:spTree>
    <p:extLst>
      <p:ext uri="{BB962C8B-B14F-4D97-AF65-F5344CB8AC3E}">
        <p14:creationId xmlns:p14="http://schemas.microsoft.com/office/powerpoint/2010/main" val="2163105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Subjects of the Call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Anyone Exempt?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Only older Christians are expected to be mature, and maturing?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Younger generations look to the older generations and rely upon them to be mature, only to neglect reaching maturity themselves.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Some, because of their relatively young age, do not think they are expected to reach maturity, like they know their parents and grandparents are supposed to.</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does God say about the younger generations, and maturity?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119:9-16</a:t>
            </a:r>
            <a:r>
              <a:rPr lang="en-US" dirty="0">
                <a:latin typeface="Calibri" panose="020F0502020204030204" pitchFamily="34" charset="0"/>
                <a:ea typeface="Calibri" panose="020F0502020204030204" pitchFamily="34" charset="0"/>
                <a:cs typeface="Times New Roman" panose="02020603050405020304" pitchFamily="18" charset="0"/>
              </a:rPr>
              <a:t> – The young are supposed to remain clean, and grow closer to God – 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the judgements” (v. 13)</a:t>
            </a:r>
            <a:r>
              <a:rPr lang="en-US" dirty="0">
                <a:latin typeface="Calibri" panose="020F0502020204030204" pitchFamily="34" charset="0"/>
                <a:ea typeface="Calibri" panose="020F0502020204030204" pitchFamily="34" charset="0"/>
                <a:cs typeface="Times New Roman" panose="02020603050405020304" pitchFamily="18" charset="0"/>
              </a:rPr>
              <a:t> – reaching a state of complete knowledge.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Timothy 4:12-16</a:t>
            </a:r>
            <a:r>
              <a:rPr lang="en-US" dirty="0">
                <a:latin typeface="Calibri" panose="020F0502020204030204" pitchFamily="34" charset="0"/>
                <a:ea typeface="Calibri" panose="020F0502020204030204" pitchFamily="34" charset="0"/>
                <a:cs typeface="Times New Roman" panose="02020603050405020304" pitchFamily="18" charset="0"/>
              </a:rPr>
              <a:t> – Timothy was a youth, and was expected to reach maturity, and display his maturity.</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Younger Christians are to study.</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Younger Christians are to mature.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Some think they can’t be strong like their parents, or grandparents, or others they look up to.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Think: Were they always this strong?</a:t>
            </a:r>
            <a:r>
              <a:rPr lang="en-US" dirty="0">
                <a:latin typeface="Calibri" panose="020F0502020204030204" pitchFamily="34" charset="0"/>
                <a:ea typeface="Calibri" panose="020F0502020204030204" pitchFamily="34" charset="0"/>
                <a:cs typeface="Times New Roman" panose="02020603050405020304" pitchFamily="18" charset="0"/>
              </a:rPr>
              <a:t> (Maybe since you remember, but they were babes in Christ at one point in time.)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Think: Do you think they never had struggles spiritually? </a:t>
            </a:r>
            <a:r>
              <a:rPr lang="en-US" dirty="0">
                <a:latin typeface="Calibri" panose="020F0502020204030204" pitchFamily="34" charset="0"/>
                <a:ea typeface="Calibri" panose="020F0502020204030204" pitchFamily="34" charset="0"/>
                <a:cs typeface="Times New Roman" panose="02020603050405020304" pitchFamily="18" charset="0"/>
              </a:rPr>
              <a:t>(That is part of their growth. Overcoming trials and temptations, always striving to better themselves before God!)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 all will reach maturity, and God does not expect all to reach maturity?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Some act as though God does not expect them to mature. That they don’t have to mature. That God will be pleased with them as they are, and He does not absolutely desire their maturity.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1:6</a:t>
            </a:r>
            <a:r>
              <a:rPr lang="en-US" dirty="0">
                <a:latin typeface="Calibri" panose="020F0502020204030204" pitchFamily="34" charset="0"/>
                <a:ea typeface="Calibri" panose="020F0502020204030204" pitchFamily="34" charset="0"/>
                <a:cs typeface="Times New Roman" panose="02020603050405020304" pitchFamily="18" charset="0"/>
              </a:rPr>
              <a:t> – God is working in us to bring us to completion.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2:12-13</a:t>
            </a:r>
            <a:r>
              <a:rPr lang="en-US" dirty="0">
                <a:latin typeface="Calibri" panose="020F0502020204030204" pitchFamily="34" charset="0"/>
                <a:ea typeface="Calibri" panose="020F0502020204030204" pitchFamily="34" charset="0"/>
                <a:cs typeface="Times New Roman" panose="02020603050405020304" pitchFamily="18" charset="0"/>
              </a:rPr>
              <a:t> – This requires our compliance – we work, and God works in us.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Jude 20-21, 24</a:t>
            </a:r>
            <a:r>
              <a:rPr lang="en-US" dirty="0">
                <a:latin typeface="Calibri" panose="020F0502020204030204" pitchFamily="34" charset="0"/>
                <a:ea typeface="Calibri" panose="020F0502020204030204" pitchFamily="34" charset="0"/>
                <a:cs typeface="Times New Roman" panose="02020603050405020304" pitchFamily="18" charset="0"/>
              </a:rPr>
              <a:t> – It is in this way that God will present us blameless – bringing us to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“perfect man”</a:t>
            </a:r>
            <a:r>
              <a:rPr lang="en-US" dirty="0">
                <a:latin typeface="Calibri" panose="020F0502020204030204" pitchFamily="34" charset="0"/>
                <a:ea typeface="Calibri" panose="020F0502020204030204" pitchFamily="34" charset="0"/>
                <a:cs typeface="Times New Roman" panose="02020603050405020304" pitchFamily="18" charset="0"/>
              </a:rPr>
              <a:t> through the gospel.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GOD’S WILL THAT YOU REACH SPIRITUAL MATURITY, AND TO NEGLECT SUCH IS TO REJECT GOD’S WILL FOR YOU.</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said He gave “some” to be teachers, so I should never be expected to teach?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Some think they should never have to reach the maturity to teach, because God said He gave “some” to be teachers.</a:t>
            </a:r>
          </a:p>
          <a:p>
            <a:pPr marL="1143000" marR="0" lvl="2" indent="-228600">
              <a:lnSpc>
                <a:spcPct val="107000"/>
              </a:lnSpc>
              <a:spcBef>
                <a:spcPts val="0"/>
              </a:spcBef>
              <a:spcAft>
                <a:spcPts val="0"/>
              </a:spcAft>
              <a:buFont typeface="+mj-lt"/>
              <a:buAutoNum type="romanLcPeriod"/>
            </a:pPr>
            <a:r>
              <a:rPr lang="en-US" b="1" i="1" dirty="0">
                <a:latin typeface="Calibri" panose="020F0502020204030204" pitchFamily="34" charset="0"/>
                <a:ea typeface="Calibri" panose="020F0502020204030204" pitchFamily="34" charset="0"/>
                <a:cs typeface="Times New Roman" panose="02020603050405020304" pitchFamily="18" charset="0"/>
              </a:rPr>
              <a:t>NOTE: There is a legitimacy to God given talent in teaching. That is not what we are considering.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Ability to teach is a product of maturity: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5:12-14</a:t>
            </a:r>
            <a:r>
              <a:rPr lang="en-US" dirty="0">
                <a:latin typeface="Calibri" panose="020F0502020204030204" pitchFamily="34" charset="0"/>
                <a:ea typeface="Calibri" panose="020F0502020204030204" pitchFamily="34" charset="0"/>
                <a:cs typeface="Times New Roman" panose="02020603050405020304" pitchFamily="18" charset="0"/>
              </a:rPr>
              <a:t> – Speaking to Christians, not simply those “called” to teach.</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There were Christians who, after some time, should have reached the point of being able to teach.</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They neglected their growth, thus, could not teach.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Conclusion: If a Christian is mature, they ARE ABLE TO TEACH. </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i="1" dirty="0">
                <a:latin typeface="Calibri" panose="020F0502020204030204" pitchFamily="34" charset="0"/>
                <a:ea typeface="Calibri" panose="020F0502020204030204" pitchFamily="34" charset="0"/>
                <a:cs typeface="Times New Roman" panose="02020603050405020304" pitchFamily="18" charset="0"/>
              </a:rPr>
              <a:t>At some level – i.e. they have something to impart to those who are at a lesser level of maturity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IMPLICATION: If one is able to teach, being a mature Christian, and an opportunity and/or need arises to do so, </a:t>
            </a:r>
            <a:r>
              <a:rPr lang="en-US" b="1" u="sng" dirty="0">
                <a:latin typeface="Calibri" panose="020F0502020204030204" pitchFamily="34" charset="0"/>
                <a:ea typeface="Calibri" panose="020F0502020204030204" pitchFamily="34" charset="0"/>
                <a:cs typeface="Times New Roman" panose="02020603050405020304" pitchFamily="18" charset="0"/>
              </a:rPr>
              <a:t>such should not be neglected!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All Christians should reach the point where they are mature enough to teach others. (</a:t>
            </a:r>
            <a:r>
              <a:rPr lang="en-US" dirty="0">
                <a:latin typeface="Calibri" panose="020F0502020204030204" pitchFamily="34" charset="0"/>
                <a:ea typeface="Calibri" panose="020F0502020204030204" pitchFamily="34" charset="0"/>
                <a:cs typeface="Times New Roman" panose="02020603050405020304" pitchFamily="18" charset="0"/>
              </a:rPr>
              <a:t>There may be differences in ability/skill in teaching, but there should still be knowledge to impart to others, and the willingness to do so.)</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ALL – EVERY JOINT – EVERY PART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NONE are exempt from this call to grow into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“perfect man.”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4:13, 16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all,” “every joint”</a:t>
            </a:r>
            <a:r>
              <a:rPr lang="en-US" dirty="0">
                <a:latin typeface="Calibri" panose="020F0502020204030204" pitchFamily="34" charset="0"/>
                <a:ea typeface="Calibri" panose="020F0502020204030204" pitchFamily="34" charset="0"/>
                <a:cs typeface="Times New Roman" panose="02020603050405020304" pitchFamily="18" charset="0"/>
              </a:rPr>
              <a:t> – this is a matter of each individual member working on, and reaching maturity, which in turn serves to edify the entire body.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GOD EXPECTS ALL TO MATURE, REACHING THE MEASURE OF THE STATURE OF THE FULNESS OF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8:29</a:t>
            </a:r>
            <a:r>
              <a:rPr lang="en-US" b="1" dirty="0">
                <a:latin typeface="Calibri" panose="020F0502020204030204" pitchFamily="34" charset="0"/>
                <a:ea typeface="Calibri" panose="020F0502020204030204" pitchFamily="34" charset="0"/>
                <a:cs typeface="Times New Roman" panose="02020603050405020304" pitchFamily="18" charset="0"/>
              </a:rPr>
              <a:t> – All Christians are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“predestined”</a:t>
            </a:r>
            <a:r>
              <a:rPr lang="en-US" b="1" dirty="0">
                <a:latin typeface="Calibri" panose="020F0502020204030204" pitchFamily="34" charset="0"/>
                <a:ea typeface="Calibri" panose="020F0502020204030204" pitchFamily="34" charset="0"/>
                <a:cs typeface="Times New Roman" panose="02020603050405020304" pitchFamily="18" charset="0"/>
              </a:rPr>
              <a:t> according to God’s plan to be conformed to Christ – He is the standard for all.</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502983CA-DA51-450A-B6A0-3C3438AB2C32}" type="slidenum">
              <a:rPr lang="en-US" smtClean="0"/>
              <a:t>5</a:t>
            </a:fld>
            <a:endParaRPr lang="en-US"/>
          </a:p>
        </p:txBody>
      </p:sp>
    </p:spTree>
    <p:extLst>
      <p:ext uri="{BB962C8B-B14F-4D97-AF65-F5344CB8AC3E}">
        <p14:creationId xmlns:p14="http://schemas.microsoft.com/office/powerpoint/2010/main" val="1238649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is not pleased with a lax approach to Christianity.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wants us to reach completion, or maturity in Christ.</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are all required to work on this daily, giving ourselves wholly to the service of Christ!</a:t>
            </a:r>
          </a:p>
          <a:p>
            <a:endParaRPr lang="en-US" dirty="0"/>
          </a:p>
        </p:txBody>
      </p:sp>
      <p:sp>
        <p:nvSpPr>
          <p:cNvPr id="4" name="Slide Number Placeholder 3"/>
          <p:cNvSpPr>
            <a:spLocks noGrp="1"/>
          </p:cNvSpPr>
          <p:nvPr>
            <p:ph type="sldNum" sz="quarter" idx="10"/>
          </p:nvPr>
        </p:nvSpPr>
        <p:spPr/>
        <p:txBody>
          <a:bodyPr/>
          <a:lstStyle/>
          <a:p>
            <a:fld id="{502983CA-DA51-450A-B6A0-3C3438AB2C32}" type="slidenum">
              <a:rPr lang="en-US" smtClean="0"/>
              <a:t>6</a:t>
            </a:fld>
            <a:endParaRPr lang="en-US"/>
          </a:p>
        </p:txBody>
      </p:sp>
    </p:spTree>
    <p:extLst>
      <p:ext uri="{BB962C8B-B14F-4D97-AF65-F5344CB8AC3E}">
        <p14:creationId xmlns:p14="http://schemas.microsoft.com/office/powerpoint/2010/main" val="2913011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E742D5-C318-4302-A32A-2EF836104C3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164880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742D5-C318-4302-A32A-2EF836104C3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187905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742D5-C318-4302-A32A-2EF836104C3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95011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742D5-C318-4302-A32A-2EF836104C3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390653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E742D5-C318-4302-A32A-2EF836104C33}" type="datetimeFigureOut">
              <a:rPr lang="en-US" smtClean="0"/>
              <a:t>3/17/2018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228955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E742D5-C318-4302-A32A-2EF836104C33}"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1106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E742D5-C318-4302-A32A-2EF836104C33}" type="datetimeFigureOut">
              <a:rPr lang="en-US" smtClean="0"/>
              <a:t>3/17/2018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124167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E742D5-C318-4302-A32A-2EF836104C33}" type="datetimeFigureOut">
              <a:rPr lang="en-US" smtClean="0"/>
              <a:t>3/17/2018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84345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742D5-C318-4302-A32A-2EF836104C33}" type="datetimeFigureOut">
              <a:rPr lang="en-US" smtClean="0"/>
              <a:t>3/17/2018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4060867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E742D5-C318-4302-A32A-2EF836104C33}"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1074615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E742D5-C318-4302-A32A-2EF836104C33}" type="datetimeFigureOut">
              <a:rPr lang="en-US" smtClean="0"/>
              <a:t>3/17/2018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8EA8E-DA7C-447E-8BB4-FA79492DA7EF}" type="slidenum">
              <a:rPr lang="en-US" smtClean="0"/>
              <a:t>‹#›</a:t>
            </a:fld>
            <a:endParaRPr lang="en-US"/>
          </a:p>
        </p:txBody>
      </p:sp>
    </p:spTree>
    <p:extLst>
      <p:ext uri="{BB962C8B-B14F-4D97-AF65-F5344CB8AC3E}">
        <p14:creationId xmlns:p14="http://schemas.microsoft.com/office/powerpoint/2010/main" val="2502305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742D5-C318-4302-A32A-2EF836104C33}" type="datetimeFigureOut">
              <a:rPr lang="en-US" smtClean="0"/>
              <a:t>3/17/2018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8EA8E-DA7C-447E-8BB4-FA79492DA7EF}" type="slidenum">
              <a:rPr lang="en-US" smtClean="0"/>
              <a:t>‹#›</a:t>
            </a:fld>
            <a:endParaRPr lang="en-US"/>
          </a:p>
        </p:txBody>
      </p:sp>
    </p:spTree>
    <p:extLst>
      <p:ext uri="{BB962C8B-B14F-4D97-AF65-F5344CB8AC3E}">
        <p14:creationId xmlns:p14="http://schemas.microsoft.com/office/powerpoint/2010/main" val="43922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E1538-2BC1-4ADE-B73F-D21D460F9D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DE7F14-DE69-41ED-8F9C-4159598F720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265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4066-2060-48AA-96A5-906866D76AB9}"/>
              </a:ext>
            </a:extLst>
          </p:cNvPr>
          <p:cNvSpPr>
            <a:spLocks noGrp="1"/>
          </p:cNvSpPr>
          <p:nvPr>
            <p:ph type="ctrTitle"/>
          </p:nvPr>
        </p:nvSpPr>
        <p:spPr>
          <a:xfrm>
            <a:off x="685800" y="1678954"/>
            <a:ext cx="7772400" cy="2387600"/>
          </a:xfrm>
        </p:spPr>
        <p:txBody>
          <a:bodyPr>
            <a:normAutofit/>
          </a:bodyPr>
          <a:lstStyle/>
          <a:p>
            <a:r>
              <a:rPr lang="en-US" sz="8000" b="1" dirty="0">
                <a:solidFill>
                  <a:schemeClr val="bg1"/>
                </a:solidFill>
                <a:latin typeface="Agency FB" panose="020B0503020202020204" pitchFamily="34" charset="0"/>
              </a:rPr>
              <a:t>Who is to be a    perfect man?</a:t>
            </a:r>
          </a:p>
        </p:txBody>
      </p:sp>
      <p:sp>
        <p:nvSpPr>
          <p:cNvPr id="3" name="Subtitle 2">
            <a:extLst>
              <a:ext uri="{FF2B5EF4-FFF2-40B4-BE49-F238E27FC236}">
                <a16:creationId xmlns:a16="http://schemas.microsoft.com/office/drawing/2014/main" id="{2AC540E5-70EB-429E-B364-04A7BC65A114}"/>
              </a:ext>
            </a:extLst>
          </p:cNvPr>
          <p:cNvSpPr>
            <a:spLocks noGrp="1"/>
          </p:cNvSpPr>
          <p:nvPr>
            <p:ph type="subTitle" idx="1"/>
          </p:nvPr>
        </p:nvSpPr>
        <p:spPr>
          <a:xfrm>
            <a:off x="1143000" y="4158629"/>
            <a:ext cx="6858000" cy="1655762"/>
          </a:xfrm>
        </p:spPr>
        <p:txBody>
          <a:bodyPr>
            <a:normAutofit/>
          </a:bodyPr>
          <a:lstStyle/>
          <a:p>
            <a:r>
              <a:rPr lang="en-US" sz="3600" i="1" dirty="0">
                <a:solidFill>
                  <a:schemeClr val="bg1"/>
                </a:solidFill>
              </a:rPr>
              <a:t>Ephesians 4:11-16</a:t>
            </a:r>
          </a:p>
        </p:txBody>
      </p:sp>
    </p:spTree>
    <p:extLst>
      <p:ext uri="{BB962C8B-B14F-4D97-AF65-F5344CB8AC3E}">
        <p14:creationId xmlns:p14="http://schemas.microsoft.com/office/powerpoint/2010/main" val="358010746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9E152-35D1-4F89-B0B1-66BA91ED03B6}"/>
              </a:ext>
            </a:extLst>
          </p:cNvPr>
          <p:cNvSpPr>
            <a:spLocks noGrp="1"/>
          </p:cNvSpPr>
          <p:nvPr>
            <p:ph type="title"/>
          </p:nvPr>
        </p:nvSpPr>
        <p:spPr/>
        <p:txBody>
          <a:bodyPr>
            <a:normAutofit/>
          </a:bodyPr>
          <a:lstStyle/>
          <a:p>
            <a:pPr algn="ctr"/>
            <a:r>
              <a:rPr lang="en-US" sz="6600" b="1" dirty="0">
                <a:solidFill>
                  <a:schemeClr val="bg1"/>
                </a:solidFill>
                <a:latin typeface="Agency FB" panose="020B0503020202020204" pitchFamily="34" charset="0"/>
              </a:rPr>
              <a:t>The Call to Perfection</a:t>
            </a:r>
          </a:p>
        </p:txBody>
      </p:sp>
      <p:sp>
        <p:nvSpPr>
          <p:cNvPr id="3" name="Content Placeholder 2">
            <a:extLst>
              <a:ext uri="{FF2B5EF4-FFF2-40B4-BE49-F238E27FC236}">
                <a16:creationId xmlns:a16="http://schemas.microsoft.com/office/drawing/2014/main" id="{8D0A7160-1138-48C2-9FA2-928FECCE0AF9}"/>
              </a:ext>
            </a:extLst>
          </p:cNvPr>
          <p:cNvSpPr>
            <a:spLocks noGrp="1"/>
          </p:cNvSpPr>
          <p:nvPr>
            <p:ph idx="1"/>
          </p:nvPr>
        </p:nvSpPr>
        <p:spPr>
          <a:xfrm>
            <a:off x="628650" y="1690689"/>
            <a:ext cx="7886700" cy="4975154"/>
          </a:xfrm>
          <a:solidFill>
            <a:srgbClr val="0A0F22">
              <a:alpha val="50000"/>
            </a:srgbClr>
          </a:solidFill>
        </p:spPr>
        <p:txBody>
          <a:bodyPr>
            <a:normAutofit/>
          </a:bodyPr>
          <a:lstStyle/>
          <a:p>
            <a:pPr marL="0" indent="0">
              <a:buNone/>
            </a:pPr>
            <a:r>
              <a:rPr lang="en-US" sz="3600" b="1" dirty="0">
                <a:solidFill>
                  <a:schemeClr val="bg1"/>
                </a:solidFill>
              </a:rPr>
              <a:t>The Concept</a:t>
            </a:r>
          </a:p>
          <a:p>
            <a:r>
              <a:rPr lang="en-US" sz="3000" dirty="0">
                <a:solidFill>
                  <a:schemeClr val="bg1"/>
                </a:solidFill>
              </a:rPr>
              <a:t>Perfect – </a:t>
            </a:r>
            <a:r>
              <a:rPr lang="en-US" sz="3000" i="1" dirty="0" err="1">
                <a:solidFill>
                  <a:schemeClr val="bg1"/>
                </a:solidFill>
              </a:rPr>
              <a:t>teleios</a:t>
            </a:r>
            <a:r>
              <a:rPr lang="en-US" sz="3000" dirty="0">
                <a:solidFill>
                  <a:schemeClr val="bg1"/>
                </a:solidFill>
              </a:rPr>
              <a:t>; brought to its end (goal); wanting nothing necessary to completeness (Strong)</a:t>
            </a:r>
          </a:p>
          <a:p>
            <a:r>
              <a:rPr lang="en-US" sz="3000" i="1" dirty="0">
                <a:solidFill>
                  <a:schemeClr val="bg1"/>
                </a:solidFill>
              </a:rPr>
              <a:t>“mature manhood”</a:t>
            </a:r>
            <a:r>
              <a:rPr lang="en-US" sz="3000" dirty="0">
                <a:solidFill>
                  <a:schemeClr val="bg1"/>
                </a:solidFill>
              </a:rPr>
              <a:t>(ESV);</a:t>
            </a:r>
            <a:r>
              <a:rPr lang="en-US" sz="3000" i="1" dirty="0">
                <a:solidFill>
                  <a:schemeClr val="bg1"/>
                </a:solidFill>
              </a:rPr>
              <a:t>“mature man”</a:t>
            </a:r>
            <a:r>
              <a:rPr lang="en-US" sz="3000" dirty="0">
                <a:solidFill>
                  <a:schemeClr val="bg1"/>
                </a:solidFill>
              </a:rPr>
              <a:t>(NASB).</a:t>
            </a:r>
          </a:p>
          <a:p>
            <a:r>
              <a:rPr lang="en-US" sz="3000" i="1" dirty="0">
                <a:solidFill>
                  <a:schemeClr val="bg1"/>
                </a:solidFill>
              </a:rPr>
              <a:t>“Perfect,” </a:t>
            </a:r>
            <a:r>
              <a:rPr lang="en-US" sz="3000" i="1" dirty="0" err="1">
                <a:solidFill>
                  <a:schemeClr val="bg1"/>
                </a:solidFill>
              </a:rPr>
              <a:t>teleios</a:t>
            </a:r>
            <a:r>
              <a:rPr lang="en-US" sz="3000" dirty="0">
                <a:solidFill>
                  <a:schemeClr val="bg1"/>
                </a:solidFill>
              </a:rPr>
              <a:t>, in scripture:</a:t>
            </a:r>
          </a:p>
          <a:p>
            <a:pPr lvl="1"/>
            <a:r>
              <a:rPr lang="en-US" sz="3000" dirty="0">
                <a:solidFill>
                  <a:schemeClr val="bg1"/>
                </a:solidFill>
              </a:rPr>
              <a:t>Devotion to God’s law – </a:t>
            </a:r>
            <a:r>
              <a:rPr lang="en-US" sz="3000" i="1" dirty="0">
                <a:solidFill>
                  <a:schemeClr val="bg1"/>
                </a:solidFill>
              </a:rPr>
              <a:t>Matthew 5:48</a:t>
            </a:r>
          </a:p>
          <a:p>
            <a:pPr lvl="1"/>
            <a:r>
              <a:rPr lang="en-US" sz="3000" dirty="0">
                <a:solidFill>
                  <a:schemeClr val="bg1"/>
                </a:solidFill>
              </a:rPr>
              <a:t>Endurance under trials – </a:t>
            </a:r>
            <a:r>
              <a:rPr lang="en-US" sz="3000" i="1" dirty="0">
                <a:solidFill>
                  <a:schemeClr val="bg1"/>
                </a:solidFill>
              </a:rPr>
              <a:t>James 1:2-4</a:t>
            </a:r>
          </a:p>
          <a:p>
            <a:pPr lvl="1"/>
            <a:r>
              <a:rPr lang="en-US" sz="3000" dirty="0">
                <a:solidFill>
                  <a:schemeClr val="bg1"/>
                </a:solidFill>
              </a:rPr>
              <a:t>Knowledge of God’s word – </a:t>
            </a:r>
            <a:r>
              <a:rPr lang="en-US" sz="3000" i="1" dirty="0">
                <a:solidFill>
                  <a:schemeClr val="bg1"/>
                </a:solidFill>
              </a:rPr>
              <a:t>Hebrews 5:13-14</a:t>
            </a:r>
          </a:p>
        </p:txBody>
      </p:sp>
    </p:spTree>
    <p:extLst>
      <p:ext uri="{BB962C8B-B14F-4D97-AF65-F5344CB8AC3E}">
        <p14:creationId xmlns:p14="http://schemas.microsoft.com/office/powerpoint/2010/main" val="1344337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9E152-35D1-4F89-B0B1-66BA91ED03B6}"/>
              </a:ext>
            </a:extLst>
          </p:cNvPr>
          <p:cNvSpPr>
            <a:spLocks noGrp="1"/>
          </p:cNvSpPr>
          <p:nvPr>
            <p:ph type="title"/>
          </p:nvPr>
        </p:nvSpPr>
        <p:spPr/>
        <p:txBody>
          <a:bodyPr>
            <a:normAutofit/>
          </a:bodyPr>
          <a:lstStyle/>
          <a:p>
            <a:pPr algn="ctr"/>
            <a:r>
              <a:rPr lang="en-US" sz="6600" b="1" dirty="0">
                <a:solidFill>
                  <a:schemeClr val="bg1"/>
                </a:solidFill>
                <a:latin typeface="Agency FB" panose="020B0503020202020204" pitchFamily="34" charset="0"/>
              </a:rPr>
              <a:t>The Call to Perfection</a:t>
            </a:r>
          </a:p>
        </p:txBody>
      </p:sp>
      <p:sp>
        <p:nvSpPr>
          <p:cNvPr id="3" name="Content Placeholder 2">
            <a:extLst>
              <a:ext uri="{FF2B5EF4-FFF2-40B4-BE49-F238E27FC236}">
                <a16:creationId xmlns:a16="http://schemas.microsoft.com/office/drawing/2014/main" id="{8D0A7160-1138-48C2-9FA2-928FECCE0AF9}"/>
              </a:ext>
            </a:extLst>
          </p:cNvPr>
          <p:cNvSpPr>
            <a:spLocks noGrp="1"/>
          </p:cNvSpPr>
          <p:nvPr>
            <p:ph idx="1"/>
          </p:nvPr>
        </p:nvSpPr>
        <p:spPr>
          <a:xfrm>
            <a:off x="628650" y="1690689"/>
            <a:ext cx="7886700" cy="4975154"/>
          </a:xfrm>
          <a:solidFill>
            <a:srgbClr val="0A0F22">
              <a:alpha val="50000"/>
            </a:srgbClr>
          </a:solidFill>
        </p:spPr>
        <p:txBody>
          <a:bodyPr>
            <a:normAutofit/>
          </a:bodyPr>
          <a:lstStyle/>
          <a:p>
            <a:pPr marL="0" indent="0">
              <a:buNone/>
            </a:pPr>
            <a:r>
              <a:rPr lang="en-US" sz="3600" b="1" dirty="0">
                <a:solidFill>
                  <a:schemeClr val="bg1"/>
                </a:solidFill>
              </a:rPr>
              <a:t>The Concept</a:t>
            </a:r>
          </a:p>
          <a:p>
            <a:pPr marL="0" indent="0">
              <a:buNone/>
            </a:pPr>
            <a:r>
              <a:rPr lang="en-US" sz="3600" b="1" dirty="0">
                <a:solidFill>
                  <a:schemeClr val="bg1"/>
                </a:solidFill>
              </a:rPr>
              <a:t>The Need</a:t>
            </a:r>
          </a:p>
          <a:p>
            <a:r>
              <a:rPr lang="en-US" sz="3000" i="1" dirty="0">
                <a:solidFill>
                  <a:schemeClr val="bg1"/>
                </a:solidFill>
              </a:rPr>
              <a:t>Ephesians 4:12, 15-16 </a:t>
            </a:r>
            <a:r>
              <a:rPr lang="en-US" sz="3000" dirty="0">
                <a:solidFill>
                  <a:schemeClr val="bg1"/>
                </a:solidFill>
              </a:rPr>
              <a:t>– Edification of the body.</a:t>
            </a:r>
          </a:p>
          <a:p>
            <a:r>
              <a:rPr lang="en-US" sz="3000" i="1" dirty="0">
                <a:solidFill>
                  <a:schemeClr val="bg1"/>
                </a:solidFill>
              </a:rPr>
              <a:t>V. 14 </a:t>
            </a:r>
            <a:r>
              <a:rPr lang="en-US" sz="3000" dirty="0">
                <a:solidFill>
                  <a:schemeClr val="bg1"/>
                </a:solidFill>
              </a:rPr>
              <a:t>– Leaving spiritual childhood.</a:t>
            </a:r>
          </a:p>
          <a:p>
            <a:pPr marL="0" indent="0">
              <a:buNone/>
            </a:pPr>
            <a:r>
              <a:rPr lang="en-US" sz="3600" b="1" dirty="0">
                <a:solidFill>
                  <a:schemeClr val="bg1"/>
                </a:solidFill>
              </a:rPr>
              <a:t>The Standard</a:t>
            </a:r>
          </a:p>
          <a:p>
            <a:r>
              <a:rPr lang="en-US" sz="3000" i="1" dirty="0">
                <a:solidFill>
                  <a:schemeClr val="bg1"/>
                </a:solidFill>
              </a:rPr>
              <a:t>Ephesians 4:13, 15 </a:t>
            </a:r>
            <a:r>
              <a:rPr lang="en-US" sz="3000" dirty="0">
                <a:solidFill>
                  <a:schemeClr val="bg1"/>
                </a:solidFill>
              </a:rPr>
              <a:t>– Christ is the measure.</a:t>
            </a:r>
          </a:p>
          <a:p>
            <a:r>
              <a:rPr lang="en-US" sz="3000" i="1" dirty="0">
                <a:solidFill>
                  <a:schemeClr val="bg1"/>
                </a:solidFill>
              </a:rPr>
              <a:t>2 Peter 1:2-4 </a:t>
            </a:r>
            <a:r>
              <a:rPr lang="en-US" sz="3000" dirty="0">
                <a:solidFill>
                  <a:schemeClr val="bg1"/>
                </a:solidFill>
              </a:rPr>
              <a:t>– The Divine Nature.</a:t>
            </a:r>
          </a:p>
          <a:p>
            <a:r>
              <a:rPr lang="en-US" sz="3000" i="1" dirty="0">
                <a:solidFill>
                  <a:schemeClr val="bg1"/>
                </a:solidFill>
              </a:rPr>
              <a:t>2 Timothy 3:16-17 </a:t>
            </a:r>
            <a:r>
              <a:rPr lang="en-US" sz="3000" dirty="0">
                <a:solidFill>
                  <a:schemeClr val="bg1"/>
                </a:solidFill>
              </a:rPr>
              <a:t>– God’s word equips us.</a:t>
            </a:r>
          </a:p>
        </p:txBody>
      </p:sp>
    </p:spTree>
    <p:extLst>
      <p:ext uri="{BB962C8B-B14F-4D97-AF65-F5344CB8AC3E}">
        <p14:creationId xmlns:p14="http://schemas.microsoft.com/office/powerpoint/2010/main" val="23576485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9E152-35D1-4F89-B0B1-66BA91ED03B6}"/>
              </a:ext>
            </a:extLst>
          </p:cNvPr>
          <p:cNvSpPr>
            <a:spLocks noGrp="1"/>
          </p:cNvSpPr>
          <p:nvPr>
            <p:ph type="title"/>
          </p:nvPr>
        </p:nvSpPr>
        <p:spPr/>
        <p:txBody>
          <a:bodyPr>
            <a:normAutofit/>
          </a:bodyPr>
          <a:lstStyle/>
          <a:p>
            <a:pPr algn="ctr"/>
            <a:r>
              <a:rPr lang="en-US" sz="6600" b="1" dirty="0">
                <a:solidFill>
                  <a:schemeClr val="bg1"/>
                </a:solidFill>
                <a:latin typeface="Agency FB" panose="020B0503020202020204" pitchFamily="34" charset="0"/>
              </a:rPr>
              <a:t>The Subjects of the Call</a:t>
            </a:r>
          </a:p>
        </p:txBody>
      </p:sp>
      <p:sp>
        <p:nvSpPr>
          <p:cNvPr id="3" name="Content Placeholder 2">
            <a:extLst>
              <a:ext uri="{FF2B5EF4-FFF2-40B4-BE49-F238E27FC236}">
                <a16:creationId xmlns:a16="http://schemas.microsoft.com/office/drawing/2014/main" id="{8D0A7160-1138-48C2-9FA2-928FECCE0AF9}"/>
              </a:ext>
            </a:extLst>
          </p:cNvPr>
          <p:cNvSpPr>
            <a:spLocks noGrp="1"/>
          </p:cNvSpPr>
          <p:nvPr>
            <p:ph idx="1"/>
          </p:nvPr>
        </p:nvSpPr>
        <p:spPr>
          <a:xfrm>
            <a:off x="628650" y="1690689"/>
            <a:ext cx="7886700" cy="4975154"/>
          </a:xfrm>
          <a:solidFill>
            <a:srgbClr val="0A0F22">
              <a:alpha val="50000"/>
            </a:srgbClr>
          </a:solidFill>
        </p:spPr>
        <p:txBody>
          <a:bodyPr>
            <a:normAutofit/>
          </a:bodyPr>
          <a:lstStyle/>
          <a:p>
            <a:pPr marL="0" indent="0">
              <a:buNone/>
            </a:pPr>
            <a:r>
              <a:rPr lang="en-US" sz="3600" b="1" dirty="0">
                <a:solidFill>
                  <a:schemeClr val="bg1"/>
                </a:solidFill>
              </a:rPr>
              <a:t>Anyone Exempt?</a:t>
            </a:r>
          </a:p>
          <a:p>
            <a:r>
              <a:rPr lang="en-US" sz="3000" dirty="0">
                <a:solidFill>
                  <a:schemeClr val="bg1"/>
                </a:solidFill>
              </a:rPr>
              <a:t>Only older Christians are expected to be mature?                                                                      – </a:t>
            </a:r>
            <a:r>
              <a:rPr lang="en-US" sz="3000" i="1" dirty="0">
                <a:solidFill>
                  <a:schemeClr val="bg1"/>
                </a:solidFill>
              </a:rPr>
              <a:t>cf. Psalm 119:9-16; 1 Timothy 4:12-16</a:t>
            </a:r>
          </a:p>
          <a:p>
            <a:r>
              <a:rPr lang="en-US" sz="3000" dirty="0">
                <a:solidFill>
                  <a:schemeClr val="bg1"/>
                </a:solidFill>
              </a:rPr>
              <a:t>God does not expect all to reach maturity?                – </a:t>
            </a:r>
            <a:r>
              <a:rPr lang="en-US" sz="3000" i="1" dirty="0">
                <a:solidFill>
                  <a:schemeClr val="bg1"/>
                </a:solidFill>
              </a:rPr>
              <a:t>cf. Philippians 1:6; 2:12-13; Jude 20-21, 24</a:t>
            </a:r>
          </a:p>
          <a:p>
            <a:r>
              <a:rPr lang="en-US" sz="3000" dirty="0">
                <a:solidFill>
                  <a:schemeClr val="bg1"/>
                </a:solidFill>
              </a:rPr>
              <a:t>God said He gave “some” to be teachers, so I should never be expected to teach?                     – </a:t>
            </a:r>
            <a:r>
              <a:rPr lang="en-US" sz="3000" i="1" dirty="0">
                <a:solidFill>
                  <a:schemeClr val="bg1"/>
                </a:solidFill>
              </a:rPr>
              <a:t>cf. Hebrews 5:12-14</a:t>
            </a:r>
          </a:p>
          <a:p>
            <a:pPr marL="0" indent="0">
              <a:buNone/>
            </a:pPr>
            <a:r>
              <a:rPr lang="en-US" sz="3200" b="1" dirty="0">
                <a:solidFill>
                  <a:schemeClr val="bg1"/>
                </a:solidFill>
              </a:rPr>
              <a:t>ALL – EVERY JOINT – EVERY PART</a:t>
            </a:r>
          </a:p>
        </p:txBody>
      </p:sp>
    </p:spTree>
    <p:extLst>
      <p:ext uri="{BB962C8B-B14F-4D97-AF65-F5344CB8AC3E}">
        <p14:creationId xmlns:p14="http://schemas.microsoft.com/office/powerpoint/2010/main" val="2153178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4066-2060-48AA-96A5-906866D76AB9}"/>
              </a:ext>
            </a:extLst>
          </p:cNvPr>
          <p:cNvSpPr>
            <a:spLocks noGrp="1"/>
          </p:cNvSpPr>
          <p:nvPr>
            <p:ph type="ctrTitle"/>
          </p:nvPr>
        </p:nvSpPr>
        <p:spPr>
          <a:xfrm>
            <a:off x="685800" y="1678954"/>
            <a:ext cx="7772400" cy="2387600"/>
          </a:xfrm>
        </p:spPr>
        <p:txBody>
          <a:bodyPr>
            <a:normAutofit/>
          </a:bodyPr>
          <a:lstStyle/>
          <a:p>
            <a:r>
              <a:rPr lang="en-US" sz="8000" b="1" dirty="0">
                <a:solidFill>
                  <a:schemeClr val="bg1"/>
                </a:solidFill>
                <a:latin typeface="Agency FB" panose="020B0503020202020204" pitchFamily="34" charset="0"/>
              </a:rPr>
              <a:t>Who is to be a    perfect man?</a:t>
            </a:r>
          </a:p>
        </p:txBody>
      </p:sp>
      <p:sp>
        <p:nvSpPr>
          <p:cNvPr id="3" name="Subtitle 2">
            <a:extLst>
              <a:ext uri="{FF2B5EF4-FFF2-40B4-BE49-F238E27FC236}">
                <a16:creationId xmlns:a16="http://schemas.microsoft.com/office/drawing/2014/main" id="{2AC540E5-70EB-429E-B364-04A7BC65A114}"/>
              </a:ext>
            </a:extLst>
          </p:cNvPr>
          <p:cNvSpPr>
            <a:spLocks noGrp="1"/>
          </p:cNvSpPr>
          <p:nvPr>
            <p:ph type="subTitle" idx="1"/>
          </p:nvPr>
        </p:nvSpPr>
        <p:spPr>
          <a:xfrm>
            <a:off x="1143000" y="4158629"/>
            <a:ext cx="6858000" cy="1655762"/>
          </a:xfrm>
        </p:spPr>
        <p:txBody>
          <a:bodyPr>
            <a:normAutofit/>
          </a:bodyPr>
          <a:lstStyle/>
          <a:p>
            <a:r>
              <a:rPr lang="en-US" sz="3600" i="1" dirty="0">
                <a:solidFill>
                  <a:schemeClr val="bg1"/>
                </a:solidFill>
              </a:rPr>
              <a:t>Ephesians 4:11-16</a:t>
            </a:r>
          </a:p>
        </p:txBody>
      </p:sp>
    </p:spTree>
    <p:extLst>
      <p:ext uri="{BB962C8B-B14F-4D97-AF65-F5344CB8AC3E}">
        <p14:creationId xmlns:p14="http://schemas.microsoft.com/office/powerpoint/2010/main" val="148534722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2450</Words>
  <Application>Microsoft Office PowerPoint</Application>
  <PresentationFormat>On-screen Show (4:3)</PresentationFormat>
  <Paragraphs>138</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Agency FB</vt:lpstr>
      <vt:lpstr>Arial</vt:lpstr>
      <vt:lpstr>Calibri</vt:lpstr>
      <vt:lpstr>Calibri Light</vt:lpstr>
      <vt:lpstr>Times New Roman</vt:lpstr>
      <vt:lpstr>Office Theme</vt:lpstr>
      <vt:lpstr>PowerPoint Presentation</vt:lpstr>
      <vt:lpstr>Who is to be a    perfect man?</vt:lpstr>
      <vt:lpstr>The Call to Perfection</vt:lpstr>
      <vt:lpstr>The Call to Perfection</vt:lpstr>
      <vt:lpstr>The Subjects of the Call</vt:lpstr>
      <vt:lpstr>Who is to be a    perfect man?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to be a    perfect man?</dc:title>
  <dc:creator>Stan Cox</dc:creator>
  <cp:lastModifiedBy>Stan Cox</cp:lastModifiedBy>
  <cp:revision>4</cp:revision>
  <dcterms:created xsi:type="dcterms:W3CDTF">2018-03-18T02:11:26Z</dcterms:created>
  <dcterms:modified xsi:type="dcterms:W3CDTF">2018-03-18T02:33:54Z</dcterms:modified>
</cp:coreProperties>
</file>