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8" r:id="rId2"/>
    <p:sldId id="256" r:id="rId3"/>
    <p:sldId id="257"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4821"/>
    <a:srgbClr val="AB72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104A7-2F79-43B8-8E90-7C7EF6C5A1F5}" type="datetimeFigureOut">
              <a:rPr lang="en-US" smtClean="0"/>
              <a:t>4/8/2018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B633E-2631-4F24-A05F-D61B400397FE}" type="slidenum">
              <a:rPr lang="en-US" smtClean="0"/>
              <a:t>‹#›</a:t>
            </a:fld>
            <a:endParaRPr lang="en-US"/>
          </a:p>
        </p:txBody>
      </p:sp>
    </p:spTree>
    <p:extLst>
      <p:ext uri="{BB962C8B-B14F-4D97-AF65-F5344CB8AC3E}">
        <p14:creationId xmlns:p14="http://schemas.microsoft.com/office/powerpoint/2010/main" val="42635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Before the Judge – Worship and Devotion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Psalm 50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50</a:t>
            </a:r>
            <a:r>
              <a:rPr lang="en-US" dirty="0">
                <a:latin typeface="Calibri" panose="020F0502020204030204" pitchFamily="34" charset="0"/>
                <a:ea typeface="Calibri" panose="020F0502020204030204" pitchFamily="34" charset="0"/>
                <a:cs typeface="Times New Roman" panose="02020603050405020304" pitchFamily="18" charset="0"/>
              </a:rPr>
              <a:t> is the first of 12 Psalms ascribed to Asaph.</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Asaph</a:t>
            </a:r>
            <a:r>
              <a:rPr lang="en-US" dirty="0">
                <a:latin typeface="Calibri" panose="020F0502020204030204" pitchFamily="34" charset="0"/>
                <a:ea typeface="Calibri" panose="020F0502020204030204" pitchFamily="34" charset="0"/>
                <a:cs typeface="Times New Roman" panose="02020603050405020304" pitchFamily="18" charset="0"/>
              </a:rPr>
              <a:t> – A seer, one of three leaders in song worship who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“[ministered] with music before the dwelling place of the tabernacle of meeting” (1 Chronicles 6:32)</a:t>
            </a:r>
            <a:r>
              <a:rPr lang="en-US" dirty="0">
                <a:latin typeface="Calibri" panose="020F0502020204030204" pitchFamily="34" charset="0"/>
                <a:ea typeface="Calibri" panose="020F0502020204030204" pitchFamily="34" charset="0"/>
                <a:cs typeface="Times New Roman" panose="02020603050405020304" pitchFamily="18" charset="0"/>
              </a:rPr>
              <a:t> in the days of David and Solomon.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50</a:t>
            </a:r>
            <a:r>
              <a:rPr lang="en-US" dirty="0">
                <a:latin typeface="Calibri" panose="020F0502020204030204" pitchFamily="34" charset="0"/>
                <a:ea typeface="Calibri" panose="020F0502020204030204" pitchFamily="34" charset="0"/>
                <a:cs typeface="Times New Roman" panose="02020603050405020304" pitchFamily="18" charset="0"/>
              </a:rPr>
              <a:t> – admonitions from God to Israel concerning worship. (</a:t>
            </a:r>
            <a:r>
              <a:rPr lang="en-US" i="1" dirty="0">
                <a:latin typeface="Calibri" panose="020F0502020204030204" pitchFamily="34" charset="0"/>
                <a:ea typeface="Calibri" panose="020F0502020204030204" pitchFamily="34" charset="0"/>
                <a:cs typeface="Times New Roman" panose="02020603050405020304" pitchFamily="18" charset="0"/>
              </a:rPr>
              <a:t>Fitting that the HS used Asaph to pen these words.)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Is our worship as individuals acceptable to God? Do our lives reflect what we voice in worship to God? Are we truly devoted to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50</a:t>
            </a:r>
            <a:r>
              <a:rPr lang="en-US" b="1" dirty="0">
                <a:latin typeface="Calibri" panose="020F0502020204030204" pitchFamily="34" charset="0"/>
                <a:ea typeface="Calibri" panose="020F0502020204030204" pitchFamily="34" charset="0"/>
                <a:cs typeface="Times New Roman" panose="02020603050405020304" pitchFamily="18" charset="0"/>
              </a:rPr>
              <a:t> makes us ponder such questions.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“Examine yourselves as to whether you are in the faith. Test yourselves” (2 Corinthians 13:5)</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Are we living up to God’s expectations? We will be judged.</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Judgment is Coming</a:t>
            </a:r>
          </a:p>
          <a:p>
            <a:endParaRPr lang="en-US" dirty="0"/>
          </a:p>
        </p:txBody>
      </p:sp>
      <p:sp>
        <p:nvSpPr>
          <p:cNvPr id="4" name="Slide Number Placeholder 3"/>
          <p:cNvSpPr>
            <a:spLocks noGrp="1"/>
          </p:cNvSpPr>
          <p:nvPr>
            <p:ph type="sldNum" sz="quarter" idx="10"/>
          </p:nvPr>
        </p:nvSpPr>
        <p:spPr/>
        <p:txBody>
          <a:bodyPr/>
          <a:lstStyle/>
          <a:p>
            <a:fld id="{BF2B633E-2631-4F24-A05F-D61B400397FE}" type="slidenum">
              <a:rPr lang="en-US" smtClean="0"/>
              <a:t>2</a:t>
            </a:fld>
            <a:endParaRPr lang="en-US"/>
          </a:p>
        </p:txBody>
      </p:sp>
    </p:spTree>
    <p:extLst>
      <p:ext uri="{BB962C8B-B14F-4D97-AF65-F5344CB8AC3E}">
        <p14:creationId xmlns:p14="http://schemas.microsoft.com/office/powerpoint/2010/main" val="5426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Judgment is Coming</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Nature of the Judge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a:t>
            </a:r>
            <a:r>
              <a:rPr lang="en-US" dirty="0">
                <a:latin typeface="Calibri" panose="020F0502020204030204" pitchFamily="34" charset="0"/>
                <a:ea typeface="Calibri" panose="020F0502020204030204" pitchFamily="34" charset="0"/>
                <a:cs typeface="Times New Roman" panose="02020603050405020304" pitchFamily="18" charset="0"/>
              </a:rPr>
              <a:t> – The ONE TRUE God will judge, and all will be present at the judgment.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“God the LORD”</a:t>
            </a:r>
            <a:r>
              <a:rPr lang="en-US" dirty="0">
                <a:latin typeface="Calibri" panose="020F0502020204030204" pitchFamily="34" charset="0"/>
                <a:ea typeface="Calibri" panose="020F0502020204030204" pitchFamily="34" charset="0"/>
                <a:cs typeface="Times New Roman" panose="02020603050405020304" pitchFamily="18" charset="0"/>
              </a:rPr>
              <a:t> – Lord – Jehovah – God of Israelites, i.e. true God, in contrast to false gods, idols.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Rising and going down of sun</a:t>
            </a:r>
            <a:r>
              <a:rPr lang="en-US" dirty="0">
                <a:latin typeface="Calibri" panose="020F0502020204030204" pitchFamily="34" charset="0"/>
                <a:ea typeface="Calibri" panose="020F0502020204030204" pitchFamily="34" charset="0"/>
                <a:cs typeface="Times New Roman" panose="02020603050405020304" pitchFamily="18" charset="0"/>
              </a:rPr>
              <a:t> – the whole globe. (Universal judgment foreshadowed)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a:t>
            </a:r>
            <a:r>
              <a:rPr lang="en-US" dirty="0">
                <a:latin typeface="Calibri" panose="020F0502020204030204" pitchFamily="34" charset="0"/>
                <a:ea typeface="Calibri" panose="020F0502020204030204" pitchFamily="34" charset="0"/>
                <a:cs typeface="Times New Roman" panose="02020603050405020304" pitchFamily="18" charset="0"/>
              </a:rPr>
              <a:t> – God is bright and beautiful.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Light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alone has immortality, dwelling in unapproachable light, whom no man has seen or can see” (1 Timothy 6:16).</a:t>
            </a:r>
            <a:r>
              <a:rPr lang="en-US" dirty="0">
                <a:latin typeface="Calibri" panose="020F0502020204030204" pitchFamily="34" charset="0"/>
                <a:ea typeface="Calibri" panose="020F0502020204030204" pitchFamily="34" charset="0"/>
                <a:cs typeface="Times New Roman" panose="02020603050405020304" pitchFamily="18" charset="0"/>
              </a:rPr>
              <a:t> (Beautiful to behold)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Holiness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John 1:5</a:t>
            </a:r>
            <a:r>
              <a:rPr lang="en-US" dirty="0">
                <a:latin typeface="Calibri" panose="020F0502020204030204" pitchFamily="34" charset="0"/>
                <a:ea typeface="Calibri" panose="020F0502020204030204" pitchFamily="34" charset="0"/>
                <a:cs typeface="Times New Roman" panose="02020603050405020304" pitchFamily="18" charset="0"/>
              </a:rPr>
              <a:t> – NO DARKNESS, key in judgment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God will not ignore our deeds, but will come in judgment.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3:9</a:t>
            </a:r>
            <a:r>
              <a:rPr lang="en-US" dirty="0">
                <a:latin typeface="Calibri" panose="020F0502020204030204" pitchFamily="34" charset="0"/>
                <a:ea typeface="Calibri" panose="020F0502020204030204" pitchFamily="34" charset="0"/>
                <a:cs typeface="Times New Roman" panose="02020603050405020304" pitchFamily="18" charset="0"/>
              </a:rPr>
              <a:t> – Not slack concerning promise.</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“Let us have grace, by which we may serve God acceptably with reverence and godly fear. For our God is a consuming fire” (Hebrews 12:28-29).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Worship and service is not to be taken lightly, for we will be judged by a consuming and holy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Nature of His Judgment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 6)</a:t>
            </a:r>
            <a:r>
              <a:rPr lang="en-US" dirty="0">
                <a:latin typeface="Calibri" panose="020F0502020204030204" pitchFamily="34" charset="0"/>
                <a:ea typeface="Calibri" panose="020F0502020204030204" pitchFamily="34" charset="0"/>
                <a:cs typeface="Times New Roman" panose="02020603050405020304" pitchFamily="18" charset="0"/>
              </a:rPr>
              <a:t> – His judgment is fair – witnesses attest to His righteousness in judgment.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“Righteousness and justice are the foundation of His throne…The heavens declare His righteousness, and all the peoples see His glory” (Psalm 97:2b, 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u="sng" dirty="0">
                <a:latin typeface="Calibri" panose="020F0502020204030204" pitchFamily="34" charset="0"/>
                <a:ea typeface="Calibri" panose="020F0502020204030204" pitchFamily="34" charset="0"/>
                <a:cs typeface="Times New Roman" panose="02020603050405020304" pitchFamily="18" charset="0"/>
              </a:rPr>
              <a:t>Calling heaven and earth as witness is to establish that the word has been spoken, the standard set, and the Lord’s judgment will be righteous according to it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30:15-20</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To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generation who will enter Canaan.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NOTE: v. 19</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What makes His judgment righteous?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11-14)</a:t>
            </a:r>
            <a:r>
              <a:rPr lang="en-US" dirty="0">
                <a:latin typeface="Calibri" panose="020F0502020204030204" pitchFamily="34" charset="0"/>
                <a:ea typeface="Calibri" panose="020F0502020204030204" pitchFamily="34" charset="0"/>
                <a:cs typeface="Times New Roman" panose="02020603050405020304" pitchFamily="18" charset="0"/>
              </a:rPr>
              <a:t> – He has given His word; all we need is at our disposal!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r>
              <a:rPr lang="en-US" dirty="0">
                <a:latin typeface="Calibri" panose="020F0502020204030204" pitchFamily="34" charset="0"/>
                <a:ea typeface="Calibri" panose="020F0502020204030204" pitchFamily="34" charset="0"/>
                <a:cs typeface="Times New Roman" panose="02020603050405020304" pitchFamily="18" charset="0"/>
              </a:rPr>
              <a:t> – We have agreed to this! Such also declares the righteousness of God’s judgment.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Israelites</a:t>
            </a:r>
            <a:r>
              <a:rPr lang="en-US" dirty="0">
                <a:latin typeface="Calibri" panose="020F0502020204030204" pitchFamily="34" charset="0"/>
                <a:ea typeface="Calibri" panose="020F0502020204030204" pitchFamily="34" charset="0"/>
                <a:cs typeface="Times New Roman" panose="02020603050405020304" pitchFamily="18" charset="0"/>
              </a:rPr>
              <a:t> – dedicated to God, and dedicated themselves to God. (</a:t>
            </a:r>
            <a:r>
              <a:rPr lang="en-US" b="1" dirty="0">
                <a:latin typeface="Calibri" panose="020F0502020204030204" pitchFamily="34" charset="0"/>
                <a:ea typeface="Calibri" panose="020F0502020204030204" pitchFamily="34" charset="0"/>
                <a:cs typeface="Times New Roman" panose="02020603050405020304" pitchFamily="18" charset="0"/>
              </a:rPr>
              <a:t>Covenant is mutual</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Christians </a:t>
            </a:r>
            <a:r>
              <a:rPr lang="en-US" dirty="0">
                <a:latin typeface="Calibri" panose="020F0502020204030204" pitchFamily="34" charset="0"/>
                <a:ea typeface="Calibri" panose="020F0502020204030204" pitchFamily="34" charset="0"/>
                <a:cs typeface="Times New Roman" panose="02020603050405020304" pitchFamily="18" charset="0"/>
              </a:rPr>
              <a:t>– same, devoted self in promise to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will be judged! Are we faithful?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Judge Testifies</a:t>
            </a:r>
          </a:p>
          <a:p>
            <a:endParaRPr lang="en-US" dirty="0"/>
          </a:p>
        </p:txBody>
      </p:sp>
      <p:sp>
        <p:nvSpPr>
          <p:cNvPr id="4" name="Slide Number Placeholder 3"/>
          <p:cNvSpPr>
            <a:spLocks noGrp="1"/>
          </p:cNvSpPr>
          <p:nvPr>
            <p:ph type="sldNum" sz="quarter" idx="10"/>
          </p:nvPr>
        </p:nvSpPr>
        <p:spPr/>
        <p:txBody>
          <a:bodyPr/>
          <a:lstStyle/>
          <a:p>
            <a:fld id="{BF2B633E-2631-4F24-A05F-D61B400397FE}" type="slidenum">
              <a:rPr lang="en-US" smtClean="0"/>
              <a:t>3</a:t>
            </a:fld>
            <a:endParaRPr lang="en-US"/>
          </a:p>
        </p:txBody>
      </p:sp>
    </p:spTree>
    <p:extLst>
      <p:ext uri="{BB962C8B-B14F-4D97-AF65-F5344CB8AC3E}">
        <p14:creationId xmlns:p14="http://schemas.microsoft.com/office/powerpoint/2010/main" val="410803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Judge Testifies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Regarding True Worship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text (Israel):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7-8)</a:t>
            </a:r>
            <a:r>
              <a:rPr lang="en-US" dirty="0">
                <a:latin typeface="Calibri" panose="020F0502020204030204" pitchFamily="34" charset="0"/>
                <a:ea typeface="Calibri" panose="020F0502020204030204" pitchFamily="34" charset="0"/>
                <a:cs typeface="Times New Roman" panose="02020603050405020304" pitchFamily="18" charset="0"/>
              </a:rPr>
              <a:t> – The problem is not the actual offerings.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9-13)</a:t>
            </a:r>
            <a:r>
              <a:rPr lang="en-US" dirty="0">
                <a:latin typeface="Calibri" panose="020F0502020204030204" pitchFamily="34" charset="0"/>
                <a:ea typeface="Calibri" panose="020F0502020204030204" pitchFamily="34" charset="0"/>
                <a:cs typeface="Times New Roman" panose="02020603050405020304" pitchFamily="18" charset="0"/>
              </a:rPr>
              <a:t> – The problem is the mindset behind the offerings.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Does God NEED what you offer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Is He an idol?</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17:24-25</a:t>
            </a:r>
            <a:r>
              <a:rPr lang="en-US" dirty="0">
                <a:latin typeface="Calibri" panose="020F0502020204030204" pitchFamily="34" charset="0"/>
                <a:ea typeface="Calibri" panose="020F0502020204030204" pitchFamily="34" charset="0"/>
                <a:cs typeface="Times New Roman" panose="02020603050405020304" pitchFamily="18" charset="0"/>
              </a:rPr>
              <a:t> – Idea behind idolatry is that the god is sustained by sacrifice.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Is God pleased with mere external worship as though the actions themselves sustain Him, and you gain favor before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14-15)</a:t>
            </a:r>
            <a:r>
              <a:rPr lang="en-US" dirty="0">
                <a:latin typeface="Calibri" panose="020F0502020204030204" pitchFamily="34" charset="0"/>
                <a:ea typeface="Calibri" panose="020F0502020204030204" pitchFamily="34" charset="0"/>
                <a:cs typeface="Times New Roman" panose="02020603050405020304" pitchFamily="18" charset="0"/>
              </a:rPr>
              <a:t> – What does God desire?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Thanksgiving and devotion in worship (heart invested)</a:t>
            </a:r>
            <a:r>
              <a:rPr lang="en-US" dirty="0">
                <a:latin typeface="Calibri" panose="020F0502020204030204" pitchFamily="34" charset="0"/>
                <a:ea typeface="Calibri" panose="020F0502020204030204" pitchFamily="34" charset="0"/>
                <a:cs typeface="Times New Roman" panose="02020603050405020304" pitchFamily="18" charset="0"/>
              </a:rPr>
              <a:t> – sincerity! (</a:t>
            </a:r>
            <a:r>
              <a:rPr lang="en-US" i="1" u="sng" dirty="0">
                <a:latin typeface="Calibri" panose="020F0502020204030204" pitchFamily="34" charset="0"/>
                <a:ea typeface="Calibri" panose="020F0502020204030204" pitchFamily="34" charset="0"/>
                <a:cs typeface="Times New Roman" panose="02020603050405020304" pitchFamily="18" charset="0"/>
              </a:rPr>
              <a:t>Some brought sacrifice to the alter, but their heart was elsewhere!)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Manifestation of full dependence</a:t>
            </a:r>
            <a:r>
              <a:rPr lang="en-US" dirty="0">
                <a:latin typeface="Calibri" panose="020F0502020204030204" pitchFamily="34" charset="0"/>
                <a:ea typeface="Calibri" panose="020F0502020204030204" pitchFamily="34" charset="0"/>
                <a:cs typeface="Times New Roman" panose="02020603050405020304" pitchFamily="18" charset="0"/>
              </a:rPr>
              <a:t> – following deliverance, gratitude and praise. (</a:t>
            </a:r>
            <a:r>
              <a:rPr lang="en-US" i="1" u="sng" dirty="0">
                <a:latin typeface="Calibri" panose="020F0502020204030204" pitchFamily="34" charset="0"/>
                <a:ea typeface="Calibri" panose="020F0502020204030204" pitchFamily="34" charset="0"/>
                <a:cs typeface="Times New Roman" panose="02020603050405020304" pitchFamily="18" charset="0"/>
              </a:rPr>
              <a:t>Don’t come to God because He needs you, but you need Him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application (Christians)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“true worshipers will worship the Father in spirit and truth” (John 4:23)</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Prayer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Colossians 4:2</a:t>
            </a:r>
            <a:r>
              <a:rPr lang="en-US" dirty="0">
                <a:latin typeface="Calibri" panose="020F0502020204030204" pitchFamily="34" charset="0"/>
                <a:ea typeface="Calibri" panose="020F0502020204030204" pitchFamily="34" charset="0"/>
                <a:cs typeface="Times New Roman" panose="02020603050405020304" pitchFamily="18" charset="0"/>
              </a:rPr>
              <a:t> – Is your prayer earnest? (</a:t>
            </a:r>
            <a:r>
              <a:rPr lang="en-US" b="1" dirty="0">
                <a:latin typeface="Calibri" panose="020F0502020204030204" pitchFamily="34" charset="0"/>
                <a:ea typeface="Calibri" panose="020F0502020204030204" pitchFamily="34" charset="0"/>
                <a:cs typeface="Times New Roman" panose="02020603050405020304" pitchFamily="18" charset="0"/>
              </a:rPr>
              <a:t>Individual, but also when one leads a prayer in worship – do you pray, or space out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Earnest </a:t>
            </a:r>
            <a:r>
              <a:rPr lang="en-US" dirty="0">
                <a:latin typeface="Calibri" panose="020F0502020204030204" pitchFamily="34" charset="0"/>
                <a:ea typeface="Calibri" panose="020F0502020204030204" pitchFamily="34" charset="0"/>
                <a:cs typeface="Times New Roman" panose="02020603050405020304" pitchFamily="18" charset="0"/>
              </a:rPr>
              <a:t>– to be steadfastly attentive unto, to give unremitting care to a thing. (Strong)</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Singing</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Ephesians 5:17-19</a:t>
            </a:r>
            <a:r>
              <a:rPr lang="en-US" dirty="0">
                <a:latin typeface="Calibri" panose="020F0502020204030204" pitchFamily="34" charset="0"/>
                <a:ea typeface="Calibri" panose="020F0502020204030204" pitchFamily="34" charset="0"/>
                <a:cs typeface="Times New Roman" panose="02020603050405020304" pitchFamily="18" charset="0"/>
              </a:rPr>
              <a:t> – Is your singing attentive, and thoughtful?</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Contrast</a:t>
            </a:r>
            <a:r>
              <a:rPr lang="en-US" dirty="0">
                <a:latin typeface="Calibri" panose="020F0502020204030204" pitchFamily="34" charset="0"/>
                <a:ea typeface="Calibri" panose="020F0502020204030204" pitchFamily="34" charset="0"/>
                <a:cs typeface="Times New Roman" panose="02020603050405020304" pitchFamily="18" charset="0"/>
              </a:rPr>
              <a:t> – drunkenness and being filled with the Spirit (revelation of HS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“let the word of Christ dwell in you richly” Colossians 3:16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Drunk man goes where wine takes him – dissipation – </a:t>
            </a:r>
            <a:r>
              <a:rPr lang="en-US" i="1" dirty="0" err="1">
                <a:latin typeface="Calibri" panose="020F0502020204030204" pitchFamily="34" charset="0"/>
                <a:ea typeface="Calibri" panose="020F0502020204030204" pitchFamily="34" charset="0"/>
                <a:cs typeface="Times New Roman" panose="02020603050405020304" pitchFamily="18" charset="0"/>
              </a:rPr>
              <a:t>asotia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unsavedness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Man attentive in singing goes where Spirit takes him</a:t>
            </a:r>
            <a:r>
              <a:rPr lang="en-US" dirty="0">
                <a:latin typeface="Calibri" panose="020F0502020204030204" pitchFamily="34" charset="0"/>
                <a:ea typeface="Calibri" panose="020F0502020204030204" pitchFamily="34" charset="0"/>
                <a:cs typeface="Times New Roman" panose="02020603050405020304" pitchFamily="18" charset="0"/>
              </a:rPr>
              <a:t> – Path of God.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Is your heart making melody? Just going through motions?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Lord’s Supper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Corinthians 11:27-29</a:t>
            </a:r>
            <a:r>
              <a:rPr lang="en-US" dirty="0">
                <a:latin typeface="Calibri" panose="020F0502020204030204" pitchFamily="34" charset="0"/>
                <a:ea typeface="Calibri" panose="020F0502020204030204" pitchFamily="34" charset="0"/>
                <a:cs typeface="Times New Roman" panose="02020603050405020304" pitchFamily="18" charset="0"/>
              </a:rPr>
              <a:t> – Is your mind focused on the sacrifice of the Lord?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LS a sacrament?</a:t>
            </a:r>
            <a:r>
              <a:rPr lang="en-US" dirty="0">
                <a:latin typeface="Calibri" panose="020F0502020204030204" pitchFamily="34" charset="0"/>
                <a:ea typeface="Calibri" panose="020F0502020204030204" pitchFamily="34" charset="0"/>
                <a:cs typeface="Times New Roman" panose="02020603050405020304" pitchFamily="18" charset="0"/>
              </a:rPr>
              <a:t> – sacrament – (1) a visible sign of an inward grace, especially one of the solemn Christian rites considered to have been instituted by Jesus Christ to symbolize or confer grace; (4) something regarded as possessing a sacred character or mysterious significance. (dictionary.com)</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Nothing inherent in bread and juice that is holy, or spiritual.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 discern Lord’s body? – JUDGMENT!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Giving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Corinthians 9:7</a:t>
            </a:r>
            <a:r>
              <a:rPr lang="en-US" dirty="0">
                <a:latin typeface="Calibri" panose="020F0502020204030204" pitchFamily="34" charset="0"/>
                <a:ea typeface="Calibri" panose="020F0502020204030204" pitchFamily="34" charset="0"/>
                <a:cs typeface="Times New Roman" panose="02020603050405020304" pitchFamily="18" charset="0"/>
              </a:rPr>
              <a:t> – Is your giving sincere, and cheerful?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Some think their giving makes God indebted to them. Do you?</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Corinthians 8:3-5</a:t>
            </a:r>
            <a:r>
              <a:rPr lang="en-US" dirty="0">
                <a:latin typeface="Calibri" panose="020F0502020204030204" pitchFamily="34" charset="0"/>
                <a:ea typeface="Calibri" panose="020F0502020204030204" pitchFamily="34" charset="0"/>
                <a:cs typeface="Times New Roman" panose="02020603050405020304" pitchFamily="18" charset="0"/>
              </a:rPr>
              <a:t> – be like the Macedonians.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Preaching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20:7</a:t>
            </a:r>
            <a:r>
              <a:rPr lang="en-US" dirty="0">
                <a:latin typeface="Calibri" panose="020F0502020204030204" pitchFamily="34" charset="0"/>
                <a:ea typeface="Calibri" panose="020F0502020204030204" pitchFamily="34" charset="0"/>
                <a:cs typeface="Times New Roman" panose="02020603050405020304" pitchFamily="18" charset="0"/>
              </a:rPr>
              <a:t> – When we come together to hear God’s word, are you giving God your attention?</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2:42</a:t>
            </a:r>
            <a:r>
              <a:rPr lang="en-US" dirty="0">
                <a:latin typeface="Calibri" panose="020F0502020204030204" pitchFamily="34" charset="0"/>
                <a:ea typeface="Calibri" panose="020F0502020204030204" pitchFamily="34" charset="0"/>
                <a:cs typeface="Times New Roman" panose="02020603050405020304" pitchFamily="18" charset="0"/>
              </a:rPr>
              <a:t> –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century Christians continued steadfastly.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sermon is not for entertainment, nor simply a ritual or tradition. IT HAS GREAT SIGNIFICANCE.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Regarding True Devotion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16-21)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text (Israel):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16-17)</a:t>
            </a:r>
            <a:r>
              <a:rPr lang="en-US" dirty="0">
                <a:latin typeface="Calibri" panose="020F0502020204030204" pitchFamily="34" charset="0"/>
                <a:ea typeface="Calibri" panose="020F0502020204030204" pitchFamily="34" charset="0"/>
                <a:cs typeface="Times New Roman" panose="02020603050405020304" pitchFamily="18" charset="0"/>
              </a:rPr>
              <a:t> – The word is in their mouth, but they show their contempt for it because they don’t apply it to themselves.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18-20)</a:t>
            </a:r>
            <a:r>
              <a:rPr lang="en-US" dirty="0">
                <a:latin typeface="Calibri" panose="020F0502020204030204" pitchFamily="34" charset="0"/>
                <a:ea typeface="Calibri" panose="020F0502020204030204" pitchFamily="34" charset="0"/>
                <a:cs typeface="Times New Roman" panose="02020603050405020304" pitchFamily="18" charset="0"/>
              </a:rPr>
              <a:t> – While you profess godliness with your tongue, and participate OUTWARDLY in worship, you participate with sinners in their sin.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a:t>
            </a:r>
            <a:r>
              <a:rPr lang="en-US" dirty="0">
                <a:latin typeface="Calibri" panose="020F0502020204030204" pitchFamily="34" charset="0"/>
                <a:ea typeface="Calibri" panose="020F0502020204030204" pitchFamily="34" charset="0"/>
                <a:cs typeface="Times New Roman" panose="02020603050405020304" pitchFamily="18" charset="0"/>
              </a:rPr>
              <a:t> – You were satisfied with this, and assumed God thought the same way.</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a long time their judgment has not been idle, and their destruction does not slumber” (2 Peter 2:3</a:t>
            </a:r>
            <a:r>
              <a:rPr lang="en-US" dirty="0">
                <a:latin typeface="Calibri" panose="020F0502020204030204" pitchFamily="34" charset="0"/>
                <a:ea typeface="Calibri" panose="020F0502020204030204" pitchFamily="34" charset="0"/>
                <a:cs typeface="Times New Roman" panose="02020603050405020304" pitchFamily="18" charset="0"/>
              </a:rPr>
              <a:t> – concerning false teachers).</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Just God did not do anything immediately does not mean it’s acceptable.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Judgment is coming.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is NOT LIKE YOU (He is holy, and will punish unrighteousness)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My thoughts are not your thoughts, nor are your ways My ways,’ says the Lord” (Isaiah 55:8).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application (Christians):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Do we think our knowledge of scripture, and participation in worship covers our sin?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2:17-24</a:t>
            </a:r>
            <a:r>
              <a:rPr lang="en-US" dirty="0">
                <a:latin typeface="Calibri" panose="020F0502020204030204" pitchFamily="34" charset="0"/>
                <a:ea typeface="Calibri" panose="020F0502020204030204" pitchFamily="34" charset="0"/>
                <a:cs typeface="Times New Roman" panose="02020603050405020304" pitchFamily="18" charset="0"/>
              </a:rPr>
              <a:t> – Are we putting that word that is in our mouth to practice?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Jeremiah 7:1-4, 8-11</a:t>
            </a:r>
            <a:r>
              <a:rPr lang="en-US" dirty="0">
                <a:latin typeface="Calibri" panose="020F0502020204030204" pitchFamily="34" charset="0"/>
                <a:ea typeface="Calibri" panose="020F0502020204030204" pitchFamily="34" charset="0"/>
                <a:cs typeface="Times New Roman" panose="02020603050405020304" pitchFamily="18" charset="0"/>
              </a:rPr>
              <a:t> – Do we, as Judah, assume that our showing up to worship, singing songs, partaking of the LS, and hearing preaching makes our sin okay?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 expects us to be a Christian everywhere, and at all times!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His Final Warning and Plea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22-23)</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F2B633E-2631-4F24-A05F-D61B400397FE}" type="slidenum">
              <a:rPr lang="en-US" smtClean="0"/>
              <a:t>4</a:t>
            </a:fld>
            <a:endParaRPr lang="en-US"/>
          </a:p>
        </p:txBody>
      </p:sp>
    </p:spTree>
    <p:extLst>
      <p:ext uri="{BB962C8B-B14F-4D97-AF65-F5344CB8AC3E}">
        <p14:creationId xmlns:p14="http://schemas.microsoft.com/office/powerpoint/2010/main" val="55818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His Final Warning and Plea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22-23)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When you stand before the judgment will you be found wanting? Are you in the faith? Is your heart right with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22-23)</a:t>
            </a:r>
            <a:r>
              <a:rPr lang="en-US" dirty="0">
                <a:latin typeface="Calibri" panose="020F0502020204030204" pitchFamily="34" charset="0"/>
                <a:ea typeface="Calibri" panose="020F0502020204030204" pitchFamily="34" charset="0"/>
                <a:cs typeface="Times New Roman" panose="02020603050405020304" pitchFamily="18" charset="0"/>
              </a:rPr>
              <a:t> – He has shown us what He requires, and we had better do it!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Offer sincere, heartfelt worship – in spirit and truth.</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Do not simply know God’s will, but DO IT!</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is coming soon, and will judge us for our deeds.</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Are we sincere in our worship, or just going through the motions? Are we fully devoted to God, being faithful to His every command? Are we only Christians externally on Sunday, or completely and at all times?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EXAMINE YOURSELF!</a:t>
            </a:r>
          </a:p>
          <a:p>
            <a:endParaRPr lang="en-US" dirty="0"/>
          </a:p>
        </p:txBody>
      </p:sp>
      <p:sp>
        <p:nvSpPr>
          <p:cNvPr id="4" name="Slide Number Placeholder 3"/>
          <p:cNvSpPr>
            <a:spLocks noGrp="1"/>
          </p:cNvSpPr>
          <p:nvPr>
            <p:ph type="sldNum" sz="quarter" idx="10"/>
          </p:nvPr>
        </p:nvSpPr>
        <p:spPr/>
        <p:txBody>
          <a:bodyPr/>
          <a:lstStyle/>
          <a:p>
            <a:fld id="{BF2B633E-2631-4F24-A05F-D61B400397FE}" type="slidenum">
              <a:rPr lang="en-US" smtClean="0"/>
              <a:t>5</a:t>
            </a:fld>
            <a:endParaRPr lang="en-US"/>
          </a:p>
        </p:txBody>
      </p:sp>
    </p:spTree>
    <p:extLst>
      <p:ext uri="{BB962C8B-B14F-4D97-AF65-F5344CB8AC3E}">
        <p14:creationId xmlns:p14="http://schemas.microsoft.com/office/powerpoint/2010/main" val="174243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F9565-D3A7-405E-8697-9DE8B5AA5517}"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3636199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F9565-D3A7-405E-8697-9DE8B5AA5517}"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244449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F9565-D3A7-405E-8697-9DE8B5AA5517}"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130338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F9565-D3A7-405E-8697-9DE8B5AA5517}"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58334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F9565-D3A7-405E-8697-9DE8B5AA5517}"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304806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F9565-D3A7-405E-8697-9DE8B5AA5517}"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390699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F9565-D3A7-405E-8697-9DE8B5AA5517}"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335840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F9565-D3A7-405E-8697-9DE8B5AA5517}"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229644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F9565-D3A7-405E-8697-9DE8B5AA5517}"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253488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F9565-D3A7-405E-8697-9DE8B5AA5517}"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247307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F9565-D3A7-405E-8697-9DE8B5AA5517}"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8957B-744D-481F-BD15-295CD67E336C}" type="slidenum">
              <a:rPr lang="en-US" smtClean="0"/>
              <a:t>‹#›</a:t>
            </a:fld>
            <a:endParaRPr lang="en-US"/>
          </a:p>
        </p:txBody>
      </p:sp>
    </p:spTree>
    <p:extLst>
      <p:ext uri="{BB962C8B-B14F-4D97-AF65-F5344CB8AC3E}">
        <p14:creationId xmlns:p14="http://schemas.microsoft.com/office/powerpoint/2010/main" val="2175253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F9565-D3A7-405E-8697-9DE8B5AA5517}" type="datetimeFigureOut">
              <a:rPr lang="en-US" smtClean="0"/>
              <a:t>4/8/2018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8957B-744D-481F-BD15-295CD67E336C}" type="slidenum">
              <a:rPr lang="en-US" smtClean="0"/>
              <a:t>‹#›</a:t>
            </a:fld>
            <a:endParaRPr lang="en-US"/>
          </a:p>
        </p:txBody>
      </p:sp>
    </p:spTree>
    <p:extLst>
      <p:ext uri="{BB962C8B-B14F-4D97-AF65-F5344CB8AC3E}">
        <p14:creationId xmlns:p14="http://schemas.microsoft.com/office/powerpoint/2010/main" val="4193330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772D-72F4-4510-8860-177D36675C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F03BB5-F6C0-416B-A1BD-36C6074625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4740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0A4699-426F-4A30-A313-BB2A36EBA3AC}"/>
              </a:ext>
            </a:extLst>
          </p:cNvPr>
          <p:cNvSpPr/>
          <p:nvPr/>
        </p:nvSpPr>
        <p:spPr>
          <a:xfrm>
            <a:off x="583096" y="1113183"/>
            <a:ext cx="5221356" cy="3405808"/>
          </a:xfrm>
          <a:prstGeom prst="rect">
            <a:avLst/>
          </a:prstGeom>
          <a:solidFill>
            <a:srgbClr val="794821">
              <a:alpha val="65000"/>
            </a:srgb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98525-EE94-4EBE-9D40-815C87120A29}"/>
              </a:ext>
            </a:extLst>
          </p:cNvPr>
          <p:cNvSpPr>
            <a:spLocks noGrp="1"/>
          </p:cNvSpPr>
          <p:nvPr>
            <p:ph type="ctrTitle"/>
          </p:nvPr>
        </p:nvSpPr>
        <p:spPr>
          <a:xfrm>
            <a:off x="583096" y="1639195"/>
            <a:ext cx="5221356" cy="2217186"/>
          </a:xfrm>
        </p:spPr>
        <p:txBody>
          <a:bodyPr>
            <a:normAutofit fontScale="90000"/>
          </a:bodyPr>
          <a:lstStyle/>
          <a:p>
            <a:r>
              <a:rPr lang="en-US" sz="8800" b="1" dirty="0">
                <a:ln>
                  <a:solidFill>
                    <a:schemeClr val="tx1"/>
                  </a:solidFill>
                </a:ln>
                <a:solidFill>
                  <a:schemeClr val="bg1"/>
                </a:solidFill>
                <a:latin typeface="Mistral" panose="03090702030407020403" pitchFamily="66" charset="0"/>
              </a:rPr>
              <a:t>Before the Judge</a:t>
            </a:r>
            <a:br>
              <a:rPr lang="en-US" sz="7200" b="1" dirty="0">
                <a:ln>
                  <a:solidFill>
                    <a:schemeClr val="tx1"/>
                  </a:solidFill>
                </a:ln>
                <a:solidFill>
                  <a:schemeClr val="bg1"/>
                </a:solidFill>
                <a:latin typeface="Mistral" panose="03090702030407020403" pitchFamily="66" charset="0"/>
              </a:rPr>
            </a:br>
            <a:r>
              <a:rPr lang="en-US" sz="6700" b="1" dirty="0">
                <a:ln>
                  <a:solidFill>
                    <a:schemeClr val="tx1"/>
                  </a:solidFill>
                </a:ln>
                <a:solidFill>
                  <a:schemeClr val="bg1"/>
                </a:solidFill>
                <a:latin typeface="Mistral" panose="03090702030407020403" pitchFamily="66" charset="0"/>
              </a:rPr>
              <a:t>Worship and  Devotion</a:t>
            </a:r>
            <a:endParaRPr lang="en-US" sz="7200" b="1" dirty="0">
              <a:ln>
                <a:solidFill>
                  <a:schemeClr val="tx1"/>
                </a:solidFill>
              </a:ln>
              <a:solidFill>
                <a:schemeClr val="bg1"/>
              </a:solidFill>
              <a:latin typeface="Mistral" panose="03090702030407020403" pitchFamily="66" charset="0"/>
            </a:endParaRPr>
          </a:p>
        </p:txBody>
      </p:sp>
      <p:sp>
        <p:nvSpPr>
          <p:cNvPr id="3" name="Subtitle 2">
            <a:extLst>
              <a:ext uri="{FF2B5EF4-FFF2-40B4-BE49-F238E27FC236}">
                <a16:creationId xmlns:a16="http://schemas.microsoft.com/office/drawing/2014/main" id="{2183E4B5-042C-47C1-9EB3-32192500D515}"/>
              </a:ext>
            </a:extLst>
          </p:cNvPr>
          <p:cNvSpPr>
            <a:spLocks noGrp="1"/>
          </p:cNvSpPr>
          <p:nvPr>
            <p:ph type="subTitle" idx="1"/>
          </p:nvPr>
        </p:nvSpPr>
        <p:spPr>
          <a:xfrm>
            <a:off x="-235226" y="3856381"/>
            <a:ext cx="6858000" cy="1655762"/>
          </a:xfrm>
        </p:spPr>
        <p:txBody>
          <a:bodyPr>
            <a:normAutofit/>
          </a:bodyPr>
          <a:lstStyle/>
          <a:p>
            <a:r>
              <a:rPr lang="en-US" sz="4000" b="1" i="1" dirty="0">
                <a:ln>
                  <a:solidFill>
                    <a:schemeClr val="tx1"/>
                  </a:solidFill>
                </a:ln>
                <a:solidFill>
                  <a:schemeClr val="bg1"/>
                </a:solidFill>
              </a:rPr>
              <a:t>Psalm 50</a:t>
            </a:r>
          </a:p>
        </p:txBody>
      </p:sp>
    </p:spTree>
    <p:extLst>
      <p:ext uri="{BB962C8B-B14F-4D97-AF65-F5344CB8AC3E}">
        <p14:creationId xmlns:p14="http://schemas.microsoft.com/office/powerpoint/2010/main" val="2219982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9482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F9E5-B6A4-4172-A0BF-97BA055E8675}"/>
              </a:ext>
            </a:extLst>
          </p:cNvPr>
          <p:cNvSpPr>
            <a:spLocks noGrp="1"/>
          </p:cNvSpPr>
          <p:nvPr>
            <p:ph type="title"/>
          </p:nvPr>
        </p:nvSpPr>
        <p:spPr>
          <a:xfrm>
            <a:off x="628650" y="179596"/>
            <a:ext cx="7886700" cy="1325563"/>
          </a:xfrm>
        </p:spPr>
        <p:txBody>
          <a:bodyPr>
            <a:normAutofit fontScale="90000"/>
          </a:bodyPr>
          <a:lstStyle/>
          <a:p>
            <a:pPr algn="ctr"/>
            <a:r>
              <a:rPr lang="en-US" sz="7300" b="1" dirty="0">
                <a:ln>
                  <a:solidFill>
                    <a:schemeClr val="tx1"/>
                  </a:solidFill>
                </a:ln>
                <a:solidFill>
                  <a:schemeClr val="bg1"/>
                </a:solidFill>
                <a:latin typeface="Mistral" panose="03090702030407020403" pitchFamily="66" charset="0"/>
              </a:rPr>
              <a:t>Judgment is Coming</a:t>
            </a:r>
            <a:br>
              <a:rPr lang="en-US" sz="6600" b="1" dirty="0">
                <a:ln>
                  <a:solidFill>
                    <a:schemeClr val="tx1"/>
                  </a:solidFill>
                </a:ln>
                <a:solidFill>
                  <a:schemeClr val="bg1"/>
                </a:solidFill>
                <a:latin typeface="Mistral" panose="03090702030407020403" pitchFamily="66" charset="0"/>
              </a:rPr>
            </a:br>
            <a:r>
              <a:rPr lang="en-US" sz="3600" b="1" i="1" dirty="0">
                <a:ln>
                  <a:solidFill>
                    <a:schemeClr val="tx1"/>
                  </a:solidFill>
                </a:ln>
                <a:solidFill>
                  <a:schemeClr val="bg1"/>
                </a:solidFill>
              </a:rPr>
              <a:t>Psalm 50</a:t>
            </a:r>
            <a:endParaRPr lang="en-US" sz="6600" b="1" i="1" dirty="0">
              <a:ln>
                <a:solidFill>
                  <a:schemeClr val="tx1"/>
                </a:solidFill>
              </a:ln>
              <a:solidFill>
                <a:schemeClr val="bg1"/>
              </a:solidFill>
            </a:endParaRPr>
          </a:p>
        </p:txBody>
      </p:sp>
      <p:sp>
        <p:nvSpPr>
          <p:cNvPr id="3" name="Content Placeholder 2">
            <a:extLst>
              <a:ext uri="{FF2B5EF4-FFF2-40B4-BE49-F238E27FC236}">
                <a16:creationId xmlns:a16="http://schemas.microsoft.com/office/drawing/2014/main" id="{A23CD828-59EC-431B-BE48-7BBC3AD799F3}"/>
              </a:ext>
            </a:extLst>
          </p:cNvPr>
          <p:cNvSpPr>
            <a:spLocks noGrp="1"/>
          </p:cNvSpPr>
          <p:nvPr>
            <p:ph idx="1"/>
          </p:nvPr>
        </p:nvSpPr>
        <p:spPr>
          <a:xfrm>
            <a:off x="628650" y="1690690"/>
            <a:ext cx="7886700" cy="4988406"/>
          </a:xfrm>
        </p:spPr>
        <p:txBody>
          <a:bodyPr/>
          <a:lstStyle/>
          <a:p>
            <a:pPr marL="0" indent="0">
              <a:buNone/>
            </a:pPr>
            <a:r>
              <a:rPr lang="en-US" sz="3600" b="1" dirty="0">
                <a:solidFill>
                  <a:schemeClr val="bg1"/>
                </a:solidFill>
              </a:rPr>
              <a:t>The Nature of the Judge (vv. 1-3)</a:t>
            </a:r>
          </a:p>
          <a:p>
            <a:r>
              <a:rPr lang="en-US" sz="3200" i="1" dirty="0">
                <a:solidFill>
                  <a:schemeClr val="bg1"/>
                </a:solidFill>
              </a:rPr>
              <a:t>1 John 1:5 </a:t>
            </a:r>
            <a:r>
              <a:rPr lang="en-US" sz="3200" dirty="0">
                <a:solidFill>
                  <a:schemeClr val="bg1"/>
                </a:solidFill>
              </a:rPr>
              <a:t>– Light, no darkness.</a:t>
            </a:r>
          </a:p>
          <a:p>
            <a:r>
              <a:rPr lang="en-US" sz="3200" i="1" dirty="0">
                <a:solidFill>
                  <a:schemeClr val="bg1"/>
                </a:solidFill>
              </a:rPr>
              <a:t>2 Peter 3:9; Hebrews 12:29 </a:t>
            </a:r>
            <a:r>
              <a:rPr lang="en-US" sz="3200" dirty="0">
                <a:solidFill>
                  <a:schemeClr val="bg1"/>
                </a:solidFill>
              </a:rPr>
              <a:t>– Is coming, and is a consuming fire.</a:t>
            </a:r>
          </a:p>
          <a:p>
            <a:pPr marL="0" indent="0">
              <a:buNone/>
            </a:pPr>
            <a:r>
              <a:rPr lang="en-US" sz="3600" b="1" dirty="0">
                <a:solidFill>
                  <a:schemeClr val="bg1"/>
                </a:solidFill>
              </a:rPr>
              <a:t>The Nature of His Judgment (vv. 4-6)</a:t>
            </a:r>
          </a:p>
          <a:p>
            <a:r>
              <a:rPr lang="en-US" sz="3200" i="1" dirty="0">
                <a:solidFill>
                  <a:schemeClr val="bg1"/>
                </a:solidFill>
              </a:rPr>
              <a:t>Deuteronomy 30:11-20 </a:t>
            </a:r>
            <a:r>
              <a:rPr lang="en-US" sz="3200" dirty="0">
                <a:solidFill>
                  <a:schemeClr val="bg1"/>
                </a:solidFill>
              </a:rPr>
              <a:t>– Judgment is just. There are witnesses.</a:t>
            </a:r>
          </a:p>
          <a:p>
            <a:r>
              <a:rPr lang="en-US" sz="3200" i="1" dirty="0">
                <a:solidFill>
                  <a:schemeClr val="bg1"/>
                </a:solidFill>
              </a:rPr>
              <a:t>(v. 5) </a:t>
            </a:r>
            <a:r>
              <a:rPr lang="en-US" sz="3200" dirty="0">
                <a:solidFill>
                  <a:schemeClr val="bg1"/>
                </a:solidFill>
              </a:rPr>
              <a:t>– Covenant made!</a:t>
            </a:r>
          </a:p>
        </p:txBody>
      </p:sp>
    </p:spTree>
    <p:extLst>
      <p:ext uri="{BB962C8B-B14F-4D97-AF65-F5344CB8AC3E}">
        <p14:creationId xmlns:p14="http://schemas.microsoft.com/office/powerpoint/2010/main" val="369635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9482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F9E5-B6A4-4172-A0BF-97BA055E8675}"/>
              </a:ext>
            </a:extLst>
          </p:cNvPr>
          <p:cNvSpPr>
            <a:spLocks noGrp="1"/>
          </p:cNvSpPr>
          <p:nvPr>
            <p:ph type="title"/>
          </p:nvPr>
        </p:nvSpPr>
        <p:spPr>
          <a:xfrm>
            <a:off x="628650" y="179596"/>
            <a:ext cx="7886700" cy="1325563"/>
          </a:xfrm>
        </p:spPr>
        <p:txBody>
          <a:bodyPr>
            <a:normAutofit fontScale="90000"/>
          </a:bodyPr>
          <a:lstStyle/>
          <a:p>
            <a:pPr algn="ctr"/>
            <a:r>
              <a:rPr lang="en-US" sz="7300" b="1" dirty="0">
                <a:ln>
                  <a:solidFill>
                    <a:schemeClr val="tx1"/>
                  </a:solidFill>
                </a:ln>
                <a:solidFill>
                  <a:schemeClr val="bg1"/>
                </a:solidFill>
                <a:latin typeface="Mistral" panose="03090702030407020403" pitchFamily="66" charset="0"/>
              </a:rPr>
              <a:t>The Judge Testifies</a:t>
            </a:r>
            <a:br>
              <a:rPr lang="en-US" sz="6600" b="1" dirty="0">
                <a:ln>
                  <a:solidFill>
                    <a:schemeClr val="tx1"/>
                  </a:solidFill>
                </a:ln>
                <a:solidFill>
                  <a:schemeClr val="bg1"/>
                </a:solidFill>
                <a:latin typeface="Mistral" panose="03090702030407020403" pitchFamily="66" charset="0"/>
              </a:rPr>
            </a:br>
            <a:r>
              <a:rPr lang="en-US" sz="3600" b="1" i="1" dirty="0">
                <a:ln>
                  <a:solidFill>
                    <a:schemeClr val="tx1"/>
                  </a:solidFill>
                </a:ln>
                <a:solidFill>
                  <a:schemeClr val="bg1"/>
                </a:solidFill>
              </a:rPr>
              <a:t>Psalm 50</a:t>
            </a:r>
            <a:endParaRPr lang="en-US" sz="6600" b="1" i="1" dirty="0">
              <a:ln>
                <a:solidFill>
                  <a:schemeClr val="tx1"/>
                </a:solidFill>
              </a:ln>
              <a:solidFill>
                <a:schemeClr val="bg1"/>
              </a:solidFill>
            </a:endParaRPr>
          </a:p>
        </p:txBody>
      </p:sp>
      <p:sp>
        <p:nvSpPr>
          <p:cNvPr id="3" name="Content Placeholder 2">
            <a:extLst>
              <a:ext uri="{FF2B5EF4-FFF2-40B4-BE49-F238E27FC236}">
                <a16:creationId xmlns:a16="http://schemas.microsoft.com/office/drawing/2014/main" id="{A23CD828-59EC-431B-BE48-7BBC3AD799F3}"/>
              </a:ext>
            </a:extLst>
          </p:cNvPr>
          <p:cNvSpPr>
            <a:spLocks noGrp="1"/>
          </p:cNvSpPr>
          <p:nvPr>
            <p:ph idx="1"/>
          </p:nvPr>
        </p:nvSpPr>
        <p:spPr>
          <a:xfrm>
            <a:off x="628650" y="1690690"/>
            <a:ext cx="7886700" cy="4988406"/>
          </a:xfrm>
        </p:spPr>
        <p:txBody>
          <a:bodyPr>
            <a:normAutofit lnSpcReduction="10000"/>
          </a:bodyPr>
          <a:lstStyle/>
          <a:p>
            <a:pPr marL="0" indent="0">
              <a:buNone/>
            </a:pPr>
            <a:r>
              <a:rPr lang="en-US" sz="3600" b="1" dirty="0">
                <a:solidFill>
                  <a:schemeClr val="bg1"/>
                </a:solidFill>
              </a:rPr>
              <a:t>Regarding True Worship (vv. 7-15)</a:t>
            </a:r>
          </a:p>
          <a:p>
            <a:r>
              <a:rPr lang="en-US" b="1" dirty="0">
                <a:solidFill>
                  <a:schemeClr val="bg1"/>
                </a:solidFill>
              </a:rPr>
              <a:t>Prayer</a:t>
            </a:r>
            <a:r>
              <a:rPr lang="en-US" dirty="0">
                <a:solidFill>
                  <a:schemeClr val="bg1"/>
                </a:solidFill>
              </a:rPr>
              <a:t> – </a:t>
            </a:r>
            <a:r>
              <a:rPr lang="en-US" i="1" dirty="0">
                <a:solidFill>
                  <a:schemeClr val="bg1"/>
                </a:solidFill>
              </a:rPr>
              <a:t>Colossians 4:2</a:t>
            </a:r>
          </a:p>
          <a:p>
            <a:r>
              <a:rPr lang="en-US" b="1" dirty="0">
                <a:solidFill>
                  <a:schemeClr val="bg1"/>
                </a:solidFill>
              </a:rPr>
              <a:t>Singing</a:t>
            </a:r>
            <a:r>
              <a:rPr lang="en-US" dirty="0">
                <a:solidFill>
                  <a:schemeClr val="bg1"/>
                </a:solidFill>
              </a:rPr>
              <a:t> – </a:t>
            </a:r>
            <a:r>
              <a:rPr lang="en-US" i="1" dirty="0">
                <a:solidFill>
                  <a:schemeClr val="bg1"/>
                </a:solidFill>
              </a:rPr>
              <a:t>Ephesians 5:17-19</a:t>
            </a:r>
          </a:p>
          <a:p>
            <a:r>
              <a:rPr lang="en-US" b="1" dirty="0">
                <a:solidFill>
                  <a:schemeClr val="bg1"/>
                </a:solidFill>
              </a:rPr>
              <a:t>Lord’s Supper </a:t>
            </a:r>
            <a:r>
              <a:rPr lang="en-US" dirty="0">
                <a:solidFill>
                  <a:schemeClr val="bg1"/>
                </a:solidFill>
              </a:rPr>
              <a:t>– </a:t>
            </a:r>
            <a:r>
              <a:rPr lang="en-US" i="1" dirty="0">
                <a:solidFill>
                  <a:schemeClr val="bg1"/>
                </a:solidFill>
              </a:rPr>
              <a:t>1 Corinthians 11:27-29</a:t>
            </a:r>
          </a:p>
          <a:p>
            <a:r>
              <a:rPr lang="en-US" b="1" dirty="0">
                <a:solidFill>
                  <a:schemeClr val="bg1"/>
                </a:solidFill>
              </a:rPr>
              <a:t>Giving</a:t>
            </a:r>
            <a:r>
              <a:rPr lang="en-US" dirty="0">
                <a:solidFill>
                  <a:schemeClr val="bg1"/>
                </a:solidFill>
              </a:rPr>
              <a:t> – </a:t>
            </a:r>
            <a:r>
              <a:rPr lang="en-US" i="1" dirty="0">
                <a:solidFill>
                  <a:schemeClr val="bg1"/>
                </a:solidFill>
              </a:rPr>
              <a:t>2 Corinthians 9:7; 8:3-5</a:t>
            </a:r>
          </a:p>
          <a:p>
            <a:r>
              <a:rPr lang="en-US" b="1" dirty="0">
                <a:solidFill>
                  <a:schemeClr val="bg1"/>
                </a:solidFill>
              </a:rPr>
              <a:t>Preaching </a:t>
            </a:r>
            <a:r>
              <a:rPr lang="en-US" dirty="0">
                <a:solidFill>
                  <a:schemeClr val="bg1"/>
                </a:solidFill>
              </a:rPr>
              <a:t>– </a:t>
            </a:r>
            <a:r>
              <a:rPr lang="en-US" i="1" dirty="0">
                <a:solidFill>
                  <a:schemeClr val="bg1"/>
                </a:solidFill>
              </a:rPr>
              <a:t>Acts 20:7; 2:42</a:t>
            </a:r>
          </a:p>
          <a:p>
            <a:pPr marL="0" indent="0">
              <a:buNone/>
            </a:pPr>
            <a:r>
              <a:rPr lang="en-US" sz="3600" b="1" dirty="0">
                <a:solidFill>
                  <a:schemeClr val="bg1"/>
                </a:solidFill>
              </a:rPr>
              <a:t>Regarding True Devotion (vv. 16-21)</a:t>
            </a:r>
          </a:p>
          <a:p>
            <a:r>
              <a:rPr lang="en-US" sz="3200" dirty="0">
                <a:solidFill>
                  <a:schemeClr val="bg1"/>
                </a:solidFill>
              </a:rPr>
              <a:t>Romans 2:17-24 – Do we obey what we know?</a:t>
            </a:r>
          </a:p>
          <a:p>
            <a:r>
              <a:rPr lang="en-US" sz="3200" dirty="0">
                <a:solidFill>
                  <a:schemeClr val="bg1"/>
                </a:solidFill>
              </a:rPr>
              <a:t>Jeremiah 7:1-4, 8-11 – Worship covers sin?</a:t>
            </a:r>
          </a:p>
        </p:txBody>
      </p:sp>
    </p:spTree>
    <p:extLst>
      <p:ext uri="{BB962C8B-B14F-4D97-AF65-F5344CB8AC3E}">
        <p14:creationId xmlns:p14="http://schemas.microsoft.com/office/powerpoint/2010/main" val="10074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3C4117-AADF-43B1-967A-B5112E8BE8FF}"/>
              </a:ext>
            </a:extLst>
          </p:cNvPr>
          <p:cNvSpPr/>
          <p:nvPr/>
        </p:nvSpPr>
        <p:spPr>
          <a:xfrm>
            <a:off x="583096" y="1113183"/>
            <a:ext cx="5221356" cy="3405808"/>
          </a:xfrm>
          <a:prstGeom prst="rect">
            <a:avLst/>
          </a:prstGeom>
          <a:solidFill>
            <a:srgbClr val="794821">
              <a:alpha val="65000"/>
            </a:srgb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98525-EE94-4EBE-9D40-815C87120A29}"/>
              </a:ext>
            </a:extLst>
          </p:cNvPr>
          <p:cNvSpPr>
            <a:spLocks noGrp="1"/>
          </p:cNvSpPr>
          <p:nvPr>
            <p:ph type="ctrTitle"/>
          </p:nvPr>
        </p:nvSpPr>
        <p:spPr>
          <a:xfrm>
            <a:off x="583096" y="1639195"/>
            <a:ext cx="5221356" cy="2217186"/>
          </a:xfrm>
        </p:spPr>
        <p:txBody>
          <a:bodyPr>
            <a:normAutofit fontScale="90000"/>
          </a:bodyPr>
          <a:lstStyle/>
          <a:p>
            <a:r>
              <a:rPr lang="en-US" sz="8800" b="1" dirty="0">
                <a:ln>
                  <a:solidFill>
                    <a:schemeClr val="tx1"/>
                  </a:solidFill>
                </a:ln>
                <a:solidFill>
                  <a:schemeClr val="bg1"/>
                </a:solidFill>
                <a:latin typeface="Mistral" panose="03090702030407020403" pitchFamily="66" charset="0"/>
              </a:rPr>
              <a:t>Before the Judge</a:t>
            </a:r>
            <a:br>
              <a:rPr lang="en-US" sz="7200" b="1" dirty="0">
                <a:ln>
                  <a:solidFill>
                    <a:schemeClr val="tx1"/>
                  </a:solidFill>
                </a:ln>
                <a:solidFill>
                  <a:schemeClr val="bg1"/>
                </a:solidFill>
                <a:latin typeface="Mistral" panose="03090702030407020403" pitchFamily="66" charset="0"/>
              </a:rPr>
            </a:br>
            <a:r>
              <a:rPr lang="en-US" sz="6700" b="1" dirty="0">
                <a:ln>
                  <a:solidFill>
                    <a:schemeClr val="tx1"/>
                  </a:solidFill>
                </a:ln>
                <a:solidFill>
                  <a:schemeClr val="bg1"/>
                </a:solidFill>
                <a:latin typeface="Mistral" panose="03090702030407020403" pitchFamily="66" charset="0"/>
              </a:rPr>
              <a:t>Worship and  Devotion</a:t>
            </a:r>
            <a:endParaRPr lang="en-US" sz="7200" b="1" dirty="0">
              <a:ln>
                <a:solidFill>
                  <a:schemeClr val="tx1"/>
                </a:solidFill>
              </a:ln>
              <a:solidFill>
                <a:schemeClr val="bg1"/>
              </a:solidFill>
              <a:latin typeface="Mistral" panose="03090702030407020403" pitchFamily="66" charset="0"/>
            </a:endParaRPr>
          </a:p>
        </p:txBody>
      </p:sp>
      <p:sp>
        <p:nvSpPr>
          <p:cNvPr id="3" name="Subtitle 2">
            <a:extLst>
              <a:ext uri="{FF2B5EF4-FFF2-40B4-BE49-F238E27FC236}">
                <a16:creationId xmlns:a16="http://schemas.microsoft.com/office/drawing/2014/main" id="{2183E4B5-042C-47C1-9EB3-32192500D515}"/>
              </a:ext>
            </a:extLst>
          </p:cNvPr>
          <p:cNvSpPr>
            <a:spLocks noGrp="1"/>
          </p:cNvSpPr>
          <p:nvPr>
            <p:ph type="subTitle" idx="1"/>
          </p:nvPr>
        </p:nvSpPr>
        <p:spPr>
          <a:xfrm>
            <a:off x="-235226" y="3856381"/>
            <a:ext cx="6858000" cy="1655762"/>
          </a:xfrm>
        </p:spPr>
        <p:txBody>
          <a:bodyPr>
            <a:normAutofit/>
          </a:bodyPr>
          <a:lstStyle/>
          <a:p>
            <a:r>
              <a:rPr lang="en-US" sz="4000" b="1" i="1" dirty="0">
                <a:ln>
                  <a:solidFill>
                    <a:schemeClr val="tx1"/>
                  </a:solidFill>
                </a:ln>
                <a:solidFill>
                  <a:schemeClr val="bg1"/>
                </a:solidFill>
              </a:rPr>
              <a:t>Psalm 50</a:t>
            </a:r>
          </a:p>
        </p:txBody>
      </p:sp>
      <p:sp>
        <p:nvSpPr>
          <p:cNvPr id="4" name="TextBox 3">
            <a:extLst>
              <a:ext uri="{FF2B5EF4-FFF2-40B4-BE49-F238E27FC236}">
                <a16:creationId xmlns:a16="http://schemas.microsoft.com/office/drawing/2014/main" id="{DE3B5099-116B-4423-99CB-8052EFCC5F57}"/>
              </a:ext>
            </a:extLst>
          </p:cNvPr>
          <p:cNvSpPr txBox="1"/>
          <p:nvPr/>
        </p:nvSpPr>
        <p:spPr>
          <a:xfrm>
            <a:off x="861391" y="5737429"/>
            <a:ext cx="7726017" cy="646331"/>
          </a:xfrm>
          <a:prstGeom prst="rect">
            <a:avLst/>
          </a:prstGeom>
          <a:noFill/>
        </p:spPr>
        <p:txBody>
          <a:bodyPr wrap="square" rtlCol="0">
            <a:spAutoFit/>
          </a:bodyPr>
          <a:lstStyle/>
          <a:p>
            <a:r>
              <a:rPr lang="en-US" sz="3600" b="1" dirty="0">
                <a:solidFill>
                  <a:schemeClr val="bg1"/>
                </a:solidFill>
              </a:rPr>
              <a:t>His Final Warning and Plea! (vv. 22-23)</a:t>
            </a:r>
          </a:p>
        </p:txBody>
      </p:sp>
    </p:spTree>
    <p:extLst>
      <p:ext uri="{BB962C8B-B14F-4D97-AF65-F5344CB8AC3E}">
        <p14:creationId xmlns:p14="http://schemas.microsoft.com/office/powerpoint/2010/main" val="822745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TotalTime>
  <Words>1659</Words>
  <Application>Microsoft Office PowerPoint</Application>
  <PresentationFormat>On-screen Show (4:3)</PresentationFormat>
  <Paragraphs>109</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Mistral</vt:lpstr>
      <vt:lpstr>Times New Roman</vt:lpstr>
      <vt:lpstr>Wingdings</vt:lpstr>
      <vt:lpstr>Office Theme</vt:lpstr>
      <vt:lpstr>PowerPoint Presentation</vt:lpstr>
      <vt:lpstr>Before the Judge Worship and  Devotion</vt:lpstr>
      <vt:lpstr>Judgment is Coming Psalm 50</vt:lpstr>
      <vt:lpstr>The Judge Testifies Psalm 50</vt:lpstr>
      <vt:lpstr>Before the Judge Worship and  Devotion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the Judge Worship and  Devotion</dc:title>
  <dc:creator>Stan Cox</dc:creator>
  <cp:lastModifiedBy>Stan Cox</cp:lastModifiedBy>
  <cp:revision>9</cp:revision>
  <dcterms:created xsi:type="dcterms:W3CDTF">2018-04-06T18:14:28Z</dcterms:created>
  <dcterms:modified xsi:type="dcterms:W3CDTF">2018-04-08T13:38:58Z</dcterms:modified>
</cp:coreProperties>
</file>