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6"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13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1" d="1"/>
        <a:sy n="1" d="1"/>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78315A-E9E4-4514-BF31-CF95322BA02C}" type="datetimeFigureOut">
              <a:rPr lang="en-US" smtClean="0"/>
              <a:t>4/8/2018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06E7F9-3A5C-401C-8133-E0D912F470E9}" type="slidenum">
              <a:rPr lang="en-US" smtClean="0"/>
              <a:t>‹#›</a:t>
            </a:fld>
            <a:endParaRPr lang="en-US"/>
          </a:p>
        </p:txBody>
      </p:sp>
    </p:spTree>
    <p:extLst>
      <p:ext uri="{BB962C8B-B14F-4D97-AF65-F5344CB8AC3E}">
        <p14:creationId xmlns:p14="http://schemas.microsoft.com/office/powerpoint/2010/main" val="1609429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06E7F9-3A5C-401C-8133-E0D912F470E9}" type="slidenum">
              <a:rPr lang="en-US" smtClean="0"/>
              <a:t>1</a:t>
            </a:fld>
            <a:endParaRPr lang="en-US"/>
          </a:p>
        </p:txBody>
      </p:sp>
    </p:spTree>
    <p:extLst>
      <p:ext uri="{BB962C8B-B14F-4D97-AF65-F5344CB8AC3E}">
        <p14:creationId xmlns:p14="http://schemas.microsoft.com/office/powerpoint/2010/main" val="306006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What do you think about the Christ?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Matthew 22:42</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22:15-40,</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the scribes and Pharisees, and Sadducees took their turns in testing Jesus, trying to make Him contradict Himself.</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Pharisees sent disciples with Herodians</a:t>
            </a:r>
            <a:r>
              <a:rPr lang="en-US" dirty="0">
                <a:latin typeface="Calibri" panose="020F0502020204030204" pitchFamily="34" charset="0"/>
                <a:ea typeface="Calibri" panose="020F0502020204030204" pitchFamily="34" charset="0"/>
                <a:cs typeface="Times New Roman" panose="02020603050405020304" pitchFamily="18" charset="0"/>
              </a:rPr>
              <a:t> – asked concerning paying taxes to Caesar – lawful?</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Sadducees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“say there is no resurrection”</a:t>
            </a:r>
            <a:r>
              <a:rPr lang="en-US" dirty="0">
                <a:latin typeface="Calibri" panose="020F0502020204030204" pitchFamily="34" charset="0"/>
                <a:ea typeface="Calibri" panose="020F0502020204030204" pitchFamily="34" charset="0"/>
                <a:cs typeface="Times New Roman" panose="02020603050405020304" pitchFamily="18" charset="0"/>
              </a:rPr>
              <a:t> – hypothetical about resurrection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“whose wife of the seven will she be?”</a:t>
            </a:r>
            <a:r>
              <a:rPr lang="en-US" dirty="0">
                <a:latin typeface="Calibri" panose="020F0502020204030204" pitchFamily="34" charset="0"/>
                <a:ea typeface="Calibri" panose="020F0502020204030204" pitchFamily="34" charset="0"/>
                <a:cs typeface="Times New Roman" panose="02020603050405020304" pitchFamily="18" charset="0"/>
              </a:rPr>
              <a:t> – does the doctrine of the resurrection contradict scripture?</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Pharisees, one a lawyer</a:t>
            </a:r>
            <a:r>
              <a:rPr lang="en-US" dirty="0">
                <a:latin typeface="Calibri" panose="020F0502020204030204" pitchFamily="34" charset="0"/>
                <a:ea typeface="Calibri" panose="020F0502020204030204" pitchFamily="34" charset="0"/>
                <a:cs typeface="Times New Roman" panose="02020603050405020304" pitchFamily="18" charset="0"/>
              </a:rPr>
              <a:t> – what is the greatest commandment? – which ones will He choose at the expense of other?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answered all their questions unerringly, and left them astounded at His answers of wisdom. Then He took a turn, and asked them a question.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Jesus’ motive reflected that of what followed directly previously – love God, and neighbor.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His question was out of love for God and His word, and for those He questioned, the Pharisees.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Jesus’ question: Concerning not just the ancestry, but the nature and position of the Christ in comparison to David.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“How is it that the scribes say that the Christ is the Son of David?” (Mark 12:35).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General Jewish belief – the Messiah is a descendent of David, but nothing more – just a man.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 argues from scripture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110:1)</a:t>
            </a:r>
            <a:r>
              <a:rPr lang="en-US" dirty="0">
                <a:latin typeface="Calibri" panose="020F0502020204030204" pitchFamily="34" charset="0"/>
                <a:ea typeface="Calibri" panose="020F0502020204030204" pitchFamily="34" charset="0"/>
                <a:cs typeface="Times New Roman" panose="02020603050405020304" pitchFamily="18" charset="0"/>
              </a:rPr>
              <a:t> to show that such was not the case.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Christ</a:t>
            </a:r>
            <a:r>
              <a:rPr lang="en-US" dirty="0">
                <a:latin typeface="Calibri" panose="020F0502020204030204" pitchFamily="34" charset="0"/>
                <a:ea typeface="Calibri" panose="020F0502020204030204" pitchFamily="34" charset="0"/>
                <a:cs typeface="Times New Roman" panose="02020603050405020304" pitchFamily="18" charset="0"/>
              </a:rPr>
              <a:t> – of David’s lineage, but greater than David himself.</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(in the Spirit David says) 1</a:t>
            </a:r>
            <a:r>
              <a:rPr lang="en-US" b="1" baseline="30000" dirty="0">
                <a:latin typeface="Calibri" panose="020F0502020204030204" pitchFamily="34" charset="0"/>
                <a:ea typeface="Calibri" panose="020F0502020204030204" pitchFamily="34" charset="0"/>
                <a:cs typeface="Times New Roman" panose="02020603050405020304" pitchFamily="18" charset="0"/>
              </a:rPr>
              <a:t>st</a:t>
            </a:r>
            <a:r>
              <a:rPr lang="en-US" b="1" dirty="0">
                <a:latin typeface="Calibri" panose="020F0502020204030204" pitchFamily="34" charset="0"/>
                <a:ea typeface="Calibri" panose="020F0502020204030204" pitchFamily="34" charset="0"/>
                <a:cs typeface="Times New Roman" panose="02020603050405020304" pitchFamily="18" charset="0"/>
              </a:rPr>
              <a:t> Lord</a:t>
            </a:r>
            <a:r>
              <a:rPr lang="en-US" dirty="0">
                <a:latin typeface="Calibri" panose="020F0502020204030204" pitchFamily="34" charset="0"/>
                <a:ea typeface="Calibri" panose="020F0502020204030204" pitchFamily="34" charset="0"/>
                <a:cs typeface="Times New Roman" panose="02020603050405020304" pitchFamily="18" charset="0"/>
              </a:rPr>
              <a:t> – Jehovah; </a:t>
            </a: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b="1" baseline="30000" dirty="0">
                <a:latin typeface="Calibri" panose="020F0502020204030204" pitchFamily="34" charset="0"/>
                <a:ea typeface="Calibri" panose="020F0502020204030204" pitchFamily="34" charset="0"/>
                <a:cs typeface="Times New Roman" panose="02020603050405020304" pitchFamily="18" charset="0"/>
              </a:rPr>
              <a:t>nd</a:t>
            </a:r>
            <a:r>
              <a:rPr lang="en-US" b="1" dirty="0">
                <a:latin typeface="Calibri" panose="020F0502020204030204" pitchFamily="34" charset="0"/>
                <a:ea typeface="Calibri" panose="020F0502020204030204" pitchFamily="34" charset="0"/>
                <a:cs typeface="Times New Roman" panose="02020603050405020304" pitchFamily="18" charset="0"/>
              </a:rPr>
              <a:t> Lord</a:t>
            </a:r>
            <a:r>
              <a:rPr lang="en-US" dirty="0">
                <a:latin typeface="Calibri" panose="020F0502020204030204" pitchFamily="34" charset="0"/>
                <a:ea typeface="Calibri" panose="020F0502020204030204" pitchFamily="34" charset="0"/>
                <a:cs typeface="Times New Roman" panose="02020603050405020304" pitchFamily="18" charset="0"/>
              </a:rPr>
              <a:t> – David’s Lord (understood to be Messianic Psalm)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was more than just a son of David in the physical lineage. He is to be David’s superior, and He is not mere man, but Divine.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Jesus’ question showed that some have views of spiritual things which are misguided, and wrong. (In this case, the Jewish view of the Messiah)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look intently at scripture to discover the truths God is trying to reveal. This must be done without ulterior motives, preconceived notions, and bias.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today have a view of the Christ that is unscriptural. What do you think of the Christ? What does the scripture say about Him?</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He just a man? Is He just Divine?</a:t>
            </a:r>
          </a:p>
          <a:p>
            <a:endParaRPr lang="en-US" dirty="0"/>
          </a:p>
        </p:txBody>
      </p:sp>
      <p:sp>
        <p:nvSpPr>
          <p:cNvPr id="4" name="Slide Number Placeholder 3"/>
          <p:cNvSpPr>
            <a:spLocks noGrp="1"/>
          </p:cNvSpPr>
          <p:nvPr>
            <p:ph type="sldNum" sz="quarter" idx="10"/>
          </p:nvPr>
        </p:nvSpPr>
        <p:spPr/>
        <p:txBody>
          <a:bodyPr/>
          <a:lstStyle/>
          <a:p>
            <a:fld id="{A906E7F9-3A5C-401C-8133-E0D912F470E9}" type="slidenum">
              <a:rPr lang="en-US" smtClean="0"/>
              <a:t>2</a:t>
            </a:fld>
            <a:endParaRPr lang="en-US"/>
          </a:p>
        </p:txBody>
      </p:sp>
    </p:spTree>
    <p:extLst>
      <p:ext uri="{BB962C8B-B14F-4D97-AF65-F5344CB8AC3E}">
        <p14:creationId xmlns:p14="http://schemas.microsoft.com/office/powerpoint/2010/main" val="3867095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He just a man? Is He just Divine?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Dilemma</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If we say He is God, how can He truly know what we go through in temptation and suffering?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If we say He is a man, how did He keep from sinning, seeing that all have sinned? (Misunderstanding about human nature – not inherently sinful, do not have to sin!)</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These, among other things, are some matters which some have pondered, and used their own wisdom to explain. What do the scriptures teach?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What does scripture say?</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29:29</a:t>
            </a:r>
            <a:r>
              <a:rPr lang="en-US" dirty="0">
                <a:latin typeface="Calibri" panose="020F0502020204030204" pitchFamily="34" charset="0"/>
                <a:ea typeface="Calibri" panose="020F0502020204030204" pitchFamily="34" charset="0"/>
                <a:cs typeface="Times New Roman" panose="02020603050405020304" pitchFamily="18" charset="0"/>
              </a:rPr>
              <a:t> – firstly, let us not think ourselves into error, but accept what scripture says without doubting.</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Philippians 2:5-7</a:t>
            </a:r>
            <a:r>
              <a:rPr lang="en-US" dirty="0">
                <a:latin typeface="Calibri" panose="020F0502020204030204" pitchFamily="34" charset="0"/>
                <a:ea typeface="Calibri" panose="020F0502020204030204" pitchFamily="34" charset="0"/>
                <a:cs typeface="Times New Roman" panose="02020603050405020304" pitchFamily="18" charset="0"/>
              </a:rPr>
              <a:t> – Humbled Himself and became a man.</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“emptied Himself”</a:t>
            </a:r>
            <a:r>
              <a:rPr lang="en-US" dirty="0">
                <a:latin typeface="Calibri" panose="020F0502020204030204" pitchFamily="34" charset="0"/>
                <a:ea typeface="Calibri" panose="020F0502020204030204" pitchFamily="34" charset="0"/>
                <a:cs typeface="Times New Roman" panose="02020603050405020304" pitchFamily="18" charset="0"/>
              </a:rPr>
              <a:t> – ASV, ESV, NASB (of deity?)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Humility</a:t>
            </a:r>
            <a:r>
              <a:rPr lang="en-US" dirty="0">
                <a:latin typeface="Calibri" panose="020F0502020204030204" pitchFamily="34" charset="0"/>
                <a:ea typeface="Calibri" panose="020F0502020204030204" pitchFamily="34" charset="0"/>
                <a:cs typeface="Times New Roman" panose="02020603050405020304" pitchFamily="18" charset="0"/>
              </a:rPr>
              <a:t> – He left heaven to assume a lowly state, that of a servant.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DID NOT DIVEST HIMSELF OF DEITY!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9:14</a:t>
            </a:r>
            <a:r>
              <a:rPr lang="en-US" dirty="0">
                <a:latin typeface="Calibri" panose="020F0502020204030204" pitchFamily="34" charset="0"/>
                <a:ea typeface="Calibri" panose="020F0502020204030204" pitchFamily="34" charset="0"/>
                <a:cs typeface="Times New Roman" panose="02020603050405020304" pitchFamily="18" charset="0"/>
              </a:rPr>
              <a:t> – through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spirit”</a:t>
            </a:r>
            <a:r>
              <a:rPr lang="en-US" dirty="0">
                <a:latin typeface="Calibri" panose="020F0502020204030204" pitchFamily="34" charset="0"/>
                <a:ea typeface="Calibri" panose="020F0502020204030204" pitchFamily="34" charset="0"/>
                <a:cs typeface="Times New Roman" panose="02020603050405020304" pitchFamily="18" charset="0"/>
              </a:rPr>
              <a:t> (Christ’s – consideration of deity)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Contrast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a:t>
            </a:r>
            <a:r>
              <a:rPr lang="en-US" dirty="0">
                <a:latin typeface="Calibri" panose="020F0502020204030204" pitchFamily="34" charset="0"/>
                <a:ea typeface="Calibri" panose="020F0502020204030204" pitchFamily="34" charset="0"/>
                <a:cs typeface="Times New Roman" panose="02020603050405020304" pitchFamily="18" charset="0"/>
              </a:rPr>
              <a:t> – blood of animals – cleanses flesh – </a:t>
            </a:r>
            <a:r>
              <a:rPr lang="en-US" b="1" dirty="0">
                <a:latin typeface="Calibri" panose="020F0502020204030204" pitchFamily="34" charset="0"/>
                <a:ea typeface="Calibri" panose="020F0502020204030204" pitchFamily="34" charset="0"/>
                <a:cs typeface="Times New Roman" panose="02020603050405020304" pitchFamily="18" charset="0"/>
              </a:rPr>
              <a:t>on the physical plane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blood of Jesus (</a:t>
            </a:r>
            <a:r>
              <a:rPr lang="en-US" b="1" dirty="0">
                <a:latin typeface="Calibri" panose="020F0502020204030204" pitchFamily="34" charset="0"/>
                <a:ea typeface="Calibri" panose="020F0502020204030204" pitchFamily="34" charset="0"/>
                <a:cs typeface="Times New Roman" panose="02020603050405020304" pitchFamily="18" charset="0"/>
              </a:rPr>
              <a:t>eternal spirit</a:t>
            </a:r>
            <a:r>
              <a:rPr lang="en-US" dirty="0">
                <a:latin typeface="Calibri" panose="020F0502020204030204" pitchFamily="34" charset="0"/>
                <a:ea typeface="Calibri" panose="020F0502020204030204" pitchFamily="34" charset="0"/>
                <a:cs typeface="Times New Roman" panose="02020603050405020304" pitchFamily="18" charset="0"/>
              </a:rPr>
              <a:t>) – cleanses conscience, i.e. spirit – </a:t>
            </a:r>
            <a:r>
              <a:rPr lang="en-US" b="1" dirty="0">
                <a:latin typeface="Calibri" panose="020F0502020204030204" pitchFamily="34" charset="0"/>
                <a:ea typeface="Calibri" panose="020F0502020204030204" pitchFamily="34" charset="0"/>
                <a:cs typeface="Times New Roman" panose="02020603050405020304" pitchFamily="18" charset="0"/>
              </a:rPr>
              <a:t>on the spiritual plane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i="1" dirty="0">
                <a:latin typeface="Calibri" panose="020F0502020204030204" pitchFamily="34" charset="0"/>
                <a:ea typeface="Calibri" panose="020F0502020204030204" pitchFamily="34" charset="0"/>
                <a:cs typeface="Times New Roman" panose="02020603050405020304" pitchFamily="18" charset="0"/>
              </a:rPr>
              <a:t>eternal life through blood’s cleansing – because offering has life within Himself</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24-28) </a:t>
            </a:r>
            <a:r>
              <a:rPr lang="en-US" b="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After death, overcame, and entered heaven to offer blood once for all. (</a:t>
            </a:r>
            <a:r>
              <a:rPr lang="en-US" b="1" dirty="0">
                <a:latin typeface="Calibri" panose="020F0502020204030204" pitchFamily="34" charset="0"/>
                <a:ea typeface="Calibri" panose="020F0502020204030204" pitchFamily="34" charset="0"/>
                <a:cs typeface="Times New Roman" panose="02020603050405020304" pitchFamily="18" charset="0"/>
              </a:rPr>
              <a:t>Because He is eternal, God, and can’t be defeated by death</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15:39; Romans 1:4</a:t>
            </a:r>
            <a:r>
              <a:rPr lang="en-US" dirty="0">
                <a:latin typeface="Calibri" panose="020F0502020204030204" pitchFamily="34" charset="0"/>
                <a:ea typeface="Calibri" panose="020F0502020204030204" pitchFamily="34" charset="0"/>
                <a:cs typeface="Times New Roman" panose="02020603050405020304" pitchFamily="18" charset="0"/>
              </a:rPr>
              <a:t> – what if the Centurion’s claim wasn’t true – then the resurrection is not true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15:12-19</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still in sins!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But, was Jesus tempted as we are?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4:15</a:t>
            </a:r>
            <a:r>
              <a:rPr lang="en-US" dirty="0">
                <a:latin typeface="Calibri" panose="020F0502020204030204" pitchFamily="34" charset="0"/>
                <a:ea typeface="Calibri" panose="020F0502020204030204" pitchFamily="34" charset="0"/>
                <a:cs typeface="Times New Roman" panose="02020603050405020304" pitchFamily="18" charset="0"/>
              </a:rPr>
              <a:t> – the scripture says He was – His temptation was every bit as heavy as ours, and accumulated more because He didn’t sin. (He is the perfect guide, and aid.)</a:t>
            </a:r>
          </a:p>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The scripture says the Christ was both God and man. Both were necessary facets of the Christ for our redemption, and we should trust in God’s wisdom and revelation.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He indifferent about sin?</a:t>
            </a:r>
          </a:p>
          <a:p>
            <a:endParaRPr lang="en-US" dirty="0"/>
          </a:p>
        </p:txBody>
      </p:sp>
      <p:sp>
        <p:nvSpPr>
          <p:cNvPr id="4" name="Slide Number Placeholder 3"/>
          <p:cNvSpPr>
            <a:spLocks noGrp="1"/>
          </p:cNvSpPr>
          <p:nvPr>
            <p:ph type="sldNum" sz="quarter" idx="10"/>
          </p:nvPr>
        </p:nvSpPr>
        <p:spPr/>
        <p:txBody>
          <a:bodyPr/>
          <a:lstStyle/>
          <a:p>
            <a:fld id="{A906E7F9-3A5C-401C-8133-E0D912F470E9}" type="slidenum">
              <a:rPr lang="en-US" smtClean="0"/>
              <a:t>3</a:t>
            </a:fld>
            <a:endParaRPr lang="en-US"/>
          </a:p>
        </p:txBody>
      </p:sp>
    </p:spTree>
    <p:extLst>
      <p:ext uri="{BB962C8B-B14F-4D97-AF65-F5344CB8AC3E}">
        <p14:creationId xmlns:p14="http://schemas.microsoft.com/office/powerpoint/2010/main" val="3955049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He indifferent about sin?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Some make the suggestion that Jesus is tolerant, or indifferent about sin. That sin is a matter of fact, and Jesus will save us in spite of our sin. Is this the scriptural view of the Christ?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Word of Christ on sin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6:9-11</a:t>
            </a:r>
            <a:r>
              <a:rPr lang="en-US" dirty="0">
                <a:latin typeface="Calibri" panose="020F0502020204030204" pitchFamily="34" charset="0"/>
                <a:ea typeface="Calibri" panose="020F0502020204030204" pitchFamily="34" charset="0"/>
                <a:cs typeface="Times New Roman" panose="02020603050405020304" pitchFamily="18" charset="0"/>
              </a:rPr>
              <a:t> – You cannot be involved in these matters and get to heaven.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You WERE these</a:t>
            </a:r>
            <a:r>
              <a:rPr lang="en-US" dirty="0">
                <a:latin typeface="Calibri" panose="020F0502020204030204" pitchFamily="34" charset="0"/>
                <a:ea typeface="Calibri" panose="020F0502020204030204" pitchFamily="34" charset="0"/>
                <a:cs typeface="Times New Roman" panose="02020603050405020304" pitchFamily="18" charset="0"/>
              </a:rPr>
              <a:t> – Christ sanctified you and cleansed you.</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That’s what He thinks of sin – IT NEEDS TO BE TAKEN AWAY.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Paul’s point? Don’t do this anymore!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John 3:4-9</a:t>
            </a:r>
            <a:r>
              <a:rPr lang="en-US" dirty="0">
                <a:latin typeface="Calibri" panose="020F0502020204030204" pitchFamily="34" charset="0"/>
                <a:ea typeface="Calibri" panose="020F0502020204030204" pitchFamily="34" charset="0"/>
                <a:cs typeface="Times New Roman" panose="02020603050405020304" pitchFamily="18" charset="0"/>
              </a:rPr>
              <a:t> – His whole purpose of coming and dying was to free us from sin that we might become like Him!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Is Christ self-contradictory?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Did He come to take away sin, only to allow us to remain in sin?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10:26-31</a:t>
            </a:r>
            <a:r>
              <a:rPr lang="en-US" dirty="0">
                <a:latin typeface="Calibri" panose="020F0502020204030204" pitchFamily="34" charset="0"/>
                <a:ea typeface="Calibri" panose="020F0502020204030204" pitchFamily="34" charset="0"/>
                <a:cs typeface="Times New Roman" panose="02020603050405020304" pitchFamily="18" charset="0"/>
              </a:rPr>
              <a:t> – To sin willfully is to trample Jesus underfoot, and count His blood as common.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is contrary to what the world believes – I can sin because God’s grace is greater than my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“What shall we say then? Shall we continue in sin that grace may abound? Certainly not! How shall we who died to sin live any longer in it?” (Romans 6:1-2).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He indifferent about worship?</a:t>
            </a:r>
          </a:p>
          <a:p>
            <a:endParaRPr lang="en-US" dirty="0"/>
          </a:p>
        </p:txBody>
      </p:sp>
      <p:sp>
        <p:nvSpPr>
          <p:cNvPr id="4" name="Slide Number Placeholder 3"/>
          <p:cNvSpPr>
            <a:spLocks noGrp="1"/>
          </p:cNvSpPr>
          <p:nvPr>
            <p:ph type="sldNum" sz="quarter" idx="10"/>
          </p:nvPr>
        </p:nvSpPr>
        <p:spPr/>
        <p:txBody>
          <a:bodyPr/>
          <a:lstStyle/>
          <a:p>
            <a:fld id="{A906E7F9-3A5C-401C-8133-E0D912F470E9}" type="slidenum">
              <a:rPr lang="en-US" smtClean="0"/>
              <a:t>4</a:t>
            </a:fld>
            <a:endParaRPr lang="en-US"/>
          </a:p>
        </p:txBody>
      </p:sp>
    </p:spTree>
    <p:extLst>
      <p:ext uri="{BB962C8B-B14F-4D97-AF65-F5344CB8AC3E}">
        <p14:creationId xmlns:p14="http://schemas.microsoft.com/office/powerpoint/2010/main" val="203013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He indifferent about worship?</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Christ does not care how we worship. He simply wants us to be sincere, and give Him our hearts. Is that so?</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Word of Christ on Worship</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4:24</a:t>
            </a:r>
            <a:r>
              <a:rPr lang="en-US" dirty="0">
                <a:latin typeface="Calibri" panose="020F0502020204030204" pitchFamily="34" charset="0"/>
                <a:ea typeface="Calibri" panose="020F0502020204030204" pitchFamily="34" charset="0"/>
                <a:cs typeface="Times New Roman" panose="02020603050405020304" pitchFamily="18" charset="0"/>
              </a:rPr>
              <a:t> – in spirit and truth – sincerity and scriptural.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 – He is preeminent/King/Lord and we must do as He instructs.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“If you love me, keep My commandments” (John 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7:21-23</a:t>
            </a:r>
            <a:r>
              <a:rPr lang="en-US" dirty="0">
                <a:latin typeface="Calibri" panose="020F0502020204030204" pitchFamily="34" charset="0"/>
                <a:ea typeface="Calibri" panose="020F0502020204030204" pitchFamily="34" charset="0"/>
                <a:cs typeface="Times New Roman" panose="02020603050405020304" pitchFamily="18" charset="0"/>
              </a:rPr>
              <a:t> – These individuals did things for Jesus, and in His name (so they say).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we question their </a:t>
            </a:r>
            <a:r>
              <a:rPr lang="en-US" b="1" dirty="0">
                <a:latin typeface="Calibri" panose="020F0502020204030204" pitchFamily="34" charset="0"/>
                <a:ea typeface="Calibri" panose="020F0502020204030204" pitchFamily="34" charset="0"/>
                <a:cs typeface="Times New Roman" panose="02020603050405020304" pitchFamily="18" charset="0"/>
              </a:rPr>
              <a:t>sincerity</a:t>
            </a:r>
            <a:r>
              <a:rPr lang="en-US" dirty="0">
                <a:latin typeface="Calibri" panose="020F0502020204030204" pitchFamily="34" charset="0"/>
                <a:ea typeface="Calibri" panose="020F0502020204030204" pitchFamily="34" charset="0"/>
                <a:cs typeface="Times New Roman" panose="02020603050405020304" pitchFamily="18" charset="0"/>
              </a:rPr>
              <a:t>? Jesus did not give that as the reason.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 we question their </a:t>
            </a:r>
            <a:r>
              <a:rPr lang="en-US" b="1" dirty="0">
                <a:latin typeface="Calibri" panose="020F0502020204030204" pitchFamily="34" charset="0"/>
                <a:ea typeface="Calibri" panose="020F0502020204030204" pitchFamily="34" charset="0"/>
                <a:cs typeface="Times New Roman" panose="02020603050405020304" pitchFamily="18" charset="0"/>
              </a:rPr>
              <a:t>motive</a:t>
            </a:r>
            <a:r>
              <a:rPr lang="en-US" dirty="0">
                <a:latin typeface="Calibri" panose="020F0502020204030204" pitchFamily="34" charset="0"/>
                <a:ea typeface="Calibri" panose="020F0502020204030204" pitchFamily="34" charset="0"/>
                <a:cs typeface="Times New Roman" panose="02020603050405020304" pitchFamily="18" charset="0"/>
              </a:rPr>
              <a:t>? Jesus did not say they did it to be seen of men, or any other thing.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did He say?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“practice LAWLESSNESS”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Samuel 15:22-23</a:t>
            </a:r>
            <a:r>
              <a:rPr lang="en-US" dirty="0">
                <a:latin typeface="Calibri" panose="020F0502020204030204" pitchFamily="34" charset="0"/>
                <a:ea typeface="Calibri" panose="020F0502020204030204" pitchFamily="34" charset="0"/>
                <a:cs typeface="Times New Roman" panose="02020603050405020304" pitchFamily="18" charset="0"/>
              </a:rPr>
              <a:t> – The pattern in scripture regarding worship is that such must be strictly according to God’s word in order to be acceptable.</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His mercy unconditional?</a:t>
            </a:r>
          </a:p>
          <a:p>
            <a:endParaRPr lang="en-US" dirty="0"/>
          </a:p>
        </p:txBody>
      </p:sp>
      <p:sp>
        <p:nvSpPr>
          <p:cNvPr id="4" name="Slide Number Placeholder 3"/>
          <p:cNvSpPr>
            <a:spLocks noGrp="1"/>
          </p:cNvSpPr>
          <p:nvPr>
            <p:ph type="sldNum" sz="quarter" idx="10"/>
          </p:nvPr>
        </p:nvSpPr>
        <p:spPr/>
        <p:txBody>
          <a:bodyPr/>
          <a:lstStyle/>
          <a:p>
            <a:fld id="{A906E7F9-3A5C-401C-8133-E0D912F470E9}" type="slidenum">
              <a:rPr lang="en-US" smtClean="0"/>
              <a:t>5</a:t>
            </a:fld>
            <a:endParaRPr lang="en-US"/>
          </a:p>
        </p:txBody>
      </p:sp>
    </p:spTree>
    <p:extLst>
      <p:ext uri="{BB962C8B-B14F-4D97-AF65-F5344CB8AC3E}">
        <p14:creationId xmlns:p14="http://schemas.microsoft.com/office/powerpoint/2010/main" val="69017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Is His mercy unconditional?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Christ will not send “good” men to hell. He will have mercy on their soul even if they do not obey the gospel, or ever hear it.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Word of Christ on Salvation</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Ethiopian Eunuch</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8:26-28</a:t>
            </a:r>
            <a:r>
              <a:rPr lang="en-US" dirty="0">
                <a:latin typeface="Calibri" panose="020F0502020204030204" pitchFamily="34" charset="0"/>
                <a:ea typeface="Calibri" panose="020F0502020204030204" pitchFamily="34" charset="0"/>
                <a:cs typeface="Times New Roman" panose="02020603050405020304" pitchFamily="18" charset="0"/>
              </a:rPr>
              <a:t> – good, responsible, trustworthy (treasurer for Candice), religious (traveled a long way to worship), not saved.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35-38</a:t>
            </a:r>
            <a:r>
              <a:rPr lang="en-US" dirty="0">
                <a:latin typeface="Calibri" panose="020F0502020204030204" pitchFamily="34" charset="0"/>
                <a:ea typeface="Calibri" panose="020F0502020204030204" pitchFamily="34" charset="0"/>
                <a:cs typeface="Times New Roman" panose="02020603050405020304" pitchFamily="18" charset="0"/>
              </a:rPr>
              <a:t> – Preached Jesus, and was baptized).</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Cornelius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10:1-6</a:t>
            </a:r>
            <a:r>
              <a:rPr lang="en-US" dirty="0">
                <a:latin typeface="Calibri" panose="020F0502020204030204" pitchFamily="34" charset="0"/>
                <a:ea typeface="Calibri" panose="020F0502020204030204" pitchFamily="34" charset="0"/>
                <a:cs typeface="Times New Roman" panose="02020603050405020304" pitchFamily="18" charset="0"/>
              </a:rPr>
              <a:t> – Devout man, generous, good, not saved.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 will tell you what you must do”</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47-48</a:t>
            </a:r>
            <a:r>
              <a:rPr lang="en-US" dirty="0">
                <a:latin typeface="Calibri" panose="020F0502020204030204" pitchFamily="34" charset="0"/>
                <a:ea typeface="Calibri" panose="020F0502020204030204" pitchFamily="34" charset="0"/>
                <a:cs typeface="Times New Roman" panose="02020603050405020304" pitchFamily="18" charset="0"/>
              </a:rPr>
              <a:t> – commanded to be baptized to be saved)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r>
              <a:rPr lang="en-US" dirty="0">
                <a:latin typeface="Calibri" panose="020F0502020204030204" pitchFamily="34" charset="0"/>
                <a:ea typeface="Calibri" panose="020F0502020204030204" pitchFamily="34" charset="0"/>
                <a:cs typeface="Times New Roman" panose="02020603050405020304" pitchFamily="18" charset="0"/>
              </a:rPr>
              <a:t> – must believe the gospel to be saved.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What of them who never hear? God will save them, right?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7:7-8</a:t>
            </a:r>
            <a:r>
              <a:rPr lang="en-US" dirty="0">
                <a:latin typeface="Calibri" panose="020F0502020204030204" pitchFamily="34" charset="0"/>
                <a:ea typeface="Calibri" panose="020F0502020204030204" pitchFamily="34" charset="0"/>
                <a:cs typeface="Times New Roman" panose="02020603050405020304" pitchFamily="18" charset="0"/>
              </a:rPr>
              <a:t> – if they want to know the truth, God will provide their way providentially.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1:8</a:t>
            </a:r>
            <a:r>
              <a:rPr lang="en-US" dirty="0">
                <a:latin typeface="Calibri" panose="020F0502020204030204" pitchFamily="34" charset="0"/>
                <a:ea typeface="Calibri" panose="020F0502020204030204" pitchFamily="34" charset="0"/>
                <a:cs typeface="Times New Roman" panose="02020603050405020304" pitchFamily="18" charset="0"/>
              </a:rPr>
              <a:t> – To not obey the gospel is to be in sin, to be in sin is to lose your soul.</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Christ says we must obey Him in order to be saved! </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A906E7F9-3A5C-401C-8133-E0D912F470E9}" type="slidenum">
              <a:rPr lang="en-US" smtClean="0"/>
              <a:t>6</a:t>
            </a:fld>
            <a:endParaRPr lang="en-US"/>
          </a:p>
        </p:txBody>
      </p:sp>
    </p:spTree>
    <p:extLst>
      <p:ext uri="{BB962C8B-B14F-4D97-AF65-F5344CB8AC3E}">
        <p14:creationId xmlns:p14="http://schemas.microsoft.com/office/powerpoint/2010/main" val="3254768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world has many views about the Christ.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They need to consider the question Jesus asked the Pharisees, along with its implications (their view was not consistent with scripture, and the Christ is not simply whoever you want Him to be).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accept the Christ of God’s word, and do as He says!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A906E7F9-3A5C-401C-8133-E0D912F470E9}" type="slidenum">
              <a:rPr lang="en-US" smtClean="0"/>
              <a:t>7</a:t>
            </a:fld>
            <a:endParaRPr lang="en-US"/>
          </a:p>
        </p:txBody>
      </p:sp>
    </p:spTree>
    <p:extLst>
      <p:ext uri="{BB962C8B-B14F-4D97-AF65-F5344CB8AC3E}">
        <p14:creationId xmlns:p14="http://schemas.microsoft.com/office/powerpoint/2010/main" val="861208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6165DCB-9C16-4C3E-A917-DD7FF5F05DB3}"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1049575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165DCB-9C16-4C3E-A917-DD7FF5F05DB3}"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3154926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165DCB-9C16-4C3E-A917-DD7FF5F05DB3}"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51337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165DCB-9C16-4C3E-A917-DD7FF5F05DB3}"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55052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165DCB-9C16-4C3E-A917-DD7FF5F05DB3}" type="datetimeFigureOut">
              <a:rPr lang="en-US" smtClean="0"/>
              <a:t>4/8/2018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185340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165DCB-9C16-4C3E-A917-DD7FF5F05DB3}" type="datetimeFigureOut">
              <a:rPr lang="en-US" smtClean="0"/>
              <a:t>4/8/2018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116848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165DCB-9C16-4C3E-A917-DD7FF5F05DB3}" type="datetimeFigureOut">
              <a:rPr lang="en-US" smtClean="0"/>
              <a:t>4/8/2018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66211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165DCB-9C16-4C3E-A917-DD7FF5F05DB3}" type="datetimeFigureOut">
              <a:rPr lang="en-US" smtClean="0"/>
              <a:t>4/8/2018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376987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65DCB-9C16-4C3E-A917-DD7FF5F05DB3}" type="datetimeFigureOut">
              <a:rPr lang="en-US" smtClean="0"/>
              <a:t>4/8/2018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262368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65DCB-9C16-4C3E-A917-DD7FF5F05DB3}" type="datetimeFigureOut">
              <a:rPr lang="en-US" smtClean="0"/>
              <a:t>4/8/2018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630029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65DCB-9C16-4C3E-A917-DD7FF5F05DB3}" type="datetimeFigureOut">
              <a:rPr lang="en-US" smtClean="0"/>
              <a:t>4/8/2018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23FEAA-DD06-4C1A-9B7E-09827A3BBE9D}" type="slidenum">
              <a:rPr lang="en-US" smtClean="0"/>
              <a:t>‹#›</a:t>
            </a:fld>
            <a:endParaRPr lang="en-US"/>
          </a:p>
        </p:txBody>
      </p:sp>
    </p:spTree>
    <p:extLst>
      <p:ext uri="{BB962C8B-B14F-4D97-AF65-F5344CB8AC3E}">
        <p14:creationId xmlns:p14="http://schemas.microsoft.com/office/powerpoint/2010/main" val="3167339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65DCB-9C16-4C3E-A917-DD7FF5F05DB3}" type="datetimeFigureOut">
              <a:rPr lang="en-US" smtClean="0"/>
              <a:t>4/8/2018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3FEAA-DD06-4C1A-9B7E-09827A3BBE9D}" type="slidenum">
              <a:rPr lang="en-US" smtClean="0"/>
              <a:t>‹#›</a:t>
            </a:fld>
            <a:endParaRPr lang="en-US"/>
          </a:p>
        </p:txBody>
      </p:sp>
    </p:spTree>
    <p:extLst>
      <p:ext uri="{BB962C8B-B14F-4D97-AF65-F5344CB8AC3E}">
        <p14:creationId xmlns:p14="http://schemas.microsoft.com/office/powerpoint/2010/main" val="1532992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215B3-E0AA-4879-A1D3-D860EEC23E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AE8017-1F84-44C8-BDF4-414A436685B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0989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EE46-5302-4484-AA5C-4ED53CA1A294}"/>
              </a:ext>
            </a:extLst>
          </p:cNvPr>
          <p:cNvSpPr>
            <a:spLocks noGrp="1"/>
          </p:cNvSpPr>
          <p:nvPr>
            <p:ph type="ctrTitle"/>
          </p:nvPr>
        </p:nvSpPr>
        <p:spPr>
          <a:xfrm>
            <a:off x="685800" y="1731968"/>
            <a:ext cx="7772400" cy="2387600"/>
          </a:xfrm>
        </p:spPr>
        <p:txBody>
          <a:bodyPr>
            <a:normAutofit/>
            <a:scene3d>
              <a:camera prst="orthographicFront"/>
              <a:lightRig rig="threePt" dir="t"/>
            </a:scene3d>
            <a:sp3d extrusionH="57150">
              <a:bevelT w="38100" h="38100" prst="angle"/>
            </a:sp3d>
          </a:bodyPr>
          <a:lstStyle/>
          <a:p>
            <a:r>
              <a:rPr lang="en-US" sz="7200" b="1" dirty="0">
                <a:solidFill>
                  <a:schemeClr val="bg1"/>
                </a:solidFill>
                <a:effectLst>
                  <a:glow rad="101600">
                    <a:srgbClr val="D71323">
                      <a:alpha val="40000"/>
                    </a:srgbClr>
                  </a:glow>
                </a:effectLst>
                <a:latin typeface="Agency FB" panose="020B0503020202020204" pitchFamily="34" charset="0"/>
              </a:rPr>
              <a:t>What do you think  about the Christ?</a:t>
            </a:r>
          </a:p>
        </p:txBody>
      </p:sp>
      <p:sp>
        <p:nvSpPr>
          <p:cNvPr id="3" name="Subtitle 2">
            <a:extLst>
              <a:ext uri="{FF2B5EF4-FFF2-40B4-BE49-F238E27FC236}">
                <a16:creationId xmlns:a16="http://schemas.microsoft.com/office/drawing/2014/main" id="{305A261B-1AFF-4D93-AEB4-199FED319B6E}"/>
              </a:ext>
            </a:extLst>
          </p:cNvPr>
          <p:cNvSpPr>
            <a:spLocks noGrp="1"/>
          </p:cNvSpPr>
          <p:nvPr>
            <p:ph type="subTitle" idx="1"/>
          </p:nvPr>
        </p:nvSpPr>
        <p:spPr>
          <a:xfrm>
            <a:off x="1143000" y="4238143"/>
            <a:ext cx="6858000" cy="1655762"/>
          </a:xfrm>
        </p:spPr>
        <p:txBody>
          <a:bodyPr>
            <a:normAutofit/>
          </a:bodyPr>
          <a:lstStyle/>
          <a:p>
            <a:r>
              <a:rPr lang="en-US" sz="4000" i="1" dirty="0">
                <a:solidFill>
                  <a:schemeClr val="bg1"/>
                </a:solidFill>
              </a:rPr>
              <a:t>Matthew 22:42</a:t>
            </a:r>
          </a:p>
        </p:txBody>
      </p:sp>
    </p:spTree>
    <p:extLst>
      <p:ext uri="{BB962C8B-B14F-4D97-AF65-F5344CB8AC3E}">
        <p14:creationId xmlns:p14="http://schemas.microsoft.com/office/powerpoint/2010/main" val="16533762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167B-7F59-42BB-8CB0-EE283F46CE41}"/>
              </a:ext>
            </a:extLst>
          </p:cNvPr>
          <p:cNvSpPr>
            <a:spLocks noGrp="1"/>
          </p:cNvSpPr>
          <p:nvPr>
            <p:ph type="title"/>
          </p:nvPr>
        </p:nvSpPr>
        <p:spPr>
          <a:xfrm>
            <a:off x="628650" y="-85447"/>
            <a:ext cx="7886700" cy="1325563"/>
          </a:xfrm>
        </p:spPr>
        <p:txBody>
          <a:bodyPr>
            <a:noAutofit/>
            <a:scene3d>
              <a:camera prst="orthographicFront"/>
              <a:lightRig rig="threePt" dir="t"/>
            </a:scene3d>
            <a:sp3d extrusionH="57150">
              <a:bevelT w="38100" h="38100" prst="angle"/>
            </a:sp3d>
          </a:bodyPr>
          <a:lstStyle/>
          <a:p>
            <a:pPr algn="ctr"/>
            <a:r>
              <a:rPr lang="en-US" sz="4800" b="1" dirty="0">
                <a:solidFill>
                  <a:prstClr val="white"/>
                </a:solidFill>
                <a:effectLst>
                  <a:glow rad="101600">
                    <a:srgbClr val="D71323">
                      <a:alpha val="40000"/>
                    </a:srgbClr>
                  </a:glow>
                </a:effectLst>
                <a:latin typeface="Agency FB" panose="020B0503020202020204" pitchFamily="34" charset="0"/>
              </a:rPr>
              <a:t>What do you think about the Christ?</a:t>
            </a:r>
            <a:endParaRPr lang="en-US" sz="2800" dirty="0"/>
          </a:p>
        </p:txBody>
      </p:sp>
      <p:sp>
        <p:nvSpPr>
          <p:cNvPr id="3" name="Content Placeholder 2">
            <a:extLst>
              <a:ext uri="{FF2B5EF4-FFF2-40B4-BE49-F238E27FC236}">
                <a16:creationId xmlns:a16="http://schemas.microsoft.com/office/drawing/2014/main" id="{3B6BDBED-0E73-44E5-89B0-D8AB5C7197CA}"/>
              </a:ext>
            </a:extLst>
          </p:cNvPr>
          <p:cNvSpPr>
            <a:spLocks noGrp="1"/>
          </p:cNvSpPr>
          <p:nvPr>
            <p:ph idx="1"/>
          </p:nvPr>
        </p:nvSpPr>
        <p:spPr>
          <a:xfrm>
            <a:off x="628650" y="1046922"/>
            <a:ext cx="7886700" cy="5618921"/>
          </a:xfrm>
        </p:spPr>
        <p:txBody>
          <a:bodyPr>
            <a:normAutofit/>
          </a:bodyPr>
          <a:lstStyle/>
          <a:p>
            <a:pPr marL="0" indent="0">
              <a:buNone/>
            </a:pPr>
            <a:r>
              <a:rPr lang="en-US" sz="3600" b="1" dirty="0">
                <a:solidFill>
                  <a:schemeClr val="bg1"/>
                </a:solidFill>
              </a:rPr>
              <a:t>Is He just a Man? Is He just Divine?</a:t>
            </a:r>
          </a:p>
          <a:p>
            <a:r>
              <a:rPr lang="en-US" sz="3000" i="1" dirty="0">
                <a:solidFill>
                  <a:schemeClr val="bg1"/>
                </a:solidFill>
              </a:rPr>
              <a:t>Deuteronomy 29:29 </a:t>
            </a:r>
            <a:r>
              <a:rPr lang="en-US" sz="3000" dirty="0">
                <a:solidFill>
                  <a:schemeClr val="bg1"/>
                </a:solidFill>
              </a:rPr>
              <a:t>– secret things belong to God.</a:t>
            </a:r>
          </a:p>
          <a:p>
            <a:r>
              <a:rPr lang="en-US" sz="3000" i="1" dirty="0">
                <a:solidFill>
                  <a:schemeClr val="bg1"/>
                </a:solidFill>
              </a:rPr>
              <a:t>Philippians 2:5-7 </a:t>
            </a:r>
            <a:r>
              <a:rPr lang="en-US" sz="3000" dirty="0">
                <a:solidFill>
                  <a:schemeClr val="bg1"/>
                </a:solidFill>
              </a:rPr>
              <a:t>– Form of God. Became a man.</a:t>
            </a:r>
          </a:p>
          <a:p>
            <a:r>
              <a:rPr lang="en-US" sz="3000" i="1" dirty="0">
                <a:solidFill>
                  <a:schemeClr val="bg1"/>
                </a:solidFill>
              </a:rPr>
              <a:t>Hebrews 9:14 </a:t>
            </a:r>
            <a:r>
              <a:rPr lang="en-US" sz="3000" dirty="0">
                <a:solidFill>
                  <a:schemeClr val="bg1"/>
                </a:solidFill>
              </a:rPr>
              <a:t>– eternal spirit.</a:t>
            </a:r>
          </a:p>
          <a:p>
            <a:r>
              <a:rPr lang="en-US" sz="3000" i="1" dirty="0">
                <a:solidFill>
                  <a:schemeClr val="bg1"/>
                </a:solidFill>
              </a:rPr>
              <a:t>Mark 15:39; Romans 1:4</a:t>
            </a:r>
            <a:r>
              <a:rPr lang="en-US" sz="3000" dirty="0">
                <a:solidFill>
                  <a:schemeClr val="bg1"/>
                </a:solidFill>
              </a:rPr>
              <a:t> – What if He is not God?</a:t>
            </a:r>
          </a:p>
          <a:p>
            <a:pPr lvl="1"/>
            <a:r>
              <a:rPr lang="en-US" sz="3000" i="1" dirty="0">
                <a:solidFill>
                  <a:schemeClr val="bg1"/>
                </a:solidFill>
              </a:rPr>
              <a:t>1 Corinthians 15:12-19 </a:t>
            </a:r>
            <a:r>
              <a:rPr lang="en-US" sz="3000" dirty="0">
                <a:solidFill>
                  <a:schemeClr val="bg1"/>
                </a:solidFill>
              </a:rPr>
              <a:t>– Christ not raised?</a:t>
            </a:r>
          </a:p>
          <a:p>
            <a:r>
              <a:rPr lang="en-US" sz="3000" dirty="0">
                <a:solidFill>
                  <a:schemeClr val="bg1"/>
                </a:solidFill>
              </a:rPr>
              <a:t>If God, was He tempted like us? – </a:t>
            </a:r>
            <a:r>
              <a:rPr lang="en-US" sz="3000" i="1" dirty="0">
                <a:solidFill>
                  <a:schemeClr val="bg1"/>
                </a:solidFill>
              </a:rPr>
              <a:t>Hebrews 4:15</a:t>
            </a:r>
          </a:p>
        </p:txBody>
      </p:sp>
    </p:spTree>
    <p:extLst>
      <p:ext uri="{BB962C8B-B14F-4D97-AF65-F5344CB8AC3E}">
        <p14:creationId xmlns:p14="http://schemas.microsoft.com/office/powerpoint/2010/main" val="12488093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167B-7F59-42BB-8CB0-EE283F46CE41}"/>
              </a:ext>
            </a:extLst>
          </p:cNvPr>
          <p:cNvSpPr>
            <a:spLocks noGrp="1"/>
          </p:cNvSpPr>
          <p:nvPr>
            <p:ph type="title"/>
          </p:nvPr>
        </p:nvSpPr>
        <p:spPr>
          <a:xfrm>
            <a:off x="628650" y="-85447"/>
            <a:ext cx="7886700" cy="1325563"/>
          </a:xfrm>
        </p:spPr>
        <p:txBody>
          <a:bodyPr>
            <a:noAutofit/>
            <a:scene3d>
              <a:camera prst="orthographicFront"/>
              <a:lightRig rig="threePt" dir="t"/>
            </a:scene3d>
            <a:sp3d extrusionH="57150">
              <a:bevelT w="38100" h="38100" prst="angle"/>
            </a:sp3d>
          </a:bodyPr>
          <a:lstStyle/>
          <a:p>
            <a:pPr algn="ctr"/>
            <a:r>
              <a:rPr lang="en-US" sz="4800" b="1" dirty="0">
                <a:solidFill>
                  <a:prstClr val="white"/>
                </a:solidFill>
                <a:effectLst>
                  <a:glow rad="101600">
                    <a:srgbClr val="D71323">
                      <a:alpha val="40000"/>
                    </a:srgbClr>
                  </a:glow>
                </a:effectLst>
                <a:latin typeface="Agency FB" panose="020B0503020202020204" pitchFamily="34" charset="0"/>
              </a:rPr>
              <a:t>What do you think about the Christ?</a:t>
            </a:r>
            <a:endParaRPr lang="en-US" sz="2800" dirty="0"/>
          </a:p>
        </p:txBody>
      </p:sp>
      <p:sp>
        <p:nvSpPr>
          <p:cNvPr id="3" name="Content Placeholder 2">
            <a:extLst>
              <a:ext uri="{FF2B5EF4-FFF2-40B4-BE49-F238E27FC236}">
                <a16:creationId xmlns:a16="http://schemas.microsoft.com/office/drawing/2014/main" id="{3B6BDBED-0E73-44E5-89B0-D8AB5C7197CA}"/>
              </a:ext>
            </a:extLst>
          </p:cNvPr>
          <p:cNvSpPr>
            <a:spLocks noGrp="1"/>
          </p:cNvSpPr>
          <p:nvPr>
            <p:ph idx="1"/>
          </p:nvPr>
        </p:nvSpPr>
        <p:spPr>
          <a:xfrm>
            <a:off x="628650" y="1046922"/>
            <a:ext cx="7886700" cy="5618921"/>
          </a:xfrm>
        </p:spPr>
        <p:txBody>
          <a:bodyPr>
            <a:normAutofit/>
          </a:bodyPr>
          <a:lstStyle/>
          <a:p>
            <a:pPr marL="0" indent="0">
              <a:buNone/>
            </a:pPr>
            <a:r>
              <a:rPr lang="en-US" sz="3600" b="1" dirty="0">
                <a:solidFill>
                  <a:srgbClr val="D71323"/>
                </a:solidFill>
              </a:rPr>
              <a:t>Is He just a Man? Is He just Divine?</a:t>
            </a:r>
          </a:p>
          <a:p>
            <a:pPr marL="0" indent="0">
              <a:buNone/>
            </a:pPr>
            <a:r>
              <a:rPr lang="en-US" sz="3600" b="1" dirty="0">
                <a:solidFill>
                  <a:schemeClr val="bg1"/>
                </a:solidFill>
              </a:rPr>
              <a:t>Is He indifferent about sin?</a:t>
            </a:r>
          </a:p>
          <a:p>
            <a:r>
              <a:rPr lang="en-US" sz="3000" i="1" dirty="0">
                <a:solidFill>
                  <a:schemeClr val="bg1"/>
                </a:solidFill>
              </a:rPr>
              <a:t>1 Corinthians 6:9-11 </a:t>
            </a:r>
            <a:r>
              <a:rPr lang="en-US" sz="3000" dirty="0">
                <a:solidFill>
                  <a:schemeClr val="bg1"/>
                </a:solidFill>
              </a:rPr>
              <a:t>– not inherit kingdom.</a:t>
            </a:r>
          </a:p>
          <a:p>
            <a:r>
              <a:rPr lang="en-US" sz="3000" i="1" dirty="0">
                <a:solidFill>
                  <a:schemeClr val="bg1"/>
                </a:solidFill>
              </a:rPr>
              <a:t>1 John 3:4-9 </a:t>
            </a:r>
            <a:r>
              <a:rPr lang="en-US" sz="3000" dirty="0">
                <a:solidFill>
                  <a:schemeClr val="bg1"/>
                </a:solidFill>
              </a:rPr>
              <a:t>– came to take away sin.</a:t>
            </a:r>
          </a:p>
          <a:p>
            <a:r>
              <a:rPr lang="en-US" sz="3000" i="1" dirty="0">
                <a:solidFill>
                  <a:schemeClr val="bg1"/>
                </a:solidFill>
              </a:rPr>
              <a:t>Hebrews 10:26-31 </a:t>
            </a:r>
            <a:r>
              <a:rPr lang="en-US" sz="3000" dirty="0">
                <a:solidFill>
                  <a:schemeClr val="bg1"/>
                </a:solidFill>
              </a:rPr>
              <a:t>– sin is serious. Punishment will be given.</a:t>
            </a:r>
          </a:p>
          <a:p>
            <a:r>
              <a:rPr lang="en-US" sz="3000" i="1" dirty="0">
                <a:solidFill>
                  <a:schemeClr val="bg1"/>
                </a:solidFill>
              </a:rPr>
              <a:t>Romans 6:1-2 </a:t>
            </a:r>
            <a:r>
              <a:rPr lang="en-US" sz="3000" dirty="0">
                <a:solidFill>
                  <a:schemeClr val="bg1"/>
                </a:solidFill>
              </a:rPr>
              <a:t>– Continue in sin?</a:t>
            </a:r>
          </a:p>
          <a:p>
            <a:endParaRPr lang="en-US" sz="3000" dirty="0">
              <a:solidFill>
                <a:schemeClr val="bg1"/>
              </a:solidFill>
            </a:endParaRPr>
          </a:p>
        </p:txBody>
      </p:sp>
    </p:spTree>
    <p:extLst>
      <p:ext uri="{BB962C8B-B14F-4D97-AF65-F5344CB8AC3E}">
        <p14:creationId xmlns:p14="http://schemas.microsoft.com/office/powerpoint/2010/main" val="1748704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167B-7F59-42BB-8CB0-EE283F46CE41}"/>
              </a:ext>
            </a:extLst>
          </p:cNvPr>
          <p:cNvSpPr>
            <a:spLocks noGrp="1"/>
          </p:cNvSpPr>
          <p:nvPr>
            <p:ph type="title"/>
          </p:nvPr>
        </p:nvSpPr>
        <p:spPr>
          <a:xfrm>
            <a:off x="628650" y="-85447"/>
            <a:ext cx="7886700" cy="1325563"/>
          </a:xfrm>
        </p:spPr>
        <p:txBody>
          <a:bodyPr>
            <a:noAutofit/>
            <a:scene3d>
              <a:camera prst="orthographicFront"/>
              <a:lightRig rig="threePt" dir="t"/>
            </a:scene3d>
            <a:sp3d extrusionH="57150">
              <a:bevelT w="38100" h="38100" prst="angle"/>
            </a:sp3d>
          </a:bodyPr>
          <a:lstStyle/>
          <a:p>
            <a:pPr algn="ctr"/>
            <a:r>
              <a:rPr lang="en-US" sz="4800" b="1" dirty="0">
                <a:solidFill>
                  <a:prstClr val="white"/>
                </a:solidFill>
                <a:effectLst>
                  <a:glow rad="101600">
                    <a:srgbClr val="D71323">
                      <a:alpha val="40000"/>
                    </a:srgbClr>
                  </a:glow>
                </a:effectLst>
                <a:latin typeface="Agency FB" panose="020B0503020202020204" pitchFamily="34" charset="0"/>
              </a:rPr>
              <a:t>What do you think about the Christ?</a:t>
            </a:r>
            <a:endParaRPr lang="en-US" sz="2800" dirty="0"/>
          </a:p>
        </p:txBody>
      </p:sp>
      <p:sp>
        <p:nvSpPr>
          <p:cNvPr id="3" name="Content Placeholder 2">
            <a:extLst>
              <a:ext uri="{FF2B5EF4-FFF2-40B4-BE49-F238E27FC236}">
                <a16:creationId xmlns:a16="http://schemas.microsoft.com/office/drawing/2014/main" id="{3B6BDBED-0E73-44E5-89B0-D8AB5C7197CA}"/>
              </a:ext>
            </a:extLst>
          </p:cNvPr>
          <p:cNvSpPr>
            <a:spLocks noGrp="1"/>
          </p:cNvSpPr>
          <p:nvPr>
            <p:ph idx="1"/>
          </p:nvPr>
        </p:nvSpPr>
        <p:spPr>
          <a:xfrm>
            <a:off x="628650" y="1046922"/>
            <a:ext cx="7886700" cy="5618921"/>
          </a:xfrm>
        </p:spPr>
        <p:txBody>
          <a:bodyPr>
            <a:normAutofit/>
          </a:bodyPr>
          <a:lstStyle/>
          <a:p>
            <a:pPr marL="0" indent="0">
              <a:buNone/>
            </a:pPr>
            <a:r>
              <a:rPr lang="en-US" sz="3600" b="1" dirty="0">
                <a:solidFill>
                  <a:srgbClr val="D71323"/>
                </a:solidFill>
              </a:rPr>
              <a:t>Is He just a Man? Is He just Divine?</a:t>
            </a:r>
          </a:p>
          <a:p>
            <a:pPr marL="0" indent="0">
              <a:buNone/>
            </a:pPr>
            <a:r>
              <a:rPr lang="en-US" sz="3600" b="1" dirty="0">
                <a:solidFill>
                  <a:srgbClr val="D71323"/>
                </a:solidFill>
              </a:rPr>
              <a:t>Is He indifferent about sin?</a:t>
            </a:r>
            <a:endParaRPr lang="en-US" sz="3000" b="1" dirty="0">
              <a:solidFill>
                <a:srgbClr val="D71323"/>
              </a:solidFill>
            </a:endParaRPr>
          </a:p>
          <a:p>
            <a:pPr marL="0" indent="0">
              <a:buNone/>
            </a:pPr>
            <a:r>
              <a:rPr lang="en-US" sz="3600" b="1" dirty="0">
                <a:solidFill>
                  <a:schemeClr val="bg1"/>
                </a:solidFill>
              </a:rPr>
              <a:t>Is He indifferent about worship?</a:t>
            </a:r>
          </a:p>
          <a:p>
            <a:r>
              <a:rPr lang="en-US" sz="3000" i="1" dirty="0">
                <a:solidFill>
                  <a:schemeClr val="bg1"/>
                </a:solidFill>
              </a:rPr>
              <a:t>John 4:24 </a:t>
            </a:r>
            <a:r>
              <a:rPr lang="en-US" sz="3000" dirty="0">
                <a:solidFill>
                  <a:schemeClr val="bg1"/>
                </a:solidFill>
              </a:rPr>
              <a:t>– spirit and truth.</a:t>
            </a:r>
          </a:p>
          <a:p>
            <a:r>
              <a:rPr lang="en-US" sz="3000" i="1" dirty="0">
                <a:solidFill>
                  <a:schemeClr val="bg1"/>
                </a:solidFill>
              </a:rPr>
              <a:t>Colossians 3:17 </a:t>
            </a:r>
            <a:r>
              <a:rPr lang="en-US" sz="3000" dirty="0">
                <a:solidFill>
                  <a:schemeClr val="bg1"/>
                </a:solidFill>
              </a:rPr>
              <a:t>– all in His name.</a:t>
            </a:r>
          </a:p>
          <a:p>
            <a:r>
              <a:rPr lang="en-US" sz="3000" i="1" dirty="0">
                <a:solidFill>
                  <a:schemeClr val="bg1"/>
                </a:solidFill>
              </a:rPr>
              <a:t>John 14:15 </a:t>
            </a:r>
            <a:r>
              <a:rPr lang="en-US" sz="3000" dirty="0">
                <a:solidFill>
                  <a:schemeClr val="bg1"/>
                </a:solidFill>
              </a:rPr>
              <a:t>– love and commandments.</a:t>
            </a:r>
          </a:p>
          <a:p>
            <a:r>
              <a:rPr lang="en-US" sz="3000" i="1" dirty="0">
                <a:solidFill>
                  <a:schemeClr val="bg1"/>
                </a:solidFill>
              </a:rPr>
              <a:t>Matthew 7:21-23 </a:t>
            </a:r>
            <a:r>
              <a:rPr lang="en-US" sz="3000" dirty="0">
                <a:solidFill>
                  <a:schemeClr val="bg1"/>
                </a:solidFill>
              </a:rPr>
              <a:t>– lawlessness unacceptable.</a:t>
            </a:r>
          </a:p>
          <a:p>
            <a:r>
              <a:rPr lang="en-US" sz="3000" i="1" dirty="0">
                <a:solidFill>
                  <a:schemeClr val="bg1"/>
                </a:solidFill>
              </a:rPr>
              <a:t>1 Samuel 15:22-23 </a:t>
            </a:r>
            <a:r>
              <a:rPr lang="en-US" sz="3000" dirty="0">
                <a:solidFill>
                  <a:schemeClr val="bg1"/>
                </a:solidFill>
              </a:rPr>
              <a:t>– God desires obedience.</a:t>
            </a:r>
          </a:p>
          <a:p>
            <a:endParaRPr lang="en-US" sz="3600" b="1" dirty="0">
              <a:solidFill>
                <a:schemeClr val="bg1"/>
              </a:solidFill>
            </a:endParaRPr>
          </a:p>
        </p:txBody>
      </p:sp>
    </p:spTree>
    <p:extLst>
      <p:ext uri="{BB962C8B-B14F-4D97-AF65-F5344CB8AC3E}">
        <p14:creationId xmlns:p14="http://schemas.microsoft.com/office/powerpoint/2010/main" val="4697843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3167B-7F59-42BB-8CB0-EE283F46CE41}"/>
              </a:ext>
            </a:extLst>
          </p:cNvPr>
          <p:cNvSpPr>
            <a:spLocks noGrp="1"/>
          </p:cNvSpPr>
          <p:nvPr>
            <p:ph type="title"/>
          </p:nvPr>
        </p:nvSpPr>
        <p:spPr>
          <a:xfrm>
            <a:off x="628650" y="-85447"/>
            <a:ext cx="7886700" cy="1325563"/>
          </a:xfrm>
        </p:spPr>
        <p:txBody>
          <a:bodyPr>
            <a:noAutofit/>
            <a:scene3d>
              <a:camera prst="orthographicFront"/>
              <a:lightRig rig="threePt" dir="t"/>
            </a:scene3d>
            <a:sp3d extrusionH="57150">
              <a:bevelT w="38100" h="38100" prst="angle"/>
            </a:sp3d>
          </a:bodyPr>
          <a:lstStyle/>
          <a:p>
            <a:pPr algn="ctr"/>
            <a:r>
              <a:rPr lang="en-US" sz="4800" b="1" dirty="0">
                <a:solidFill>
                  <a:prstClr val="white"/>
                </a:solidFill>
                <a:effectLst>
                  <a:glow rad="101600">
                    <a:srgbClr val="D71323">
                      <a:alpha val="40000"/>
                    </a:srgbClr>
                  </a:glow>
                </a:effectLst>
                <a:latin typeface="Agency FB" panose="020B0503020202020204" pitchFamily="34" charset="0"/>
              </a:rPr>
              <a:t>What do you think about the Christ?</a:t>
            </a:r>
            <a:endParaRPr lang="en-US" sz="2800" dirty="0"/>
          </a:p>
        </p:txBody>
      </p:sp>
      <p:sp>
        <p:nvSpPr>
          <p:cNvPr id="3" name="Content Placeholder 2">
            <a:extLst>
              <a:ext uri="{FF2B5EF4-FFF2-40B4-BE49-F238E27FC236}">
                <a16:creationId xmlns:a16="http://schemas.microsoft.com/office/drawing/2014/main" id="{3B6BDBED-0E73-44E5-89B0-D8AB5C7197CA}"/>
              </a:ext>
            </a:extLst>
          </p:cNvPr>
          <p:cNvSpPr>
            <a:spLocks noGrp="1"/>
          </p:cNvSpPr>
          <p:nvPr>
            <p:ph idx="1"/>
          </p:nvPr>
        </p:nvSpPr>
        <p:spPr>
          <a:xfrm>
            <a:off x="628650" y="1046922"/>
            <a:ext cx="7886700" cy="5618921"/>
          </a:xfrm>
        </p:spPr>
        <p:txBody>
          <a:bodyPr>
            <a:normAutofit/>
          </a:bodyPr>
          <a:lstStyle/>
          <a:p>
            <a:pPr marL="0" indent="0">
              <a:buNone/>
            </a:pPr>
            <a:r>
              <a:rPr lang="en-US" sz="3600" b="1" dirty="0">
                <a:solidFill>
                  <a:srgbClr val="D71323"/>
                </a:solidFill>
              </a:rPr>
              <a:t>Is He just a Man? Is He just Divine?</a:t>
            </a:r>
          </a:p>
          <a:p>
            <a:pPr marL="0" indent="0">
              <a:buNone/>
            </a:pPr>
            <a:r>
              <a:rPr lang="en-US" sz="3600" b="1" dirty="0">
                <a:solidFill>
                  <a:srgbClr val="D71323"/>
                </a:solidFill>
              </a:rPr>
              <a:t>Is He indifferent about sin?</a:t>
            </a:r>
            <a:endParaRPr lang="en-US" sz="3000" b="1" dirty="0">
              <a:solidFill>
                <a:srgbClr val="D71323"/>
              </a:solidFill>
            </a:endParaRPr>
          </a:p>
          <a:p>
            <a:pPr marL="0" indent="0">
              <a:buNone/>
            </a:pPr>
            <a:r>
              <a:rPr lang="en-US" sz="3600" b="1" dirty="0">
                <a:solidFill>
                  <a:srgbClr val="D71323"/>
                </a:solidFill>
              </a:rPr>
              <a:t>Is He indifferent about worship?</a:t>
            </a:r>
          </a:p>
          <a:p>
            <a:pPr marL="0" indent="0">
              <a:buNone/>
            </a:pPr>
            <a:r>
              <a:rPr lang="en-US" sz="3600" b="1" dirty="0">
                <a:solidFill>
                  <a:schemeClr val="bg1"/>
                </a:solidFill>
              </a:rPr>
              <a:t>Is His mercy unconditional?</a:t>
            </a:r>
          </a:p>
          <a:p>
            <a:r>
              <a:rPr lang="en-US" sz="3000" i="1" dirty="0">
                <a:solidFill>
                  <a:schemeClr val="bg1"/>
                </a:solidFill>
              </a:rPr>
              <a:t>Acts 8:26-28; 10:1-6 </a:t>
            </a:r>
            <a:r>
              <a:rPr lang="en-US" sz="3000" dirty="0">
                <a:solidFill>
                  <a:schemeClr val="bg1"/>
                </a:solidFill>
              </a:rPr>
              <a:t>– Ethiopian and Cornelius were good, but lost.</a:t>
            </a:r>
            <a:endParaRPr lang="en-US" sz="3600" b="1" dirty="0">
              <a:solidFill>
                <a:schemeClr val="bg1"/>
              </a:solidFill>
            </a:endParaRPr>
          </a:p>
          <a:p>
            <a:r>
              <a:rPr lang="en-US" sz="3000" i="1" dirty="0">
                <a:solidFill>
                  <a:schemeClr val="bg1"/>
                </a:solidFill>
              </a:rPr>
              <a:t>Romans 1:16</a:t>
            </a:r>
            <a:r>
              <a:rPr lang="en-US" sz="3000" dirty="0">
                <a:solidFill>
                  <a:schemeClr val="bg1"/>
                </a:solidFill>
              </a:rPr>
              <a:t> – power to salvation.</a:t>
            </a:r>
          </a:p>
          <a:p>
            <a:r>
              <a:rPr lang="en-US" sz="3000" i="1" dirty="0">
                <a:solidFill>
                  <a:schemeClr val="bg1"/>
                </a:solidFill>
              </a:rPr>
              <a:t>Matthew 7:7-8 </a:t>
            </a:r>
            <a:r>
              <a:rPr lang="en-US" sz="3000" dirty="0">
                <a:solidFill>
                  <a:schemeClr val="bg1"/>
                </a:solidFill>
              </a:rPr>
              <a:t>– ignorance? Seek and find.</a:t>
            </a:r>
          </a:p>
          <a:p>
            <a:r>
              <a:rPr lang="en-US" sz="3000" i="1" dirty="0">
                <a:solidFill>
                  <a:schemeClr val="bg1"/>
                </a:solidFill>
              </a:rPr>
              <a:t>2 Thessalonians 1:8 </a:t>
            </a:r>
            <a:r>
              <a:rPr lang="en-US" sz="3000" dirty="0">
                <a:solidFill>
                  <a:schemeClr val="bg1"/>
                </a:solidFill>
              </a:rPr>
              <a:t>– not obedient, punished.</a:t>
            </a:r>
          </a:p>
        </p:txBody>
      </p:sp>
    </p:spTree>
    <p:extLst>
      <p:ext uri="{BB962C8B-B14F-4D97-AF65-F5344CB8AC3E}">
        <p14:creationId xmlns:p14="http://schemas.microsoft.com/office/powerpoint/2010/main" val="3552757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EE46-5302-4484-AA5C-4ED53CA1A294}"/>
              </a:ext>
            </a:extLst>
          </p:cNvPr>
          <p:cNvSpPr>
            <a:spLocks noGrp="1"/>
          </p:cNvSpPr>
          <p:nvPr>
            <p:ph type="ctrTitle"/>
          </p:nvPr>
        </p:nvSpPr>
        <p:spPr>
          <a:xfrm>
            <a:off x="685800" y="1731968"/>
            <a:ext cx="7772400" cy="2387600"/>
          </a:xfrm>
        </p:spPr>
        <p:txBody>
          <a:bodyPr>
            <a:normAutofit/>
            <a:scene3d>
              <a:camera prst="orthographicFront"/>
              <a:lightRig rig="threePt" dir="t"/>
            </a:scene3d>
            <a:sp3d extrusionH="57150">
              <a:bevelT w="38100" h="38100" prst="angle"/>
            </a:sp3d>
          </a:bodyPr>
          <a:lstStyle/>
          <a:p>
            <a:r>
              <a:rPr lang="en-US" sz="7200" b="1" dirty="0">
                <a:solidFill>
                  <a:schemeClr val="bg1"/>
                </a:solidFill>
                <a:effectLst>
                  <a:glow rad="101600">
                    <a:srgbClr val="D71323">
                      <a:alpha val="40000"/>
                    </a:srgbClr>
                  </a:glow>
                </a:effectLst>
                <a:latin typeface="Agency FB" panose="020B0503020202020204" pitchFamily="34" charset="0"/>
              </a:rPr>
              <a:t>What do you think  about the Christ?</a:t>
            </a:r>
          </a:p>
        </p:txBody>
      </p:sp>
      <p:sp>
        <p:nvSpPr>
          <p:cNvPr id="3" name="Subtitle 2">
            <a:extLst>
              <a:ext uri="{FF2B5EF4-FFF2-40B4-BE49-F238E27FC236}">
                <a16:creationId xmlns:a16="http://schemas.microsoft.com/office/drawing/2014/main" id="{305A261B-1AFF-4D93-AEB4-199FED319B6E}"/>
              </a:ext>
            </a:extLst>
          </p:cNvPr>
          <p:cNvSpPr>
            <a:spLocks noGrp="1"/>
          </p:cNvSpPr>
          <p:nvPr>
            <p:ph type="subTitle" idx="1"/>
          </p:nvPr>
        </p:nvSpPr>
        <p:spPr>
          <a:xfrm>
            <a:off x="1143000" y="4238143"/>
            <a:ext cx="6858000" cy="1655762"/>
          </a:xfrm>
        </p:spPr>
        <p:txBody>
          <a:bodyPr>
            <a:normAutofit/>
          </a:bodyPr>
          <a:lstStyle/>
          <a:p>
            <a:r>
              <a:rPr lang="en-US" sz="4000" i="1" dirty="0">
                <a:solidFill>
                  <a:schemeClr val="bg1"/>
                </a:solidFill>
              </a:rPr>
              <a:t>Matthew 22:42</a:t>
            </a:r>
          </a:p>
        </p:txBody>
      </p:sp>
    </p:spTree>
    <p:extLst>
      <p:ext uri="{BB962C8B-B14F-4D97-AF65-F5344CB8AC3E}">
        <p14:creationId xmlns:p14="http://schemas.microsoft.com/office/powerpoint/2010/main" val="9642202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TotalTime>
  <Words>1810</Words>
  <Application>Microsoft Office PowerPoint</Application>
  <PresentationFormat>On-screen Show (4:3)</PresentationFormat>
  <Paragraphs>121</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Agency FB</vt:lpstr>
      <vt:lpstr>Arial</vt:lpstr>
      <vt:lpstr>Calibri</vt:lpstr>
      <vt:lpstr>Calibri Light</vt:lpstr>
      <vt:lpstr>Times New Roman</vt:lpstr>
      <vt:lpstr>Office Theme</vt:lpstr>
      <vt:lpstr>PowerPoint Presentation</vt:lpstr>
      <vt:lpstr>What do you think  about the Christ?</vt:lpstr>
      <vt:lpstr>What do you think about the Christ?</vt:lpstr>
      <vt:lpstr>What do you think about the Christ?</vt:lpstr>
      <vt:lpstr>What do you think about the Christ?</vt:lpstr>
      <vt:lpstr>What do you think about the Christ?</vt:lpstr>
      <vt:lpstr>What do you think  about the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5</cp:revision>
  <dcterms:created xsi:type="dcterms:W3CDTF">2018-04-08T19:42:45Z</dcterms:created>
  <dcterms:modified xsi:type="dcterms:W3CDTF">2018-04-08T21:51:17Z</dcterms:modified>
</cp:coreProperties>
</file>