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7475"/>
    <a:srgbClr val="501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62D44-00D3-4670-815B-5882CF06E96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51D74-E55B-4458-AFF2-1BE9C9640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7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Man of Sorrows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53:3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Son of God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“made Himself of no reputation, taking the form of a bondservant, and coming in the likeness of men” (Philippians 2:7).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came with an abundance of sorrow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Isaiah 53:3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described prophetically.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this facet of discussion concerning our Savior is gloomy, it is necessary, because sorrow is a reality of life under the sun, and He experienced it and can help us through our own.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“Sorrow is better than laughter, for by a sad countenance the heart is made better” (Ecclesiastes 7:3).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in recognition of the sorrows of this life, we can know there are better things in a better place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 sorrowful, yet always rejoicing” (2 Corinthians 6:10).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Man of Sorrows can be of great assistance in our sorrows.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Man of Sorrows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51D74-E55B-4458-AFF2-1BE9C9640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04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an Example of Relief from Sorrow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12:1-2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is an example we look to in order to receive strength.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“joy that was set before Him”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purpose of the cross, the salvation of souls.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also SITTING DOWN AT THE RIGHT HAND OF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other words – Jesus endured suffering and sorrow, and becomes the example of total relief from such.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 remains therefore a rest for the people of God. Fore he who has entered His rest has himself also ceased from his works as God did from His” (Hebrews 4:9-10).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 7:13-17; 21:1-5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Those who are washed in the blood of the Lamb will be given entrance into the new land where there is no sorrow!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51D74-E55B-4458-AFF2-1BE9C96400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21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was described as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Man of sorrows” (Isaiah 53:3)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can relate to our sorrows, and help us in them.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He became a Man of sorrows, we can be relieved of all sorrow!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51D74-E55B-4458-AFF2-1BE9C96400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0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Man of Sorrows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Affliction of Humanity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3:2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Children of God long to be like Jesus in His glorious state.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such in mind, consider how He left that glorious state and came to earth for us.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entered a body prepared for sacrifice, but until that suffering of sacrifice, He suffered the normal afflictions of human existence.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Jesus came to Samaria and spoke to the woman at the well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4:6-7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Wearied, and needed a drink.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shows that Jesus was human, and His body subject to everything ours is subject to.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Hanging on the cross He would say,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thirst!” (John 19:28).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very small matters, to the greatest matters, JESUS MADE HIMSELF SUBJECT TO THE AFFLICTIONS OF THIS LIFE.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Sorrow Over Loss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51D74-E55B-4458-AFF2-1BE9C9640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5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Sorrow Over Loss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loss – Lazarus: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11:1-3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loved Lazarus.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Delayed to go to him – let him die so He could raise him from the dead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14-15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that they may believe).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vv. 32-36)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was immersed with sorrow, for Lazarus whom He loved, and his sisters who were mourning.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developed relationships, and sorrowed in loss.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Struggle with Temptation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51D74-E55B-4458-AFF2-1BE9C96400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3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Struggle with Temptation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“was in all points tempted as we are, yet without sin” (Hebrews 4:15).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this a challenge for Him? Was this simply smooth sailing, i.e. did it not affect Him?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 we are”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indicates there is not difference except that He did not succumb to temptation.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Jesus’ temptation, if anything, WAS GREATER THAN OUR OWN, for He never tried to relieve Himself with giving over to sin.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4:11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After being tempted by the devil.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 angels ministered to Him is not disclosed.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we know these temptations must have affected Him greatly if God saw it fit to send the angels to Him.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day, Jesus had to deal with the devil’s attempts to cause Him to fall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“Now when the devil had ended every temptation, he departed from Him until an opportune time” (Luke 4:13).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Sorrow Over Rebellious Creation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51D74-E55B-4458-AFF2-1BE9C96400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3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Sorrow Over Rebellious Creation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1:4, 10-11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came to bring life to the world, and the world rejected Him, even His own people (Israel).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23:37-39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Rejected by His own – before predicting the destruction of Jerusalem (fulfilled in A.D. 70).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rejected Him, and sinned against Him and God the Father.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sorrowful about this, and even expressed His love by dying for them so they could be forgiven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53:3-9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came to give life, and the people rejected such, and instead took HIS LIFE.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Man of Comfort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51D74-E55B-4458-AFF2-1BE9C9640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7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Man of Comfort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Needed, and Sought Comfort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4:1-2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Before being tempted in the wilderness.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is linked with fasting – Jesus was receiving strength from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did this often.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“He Himself often withdrew into the wilderness and prayed” (Luke 5:16).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Received Comfort, and Offers Comfort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51D74-E55B-4458-AFF2-1BE9C96400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10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Received Comfort, and Offers Comfort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7:7-11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spoke from experience in this place – He sought comfort and strength, and expected to receive it.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always was given the comfort and strength He needed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22:39-46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received strength and comfort in the garden before the horror commenced.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45)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found disciples sleeping from sorrow;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46)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told them to pray.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was in sorrow, and made sure to pray, seeking comfort from above – THAT IS WHAT THE DISCIPLES NEEDED TO DO!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1:3-7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Christ was comforted, and offers comfort to us. This comfort we receive can also be given to others. GOD IS ALWAYS THERE TO COMFORT AND STRENGTHEN US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Aiding High Priest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51D74-E55B-4458-AFF2-1BE9C96400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3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Aiding High Priest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Jesus, our aiding High Priest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Hebrews 4:14-16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temptation, suffering, sorrow, weakness, in anything we require aid!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Sorrow Over Loss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Thessalonians 4:13-18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Those who sleep in Jesus are in comfort, and will be raised to be with the Lord.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have hope, as do they!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Comfort comes with this truth!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 it was that the beggar [Lazarus] died, and was carried by the angels to Abraham’s bosom” (Luke 16:22). “he is comforted” (v. 25).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comfort and hope is offered in Jesus.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can sympathize with our bereavement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“Jesus wept” (John 11:35).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Remember, because of Jesus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“Precious in the sight of the Lord is the death of His saints” (Psalm 116:15).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Sorrow Over Sin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51D74-E55B-4458-AFF2-1BE9C96400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43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Sorrow Over Sin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“For godly sorrow produces repentance leading to salvation, not to be regretted” (2 Corinthians 7:10).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should cause sorrow! This is God’s intention with the gospel, but it also comes with the relief for the sorrow!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11:28-30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will give your soul rest from the burden of sin!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an Example of Relief from Sorrow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51D74-E55B-4458-AFF2-1BE9C96400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5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9A18-6AA3-4BEB-8BD0-0194B0B2B698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00F8-CB13-487E-97BA-0C278900E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1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9A18-6AA3-4BEB-8BD0-0194B0B2B698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00F8-CB13-487E-97BA-0C278900E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8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9A18-6AA3-4BEB-8BD0-0194B0B2B698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00F8-CB13-487E-97BA-0C278900E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2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9A18-6AA3-4BEB-8BD0-0194B0B2B698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00F8-CB13-487E-97BA-0C278900E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6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9A18-6AA3-4BEB-8BD0-0194B0B2B698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00F8-CB13-487E-97BA-0C278900E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9A18-6AA3-4BEB-8BD0-0194B0B2B698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00F8-CB13-487E-97BA-0C278900E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9A18-6AA3-4BEB-8BD0-0194B0B2B698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00F8-CB13-487E-97BA-0C278900E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2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9A18-6AA3-4BEB-8BD0-0194B0B2B698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00F8-CB13-487E-97BA-0C278900E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2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9A18-6AA3-4BEB-8BD0-0194B0B2B698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00F8-CB13-487E-97BA-0C278900E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6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9A18-6AA3-4BEB-8BD0-0194B0B2B698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00F8-CB13-487E-97BA-0C278900E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5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9A18-6AA3-4BEB-8BD0-0194B0B2B698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00F8-CB13-487E-97BA-0C278900E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5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4000">
              <a:srgbClr val="501D1C"/>
            </a:gs>
            <a:gs pos="83000">
              <a:srgbClr val="501D1C"/>
            </a:gs>
            <a:gs pos="100000">
              <a:srgbClr val="501D1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9A18-6AA3-4BEB-8BD0-0194B0B2B698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C00F8-CB13-487E-97BA-0C278900E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6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B200-0A3F-40AD-8265-2AAB4BE8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714B2-4C29-4CB3-AFF2-32AFECF89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5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1B8C-437D-45FB-BF0E-BA28D3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gradFill flip="none" rotWithShape="1">
                  <a:gsLst>
                    <a:gs pos="0">
                      <a:srgbClr val="D07475">
                        <a:tint val="66000"/>
                        <a:satMod val="160000"/>
                      </a:srgbClr>
                    </a:gs>
                    <a:gs pos="50000">
                      <a:srgbClr val="D07475">
                        <a:tint val="44500"/>
                        <a:satMod val="160000"/>
                      </a:srgbClr>
                    </a:gs>
                    <a:gs pos="100000">
                      <a:srgbClr val="D0747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Baskerville Old Face" panose="02020602080505020303" pitchFamily="18" charset="0"/>
              </a:rPr>
              <a:t>An Aiding High Priest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6F07-27A6-4707-8284-31BC5FB2C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252"/>
            <a:ext cx="7886700" cy="5155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07475"/>
                </a:solidFill>
              </a:rPr>
              <a:t>Jesus, our High Priest – Hebrews 4:14-16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D07475"/>
                </a:solidFill>
              </a:rPr>
              <a:t>In Sorrow Over Loss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In Sorrow Over Sin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2 Corinthians 7:10 </a:t>
            </a:r>
            <a:r>
              <a:rPr lang="en-US" sz="3200" dirty="0">
                <a:solidFill>
                  <a:schemeClr val="bg1"/>
                </a:solidFill>
              </a:rPr>
              <a:t>– godly sorrow.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Matthew 11:28-30 </a:t>
            </a:r>
            <a:r>
              <a:rPr lang="en-US" sz="3200" dirty="0">
                <a:solidFill>
                  <a:schemeClr val="bg1"/>
                </a:solidFill>
              </a:rPr>
              <a:t>– relief from sin’s burden.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1B8C-437D-45FB-BF0E-BA28D3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gradFill flip="none" rotWithShape="1">
                  <a:gsLst>
                    <a:gs pos="0">
                      <a:srgbClr val="D07475">
                        <a:tint val="66000"/>
                        <a:satMod val="160000"/>
                      </a:srgbClr>
                    </a:gs>
                    <a:gs pos="50000">
                      <a:srgbClr val="D07475">
                        <a:tint val="44500"/>
                        <a:satMod val="160000"/>
                      </a:srgbClr>
                    </a:gs>
                    <a:gs pos="100000">
                      <a:srgbClr val="D0747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Baskerville Old Face" panose="02020602080505020303" pitchFamily="18" charset="0"/>
              </a:rPr>
              <a:t>An Aiding High Priest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6F07-27A6-4707-8284-31BC5FB2C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252"/>
            <a:ext cx="7886700" cy="5155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07475"/>
                </a:solidFill>
              </a:rPr>
              <a:t>Jesus, our High Priest – Hebrews 4:14-16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D07475"/>
                </a:solidFill>
              </a:rPr>
              <a:t>In Sorrow Over Loss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D07475"/>
                </a:solidFill>
              </a:rPr>
              <a:t>In Sorrow Over Sin</a:t>
            </a:r>
            <a:endParaRPr lang="en-US" sz="3200" b="1" dirty="0">
              <a:solidFill>
                <a:srgbClr val="D07475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As an Example of Relief from Sorrow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Hebrews 12:1-2 </a:t>
            </a:r>
            <a:r>
              <a:rPr lang="en-US" sz="3200" dirty="0">
                <a:solidFill>
                  <a:schemeClr val="bg1"/>
                </a:solidFill>
              </a:rPr>
              <a:t>– joy set before Him.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Hebrews 4:9-10 </a:t>
            </a:r>
            <a:r>
              <a:rPr lang="en-US" sz="3200" dirty="0">
                <a:solidFill>
                  <a:schemeClr val="bg1"/>
                </a:solidFill>
              </a:rPr>
              <a:t>– a rest for God’s people.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Revelation 7:13-17; 21:1-5 </a:t>
            </a:r>
            <a:r>
              <a:rPr lang="en-US" sz="3200" dirty="0">
                <a:solidFill>
                  <a:schemeClr val="bg1"/>
                </a:solidFill>
              </a:rPr>
              <a:t>– relief from sorrow is with the Lord.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A3AE71-2D4A-45F6-A93C-E4E0202E2D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804" r="2220" b="1778"/>
          <a:stretch/>
        </p:blipFill>
        <p:spPr>
          <a:xfrm>
            <a:off x="-26505" y="0"/>
            <a:ext cx="9202385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9CDFC59-9C5A-4DD4-BE17-EAE1FA83E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205550"/>
            <a:ext cx="6858000" cy="824188"/>
          </a:xfrm>
        </p:spPr>
        <p:txBody>
          <a:bodyPr>
            <a:normAutofit/>
          </a:bodyPr>
          <a:lstStyle/>
          <a:p>
            <a:r>
              <a:rPr lang="en-US" sz="4800" b="1" dirty="0">
                <a:gradFill flip="none" rotWithShape="1">
                  <a:gsLst>
                    <a:gs pos="0">
                      <a:srgbClr val="D07475">
                        <a:tint val="66000"/>
                        <a:satMod val="160000"/>
                      </a:srgbClr>
                    </a:gs>
                    <a:gs pos="50000">
                      <a:srgbClr val="D07475">
                        <a:tint val="44500"/>
                        <a:satMod val="160000"/>
                      </a:srgbClr>
                    </a:gs>
                    <a:gs pos="100000">
                      <a:srgbClr val="D0747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Baskerville Old Face" panose="02020602080505020303" pitchFamily="18" charset="0"/>
              </a:rPr>
              <a:t>Isaiah 53:3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83A6757-514A-4C77-8852-1914F5785EC5}"/>
              </a:ext>
            </a:extLst>
          </p:cNvPr>
          <p:cNvSpPr txBox="1">
            <a:spLocks/>
          </p:cNvSpPr>
          <p:nvPr/>
        </p:nvSpPr>
        <p:spPr>
          <a:xfrm>
            <a:off x="2156794" y="3733628"/>
            <a:ext cx="1292087" cy="82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>
                <a:gradFill flip="none" rotWithShape="1">
                  <a:gsLst>
                    <a:gs pos="0">
                      <a:srgbClr val="D07475">
                        <a:tint val="66000"/>
                        <a:satMod val="160000"/>
                      </a:srgbClr>
                    </a:gs>
                    <a:gs pos="50000">
                      <a:srgbClr val="D07475">
                        <a:tint val="44500"/>
                        <a:satMod val="160000"/>
                      </a:srgbClr>
                    </a:gs>
                    <a:gs pos="100000">
                      <a:srgbClr val="D0747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Baskerville Old Face" panose="02020602080505020303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376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A3AE71-2D4A-45F6-A93C-E4E0202E2D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804" r="2220" b="1778"/>
          <a:stretch/>
        </p:blipFill>
        <p:spPr>
          <a:xfrm>
            <a:off x="-26505" y="0"/>
            <a:ext cx="9202385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9CDFC59-9C5A-4DD4-BE17-EAE1FA83E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205550"/>
            <a:ext cx="6858000" cy="824188"/>
          </a:xfrm>
        </p:spPr>
        <p:txBody>
          <a:bodyPr>
            <a:normAutofit/>
          </a:bodyPr>
          <a:lstStyle/>
          <a:p>
            <a:r>
              <a:rPr lang="en-US" sz="4800" b="1" dirty="0">
                <a:gradFill flip="none" rotWithShape="1">
                  <a:gsLst>
                    <a:gs pos="0">
                      <a:srgbClr val="D07475">
                        <a:tint val="66000"/>
                        <a:satMod val="160000"/>
                      </a:srgbClr>
                    </a:gs>
                    <a:gs pos="50000">
                      <a:srgbClr val="D07475">
                        <a:tint val="44500"/>
                        <a:satMod val="160000"/>
                      </a:srgbClr>
                    </a:gs>
                    <a:gs pos="100000">
                      <a:srgbClr val="D0747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Baskerville Old Face" panose="02020602080505020303" pitchFamily="18" charset="0"/>
              </a:rPr>
              <a:t>Isaiah 53:3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83A6757-514A-4C77-8852-1914F5785EC5}"/>
              </a:ext>
            </a:extLst>
          </p:cNvPr>
          <p:cNvSpPr txBox="1">
            <a:spLocks/>
          </p:cNvSpPr>
          <p:nvPr/>
        </p:nvSpPr>
        <p:spPr>
          <a:xfrm>
            <a:off x="2156794" y="3733628"/>
            <a:ext cx="1292087" cy="82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>
                <a:gradFill flip="none" rotWithShape="1">
                  <a:gsLst>
                    <a:gs pos="0">
                      <a:srgbClr val="D07475">
                        <a:tint val="66000"/>
                        <a:satMod val="160000"/>
                      </a:srgbClr>
                    </a:gs>
                    <a:gs pos="50000">
                      <a:srgbClr val="D07475">
                        <a:tint val="44500"/>
                        <a:satMod val="160000"/>
                      </a:srgbClr>
                    </a:gs>
                    <a:gs pos="100000">
                      <a:srgbClr val="D0747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Baskerville Old Face" panose="02020602080505020303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012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1B8C-437D-45FB-BF0E-BA28D3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gradFill flip="none" rotWithShape="1">
                  <a:gsLst>
                    <a:gs pos="0">
                      <a:srgbClr val="D07475">
                        <a:tint val="66000"/>
                        <a:satMod val="160000"/>
                      </a:srgbClr>
                    </a:gs>
                    <a:gs pos="50000">
                      <a:srgbClr val="D07475">
                        <a:tint val="44500"/>
                        <a:satMod val="160000"/>
                      </a:srgbClr>
                    </a:gs>
                    <a:gs pos="100000">
                      <a:srgbClr val="D0747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Baskerville Old Face" panose="02020602080505020303" pitchFamily="18" charset="0"/>
              </a:rPr>
              <a:t>A Man of Sorrows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6F07-27A6-4707-8284-31BC5FB2C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252"/>
            <a:ext cx="7886700" cy="515509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Affliction of Humanity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1 John 3:2 </a:t>
            </a:r>
            <a:r>
              <a:rPr lang="en-US" sz="3200" dirty="0">
                <a:solidFill>
                  <a:schemeClr val="bg1"/>
                </a:solidFill>
              </a:rPr>
              <a:t>– left a glorious state.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John 4:6-7; 19:28 </a:t>
            </a:r>
            <a:r>
              <a:rPr lang="en-US" sz="3200" dirty="0">
                <a:solidFill>
                  <a:schemeClr val="bg1"/>
                </a:solidFill>
              </a:rPr>
              <a:t>– experienced the normal struggles of humanity.</a:t>
            </a:r>
          </a:p>
        </p:txBody>
      </p:sp>
    </p:spTree>
    <p:extLst>
      <p:ext uri="{BB962C8B-B14F-4D97-AF65-F5344CB8AC3E}">
        <p14:creationId xmlns:p14="http://schemas.microsoft.com/office/powerpoint/2010/main" val="338329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1B8C-437D-45FB-BF0E-BA28D3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gradFill flip="none" rotWithShape="1">
                  <a:gsLst>
                    <a:gs pos="0">
                      <a:srgbClr val="D07475">
                        <a:tint val="66000"/>
                        <a:satMod val="160000"/>
                      </a:srgbClr>
                    </a:gs>
                    <a:gs pos="50000">
                      <a:srgbClr val="D07475">
                        <a:tint val="44500"/>
                        <a:satMod val="160000"/>
                      </a:srgbClr>
                    </a:gs>
                    <a:gs pos="100000">
                      <a:srgbClr val="D0747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Baskerville Old Face" panose="02020602080505020303" pitchFamily="18" charset="0"/>
              </a:rPr>
              <a:t>A Man of Sorrows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6F07-27A6-4707-8284-31BC5FB2C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252"/>
            <a:ext cx="7886700" cy="515509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D07475"/>
                </a:solidFill>
              </a:rPr>
              <a:t>Affliction of Humanity</a:t>
            </a:r>
            <a:endParaRPr lang="en-US" sz="3200" b="1" dirty="0">
              <a:solidFill>
                <a:srgbClr val="D07475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Sorrow Over Loss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John 11 </a:t>
            </a:r>
            <a:r>
              <a:rPr lang="en-US" sz="3200" dirty="0">
                <a:solidFill>
                  <a:schemeClr val="bg1"/>
                </a:solidFill>
              </a:rPr>
              <a:t>– the death of Lazarus greatly affected Jesus.</a:t>
            </a:r>
          </a:p>
        </p:txBody>
      </p:sp>
    </p:spTree>
    <p:extLst>
      <p:ext uri="{BB962C8B-B14F-4D97-AF65-F5344CB8AC3E}">
        <p14:creationId xmlns:p14="http://schemas.microsoft.com/office/powerpoint/2010/main" val="40175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1B8C-437D-45FB-BF0E-BA28D3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gradFill flip="none" rotWithShape="1">
                  <a:gsLst>
                    <a:gs pos="0">
                      <a:srgbClr val="D07475">
                        <a:tint val="66000"/>
                        <a:satMod val="160000"/>
                      </a:srgbClr>
                    </a:gs>
                    <a:gs pos="50000">
                      <a:srgbClr val="D07475">
                        <a:tint val="44500"/>
                        <a:satMod val="160000"/>
                      </a:srgbClr>
                    </a:gs>
                    <a:gs pos="100000">
                      <a:srgbClr val="D0747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Baskerville Old Face" panose="02020602080505020303" pitchFamily="18" charset="0"/>
              </a:rPr>
              <a:t>A Man of Sorrows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6F07-27A6-4707-8284-31BC5FB2C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252"/>
            <a:ext cx="7886700" cy="515509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D07475"/>
                </a:solidFill>
              </a:rPr>
              <a:t>Affliction of Humanity</a:t>
            </a:r>
            <a:endParaRPr lang="en-US" sz="3200" b="1" dirty="0">
              <a:solidFill>
                <a:srgbClr val="D07475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D07475"/>
                </a:solidFill>
              </a:rPr>
              <a:t>Sorrow Over Loss</a:t>
            </a:r>
            <a:endParaRPr lang="en-US" sz="3200" b="1" dirty="0">
              <a:solidFill>
                <a:srgbClr val="D07475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Struggle with Temptation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Hebrews 4:15 </a:t>
            </a:r>
            <a:r>
              <a:rPr lang="en-US" sz="3200" dirty="0">
                <a:solidFill>
                  <a:schemeClr val="bg1"/>
                </a:solidFill>
              </a:rPr>
              <a:t>– tempted as we are.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Matthew 4:11 </a:t>
            </a:r>
            <a:r>
              <a:rPr lang="en-US" sz="3200" dirty="0">
                <a:solidFill>
                  <a:schemeClr val="bg1"/>
                </a:solidFill>
              </a:rPr>
              <a:t>– needed strength from God.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Luke 4:13 </a:t>
            </a:r>
            <a:r>
              <a:rPr lang="en-US" sz="3200" dirty="0">
                <a:solidFill>
                  <a:schemeClr val="bg1"/>
                </a:solidFill>
              </a:rPr>
              <a:t>– tempted throughout life.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7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1B8C-437D-45FB-BF0E-BA28D3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gradFill flip="none" rotWithShape="1">
                  <a:gsLst>
                    <a:gs pos="0">
                      <a:srgbClr val="D07475">
                        <a:tint val="66000"/>
                        <a:satMod val="160000"/>
                      </a:srgbClr>
                    </a:gs>
                    <a:gs pos="50000">
                      <a:srgbClr val="D07475">
                        <a:tint val="44500"/>
                        <a:satMod val="160000"/>
                      </a:srgbClr>
                    </a:gs>
                    <a:gs pos="100000">
                      <a:srgbClr val="D0747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Baskerville Old Face" panose="02020602080505020303" pitchFamily="18" charset="0"/>
              </a:rPr>
              <a:t>A Man of Sorrows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6F07-27A6-4707-8284-31BC5FB2C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252"/>
            <a:ext cx="7886700" cy="5155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07475"/>
                </a:solidFill>
              </a:rPr>
              <a:t>Affliction of Humanity</a:t>
            </a:r>
            <a:endParaRPr lang="en-US" sz="3200" b="1" dirty="0">
              <a:solidFill>
                <a:srgbClr val="D07475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D07475"/>
                </a:solidFill>
              </a:rPr>
              <a:t>Sorrow Over Loss</a:t>
            </a:r>
            <a:endParaRPr lang="en-US" sz="3200" b="1" dirty="0">
              <a:solidFill>
                <a:srgbClr val="D07475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D07475"/>
                </a:solidFill>
              </a:rPr>
              <a:t>Struggle with Temptation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Sorrow Over Rebellious Creation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John 1:4, 10-11 </a:t>
            </a:r>
            <a:r>
              <a:rPr lang="en-US" sz="3200" dirty="0">
                <a:solidFill>
                  <a:schemeClr val="bg1"/>
                </a:solidFill>
              </a:rPr>
              <a:t>– rejected by His own despite what He offered.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Matthew 23:37-39 </a:t>
            </a:r>
            <a:r>
              <a:rPr lang="en-US" sz="3200" dirty="0">
                <a:solidFill>
                  <a:schemeClr val="bg1"/>
                </a:solidFill>
              </a:rPr>
              <a:t>– sorrowed over their rejection of Him.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Isaiah 53:3-9 </a:t>
            </a:r>
            <a:r>
              <a:rPr lang="en-US" sz="3200" dirty="0">
                <a:solidFill>
                  <a:schemeClr val="bg1"/>
                </a:solidFill>
              </a:rPr>
              <a:t>– died for those who rejected Him.</a:t>
            </a:r>
          </a:p>
        </p:txBody>
      </p:sp>
    </p:spTree>
    <p:extLst>
      <p:ext uri="{BB962C8B-B14F-4D97-AF65-F5344CB8AC3E}">
        <p14:creationId xmlns:p14="http://schemas.microsoft.com/office/powerpoint/2010/main" val="13222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1B8C-437D-45FB-BF0E-BA28D3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gradFill flip="none" rotWithShape="1">
                  <a:gsLst>
                    <a:gs pos="0">
                      <a:srgbClr val="D07475">
                        <a:tint val="66000"/>
                        <a:satMod val="160000"/>
                      </a:srgbClr>
                    </a:gs>
                    <a:gs pos="50000">
                      <a:srgbClr val="D07475">
                        <a:tint val="44500"/>
                        <a:satMod val="160000"/>
                      </a:srgbClr>
                    </a:gs>
                    <a:gs pos="100000">
                      <a:srgbClr val="D0747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Baskerville Old Face" panose="02020602080505020303" pitchFamily="18" charset="0"/>
              </a:rPr>
              <a:t>A Man of Comfort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6F07-27A6-4707-8284-31BC5FB2C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252"/>
            <a:ext cx="7886700" cy="5155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Needed and Sought Comfort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Matthew 4:1-2 </a:t>
            </a:r>
            <a:r>
              <a:rPr lang="en-US" sz="3200" dirty="0">
                <a:solidFill>
                  <a:schemeClr val="bg1"/>
                </a:solidFill>
              </a:rPr>
              <a:t>– before being tempted.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Luke 5:16 </a:t>
            </a:r>
            <a:r>
              <a:rPr lang="en-US" sz="3200" dirty="0">
                <a:solidFill>
                  <a:schemeClr val="bg1"/>
                </a:solidFill>
              </a:rPr>
              <a:t>– gave Himself to prayer often.</a:t>
            </a:r>
          </a:p>
        </p:txBody>
      </p:sp>
    </p:spTree>
    <p:extLst>
      <p:ext uri="{BB962C8B-B14F-4D97-AF65-F5344CB8AC3E}">
        <p14:creationId xmlns:p14="http://schemas.microsoft.com/office/powerpoint/2010/main" val="6727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1B8C-437D-45FB-BF0E-BA28D3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gradFill flip="none" rotWithShape="1">
                  <a:gsLst>
                    <a:gs pos="0">
                      <a:srgbClr val="D07475">
                        <a:tint val="66000"/>
                        <a:satMod val="160000"/>
                      </a:srgbClr>
                    </a:gs>
                    <a:gs pos="50000">
                      <a:srgbClr val="D07475">
                        <a:tint val="44500"/>
                        <a:satMod val="160000"/>
                      </a:srgbClr>
                    </a:gs>
                    <a:gs pos="100000">
                      <a:srgbClr val="D0747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Baskerville Old Face" panose="02020602080505020303" pitchFamily="18" charset="0"/>
              </a:rPr>
              <a:t>A Man of Comfort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6F07-27A6-4707-8284-31BC5FB2C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252"/>
            <a:ext cx="7886700" cy="5155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07475"/>
                </a:solidFill>
              </a:rPr>
              <a:t>Needed and Sought Comfort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Received Comfort, and Offers Comfort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Matthew 7:7-11 </a:t>
            </a:r>
            <a:r>
              <a:rPr lang="en-US" sz="3200" dirty="0">
                <a:solidFill>
                  <a:schemeClr val="bg1"/>
                </a:solidFill>
              </a:rPr>
              <a:t>– He expected to receive the comfort He sought.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Luke 22:39-46 </a:t>
            </a:r>
            <a:r>
              <a:rPr lang="en-US" sz="3200" dirty="0">
                <a:solidFill>
                  <a:schemeClr val="bg1"/>
                </a:solidFill>
              </a:rPr>
              <a:t>– He received comfort/strength in the garden.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2 Corinthians 1:3-7 </a:t>
            </a:r>
            <a:r>
              <a:rPr lang="en-US" sz="3200" dirty="0">
                <a:solidFill>
                  <a:schemeClr val="bg1"/>
                </a:solidFill>
              </a:rPr>
              <a:t>– the comfort is extended to those in need of it.</a:t>
            </a:r>
          </a:p>
        </p:txBody>
      </p:sp>
    </p:spTree>
    <p:extLst>
      <p:ext uri="{BB962C8B-B14F-4D97-AF65-F5344CB8AC3E}">
        <p14:creationId xmlns:p14="http://schemas.microsoft.com/office/powerpoint/2010/main" val="35826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1B8C-437D-45FB-BF0E-BA28D3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gradFill flip="none" rotWithShape="1">
                  <a:gsLst>
                    <a:gs pos="0">
                      <a:srgbClr val="D07475">
                        <a:tint val="66000"/>
                        <a:satMod val="160000"/>
                      </a:srgbClr>
                    </a:gs>
                    <a:gs pos="50000">
                      <a:srgbClr val="D07475">
                        <a:tint val="44500"/>
                        <a:satMod val="160000"/>
                      </a:srgbClr>
                    </a:gs>
                    <a:gs pos="100000">
                      <a:srgbClr val="D07475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Baskerville Old Face" panose="02020602080505020303" pitchFamily="18" charset="0"/>
              </a:rPr>
              <a:t>An Aiding High Priest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6F07-27A6-4707-8284-31BC5FB2C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252"/>
            <a:ext cx="7886700" cy="5155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Jesus, our High Priest – Hebrews 4:14-16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In Sorrow Over Loss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1 Thessalonians 4:13-18 </a:t>
            </a:r>
            <a:r>
              <a:rPr lang="en-US" sz="3200" dirty="0">
                <a:solidFill>
                  <a:schemeClr val="bg1"/>
                </a:solidFill>
              </a:rPr>
              <a:t>– those who sleep in Jesus will be raised.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Luke 16:22, 25 </a:t>
            </a:r>
            <a:r>
              <a:rPr lang="en-US" sz="3200" dirty="0">
                <a:solidFill>
                  <a:schemeClr val="bg1"/>
                </a:solidFill>
              </a:rPr>
              <a:t>– those who sleep in Jesus are in God’s care and comfort.</a:t>
            </a:r>
          </a:p>
        </p:txBody>
      </p:sp>
    </p:spTree>
    <p:extLst>
      <p:ext uri="{BB962C8B-B14F-4D97-AF65-F5344CB8AC3E}">
        <p14:creationId xmlns:p14="http://schemas.microsoft.com/office/powerpoint/2010/main" val="5957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1681</Words>
  <Application>Microsoft Office PowerPoint</Application>
  <PresentationFormat>On-screen Show (4:3)</PresentationFormat>
  <Paragraphs>152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Baskerville Old Face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A Man of Sorrows</vt:lpstr>
      <vt:lpstr>A Man of Sorrows</vt:lpstr>
      <vt:lpstr>A Man of Sorrows</vt:lpstr>
      <vt:lpstr>A Man of Sorrows</vt:lpstr>
      <vt:lpstr>A Man of Comfort</vt:lpstr>
      <vt:lpstr>A Man of Comfort</vt:lpstr>
      <vt:lpstr>An Aiding High Priest</vt:lpstr>
      <vt:lpstr>An Aiding High Priest</vt:lpstr>
      <vt:lpstr>An Aiding High Priest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8</cp:revision>
  <dcterms:created xsi:type="dcterms:W3CDTF">2018-04-05T22:20:34Z</dcterms:created>
  <dcterms:modified xsi:type="dcterms:W3CDTF">2018-04-21T01:55:31Z</dcterms:modified>
</cp:coreProperties>
</file>