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0"/>
  </p:notesMasterIdLst>
  <p:sldIdLst>
    <p:sldId id="256" r:id="rId3"/>
    <p:sldId id="257" r:id="rId4"/>
    <p:sldId id="258" r:id="rId5"/>
    <p:sldId id="259" r:id="rId6"/>
    <p:sldId id="260" r:id="rId7"/>
    <p:sldId id="261" r:id="rId8"/>
    <p:sldId id="262"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72"/>
      </p:cViewPr>
      <p:guideLst/>
    </p:cSldViewPr>
  </p:slideViewPr>
  <p:notesTextViewPr>
    <p:cViewPr>
      <p:scale>
        <a:sx n="1" d="1"/>
        <a:sy n="1" d="1"/>
      </p:scale>
      <p:origin x="0" y="0"/>
    </p:cViewPr>
  </p:notesTextViewPr>
  <p:notesViewPr>
    <p:cSldViewPr snapToGrid="0">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4136DC-4ABF-4C60-B78B-0388A20C4097}" type="datetimeFigureOut">
              <a:rPr lang="en-US" smtClean="0"/>
              <a:t>5/20/2018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29CCFD-23A4-491A-A84D-19625FD032D6}" type="slidenum">
              <a:rPr lang="en-US" smtClean="0"/>
              <a:t>‹#›</a:t>
            </a:fld>
            <a:endParaRPr lang="en-US"/>
          </a:p>
        </p:txBody>
      </p:sp>
    </p:spTree>
    <p:extLst>
      <p:ext uri="{BB962C8B-B14F-4D97-AF65-F5344CB8AC3E}">
        <p14:creationId xmlns:p14="http://schemas.microsoft.com/office/powerpoint/2010/main" val="936621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29CCFD-23A4-491A-A84D-19625FD032D6}" type="slidenum">
              <a:rPr lang="en-US" smtClean="0"/>
              <a:t>1</a:t>
            </a:fld>
            <a:endParaRPr lang="en-US"/>
          </a:p>
        </p:txBody>
      </p:sp>
    </p:spTree>
    <p:extLst>
      <p:ext uri="{BB962C8B-B14F-4D97-AF65-F5344CB8AC3E}">
        <p14:creationId xmlns:p14="http://schemas.microsoft.com/office/powerpoint/2010/main" val="864422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From Heaven or From Men?</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Luke 20:1-8</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Jewish leaders sought to trap Jesus by questioning Him about His authority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Luke 20:1-8).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They did not simply question Him about authority in general, i.e. that He simply had authority. They questioned Him concerning His source of authority.</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a:t>
            </a:r>
            <a:r>
              <a:rPr lang="en-US" dirty="0">
                <a:latin typeface="Calibri" panose="020F0502020204030204" pitchFamily="34" charset="0"/>
                <a:ea typeface="Calibri" panose="020F0502020204030204" pitchFamily="34" charset="0"/>
                <a:cs typeface="Times New Roman" panose="02020603050405020304" pitchFamily="18" charset="0"/>
              </a:rPr>
              <a:t> – By what, or from whom did He have authority. (</a:t>
            </a:r>
            <a:r>
              <a:rPr lang="en-US" i="1" dirty="0">
                <a:latin typeface="Calibri" panose="020F0502020204030204" pitchFamily="34" charset="0"/>
                <a:ea typeface="Calibri" panose="020F0502020204030204" pitchFamily="34" charset="0"/>
                <a:cs typeface="Times New Roman" panose="02020603050405020304" pitchFamily="18" charset="0"/>
              </a:rPr>
              <a:t>NOTE: Their motives were dishonest, and impure. Thus, Jesus did not answer them directly, but turned the subject back on them.</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3-4)</a:t>
            </a:r>
            <a:r>
              <a:rPr lang="en-US" dirty="0">
                <a:latin typeface="Calibri" panose="020F0502020204030204" pitchFamily="34" charset="0"/>
                <a:ea typeface="Calibri" panose="020F0502020204030204" pitchFamily="34" charset="0"/>
                <a:cs typeface="Times New Roman" panose="02020603050405020304" pitchFamily="18" charset="0"/>
              </a:rPr>
              <a:t> – Jesus asked concerning the authority for John’s baptism and teaching.</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5-7)</a:t>
            </a:r>
            <a:r>
              <a:rPr lang="en-US" dirty="0">
                <a:latin typeface="Calibri" panose="020F0502020204030204" pitchFamily="34" charset="0"/>
                <a:ea typeface="Calibri" panose="020F0502020204030204" pitchFamily="34" charset="0"/>
                <a:cs typeface="Times New Roman" panose="02020603050405020304" pitchFamily="18" charset="0"/>
              </a:rPr>
              <a:t> – Their reasoning among themselves, and answer to Jesus shows their understanding of the importance of the source of authority.</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From heaven</a:t>
            </a:r>
            <a:r>
              <a:rPr lang="en-US" dirty="0">
                <a:latin typeface="Calibri" panose="020F0502020204030204" pitchFamily="34" charset="0"/>
                <a:ea typeface="Calibri" panose="020F0502020204030204" pitchFamily="34" charset="0"/>
                <a:cs typeface="Times New Roman" panose="02020603050405020304" pitchFamily="18" charset="0"/>
              </a:rPr>
              <a:t> – legitimate, binding, must be obeyed.</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From men</a:t>
            </a:r>
            <a:r>
              <a:rPr lang="en-US" dirty="0">
                <a:latin typeface="Calibri" panose="020F0502020204030204" pitchFamily="34" charset="0"/>
                <a:ea typeface="Calibri" panose="020F0502020204030204" pitchFamily="34" charset="0"/>
                <a:cs typeface="Times New Roman" panose="02020603050405020304" pitchFamily="18" charset="0"/>
              </a:rPr>
              <a:t> – illegitimate, unlawful, must be refuted.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7-8)</a:t>
            </a:r>
            <a:r>
              <a:rPr lang="en-US" dirty="0">
                <a:latin typeface="Calibri" panose="020F0502020204030204" pitchFamily="34" charset="0"/>
                <a:ea typeface="Calibri" panose="020F0502020204030204" pitchFamily="34" charset="0"/>
                <a:cs typeface="Times New Roman" panose="02020603050405020304" pitchFamily="18" charset="0"/>
              </a:rPr>
              <a:t> – They did not want to condemn themselves by their answer, and did not want to anger the crowd, so they took the coward’s way out. (Jesus’ authority was from heaven, and He had proof, but they rejected Him like John.)</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It is not enough to claim authority for doing or saying something.</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Our authority for what we do must be legitimate. Is it from heaven or from men?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From Heaven or From Men?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03E30-D57B-41AE-941C-2613003BA8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6098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From Heaven or From Men?</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Traditions?</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Are long held and practiced traditions authorized for the sake of their being traditions? Is what we do okay simply because it has always been done that way?</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15:1-9</a:t>
            </a:r>
            <a:r>
              <a:rPr lang="en-US" dirty="0">
                <a:latin typeface="Calibri" panose="020F0502020204030204" pitchFamily="34" charset="0"/>
                <a:ea typeface="Calibri" panose="020F0502020204030204" pitchFamily="34" charset="0"/>
                <a:cs typeface="Times New Roman" panose="02020603050405020304" pitchFamily="18" charset="0"/>
              </a:rPr>
              <a:t> – Pharisees claimed traditions to be binding, and a source of authority.</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a:t>
            </a:r>
            <a:r>
              <a:rPr lang="en-US" dirty="0">
                <a:latin typeface="Calibri" panose="020F0502020204030204" pitchFamily="34" charset="0"/>
                <a:ea typeface="Calibri" panose="020F0502020204030204" pitchFamily="34" charset="0"/>
                <a:cs typeface="Times New Roman" panose="02020603050405020304" pitchFamily="18" charset="0"/>
              </a:rPr>
              <a:t> – Allow tradition to supersede the Divine commandments.</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4-6)</a:t>
            </a:r>
            <a:r>
              <a:rPr lang="en-US" dirty="0">
                <a:latin typeface="Calibri" panose="020F0502020204030204" pitchFamily="34" charset="0"/>
                <a:ea typeface="Calibri" panose="020F0502020204030204" pitchFamily="34" charset="0"/>
                <a:cs typeface="Times New Roman" panose="02020603050405020304" pitchFamily="18" charset="0"/>
              </a:rPr>
              <a:t> – Example – tradition to earmark as a gift to God the support you would have given to parents, no need to honor parents as scripture says. (False source of authority.)</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7-9)</a:t>
            </a:r>
            <a:r>
              <a:rPr lang="en-US" dirty="0">
                <a:latin typeface="Calibri" panose="020F0502020204030204" pitchFamily="34" charset="0"/>
                <a:ea typeface="Calibri" panose="020F0502020204030204" pitchFamily="34" charset="0"/>
                <a:cs typeface="Times New Roman" panose="02020603050405020304" pitchFamily="18" charset="0"/>
              </a:rPr>
              <a:t> – Jesus’ description of those who do such things – Hypocrites, and false worshipers.</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Conscience?</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Proverbs 14:12</a:t>
            </a:r>
            <a:r>
              <a:rPr lang="en-US" dirty="0">
                <a:latin typeface="Calibri" panose="020F0502020204030204" pitchFamily="34" charset="0"/>
                <a:ea typeface="Calibri" panose="020F0502020204030204" pitchFamily="34" charset="0"/>
                <a:cs typeface="Times New Roman" panose="02020603050405020304" pitchFamily="18" charset="0"/>
              </a:rPr>
              <a:t> – It seems right, but it is not.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23:1; 26:9</a:t>
            </a:r>
            <a:r>
              <a:rPr lang="en-US" dirty="0">
                <a:latin typeface="Calibri" panose="020F0502020204030204" pitchFamily="34" charset="0"/>
                <a:ea typeface="Calibri" panose="020F0502020204030204" pitchFamily="34" charset="0"/>
                <a:cs typeface="Times New Roman" panose="02020603050405020304" pitchFamily="18" charset="0"/>
              </a:rPr>
              <a:t> – Paul is a case in point.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He fit the description Jesus gave to the apostles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“yes, the time is coming that whoever kills you will think that he offers God service” (John 16:2).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He thought, but he was wrong – Jesus said,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It is hard for you to kick against the goads” (Acts 9:5</a:t>
            </a:r>
            <a:r>
              <a:rPr lang="en-US" dirty="0">
                <a:latin typeface="Calibri" panose="020F0502020204030204" pitchFamily="34" charset="0"/>
                <a:ea typeface="Calibri" panose="020F0502020204030204" pitchFamily="34" charset="0"/>
                <a:cs typeface="Times New Roman" panose="02020603050405020304" pitchFamily="18" charset="0"/>
              </a:rPr>
              <a:t> – i.e. it is difficult, and harmful for you to rebel against Divine authority.).</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Wisdom of Men?</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Jeremiah 10:23</a:t>
            </a:r>
            <a:r>
              <a:rPr lang="en-US" dirty="0">
                <a:latin typeface="Calibri" panose="020F0502020204030204" pitchFamily="34" charset="0"/>
                <a:ea typeface="Calibri" panose="020F0502020204030204" pitchFamily="34" charset="0"/>
                <a:cs typeface="Times New Roman" panose="02020603050405020304" pitchFamily="18" charset="0"/>
              </a:rPr>
              <a:t> – The way of man is not in himself.</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Some think they have figured life out. That they have the ultimate wisdom to guide themselves in life. (</a:t>
            </a:r>
            <a:r>
              <a:rPr lang="en-US" i="1" dirty="0">
                <a:latin typeface="Calibri" panose="020F0502020204030204" pitchFamily="34" charset="0"/>
                <a:ea typeface="Calibri" panose="020F0502020204030204" pitchFamily="34" charset="0"/>
                <a:cs typeface="Times New Roman" panose="02020603050405020304" pitchFamily="18" charset="0"/>
              </a:rPr>
              <a:t>Philosophical ideas claim at least part of life’s answers…)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Corinthians 1:20-21</a:t>
            </a:r>
            <a:r>
              <a:rPr lang="en-US" dirty="0">
                <a:latin typeface="Calibri" panose="020F0502020204030204" pitchFamily="34" charset="0"/>
                <a:ea typeface="Calibri" panose="020F0502020204030204" pitchFamily="34" charset="0"/>
                <a:cs typeface="Times New Roman" panose="02020603050405020304" pitchFamily="18" charset="0"/>
              </a:rPr>
              <a:t> – Paul is saying that man’s wisdom cannot find truth pertaining to God, and salvation – it is useless in that realm.</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Majority?</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7:13-14</a:t>
            </a:r>
            <a:r>
              <a:rPr lang="en-US" dirty="0">
                <a:latin typeface="Calibri" panose="020F0502020204030204" pitchFamily="34" charset="0"/>
                <a:ea typeface="Calibri" panose="020F0502020204030204" pitchFamily="34" charset="0"/>
                <a:cs typeface="Times New Roman" panose="02020603050405020304" pitchFamily="18" charset="0"/>
              </a:rPr>
              <a:t> – Jesus said the majority is wrong. (Not calling to be different for difference sake, but to be on the side of truth.)</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Riot at Ephesus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19:32</a:t>
            </a:r>
            <a:r>
              <a:rPr lang="en-US" dirty="0">
                <a:latin typeface="Calibri" panose="020F0502020204030204" pitchFamily="34" charset="0"/>
                <a:ea typeface="Calibri" panose="020F0502020204030204" pitchFamily="34" charset="0"/>
                <a:cs typeface="Times New Roman" panose="02020603050405020304" pitchFamily="18" charset="0"/>
              </a:rPr>
              <a:t> – Most did not even know their purpose for gathering.</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NOTE: The mob mentality is what in part killed Jesus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“But the chief priests and elders persuaded the multitudes that they should ask for Barabbas and destroy Jesus” (Matthew 27:20).</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Law of Moses?</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Law of Moses is from heaven, but does that mean it is a legitimate source for authority?</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Colossians 2:14-15</a:t>
            </a:r>
            <a:r>
              <a:rPr lang="en-US" dirty="0">
                <a:latin typeface="Calibri" panose="020F0502020204030204" pitchFamily="34" charset="0"/>
                <a:ea typeface="Calibri" panose="020F0502020204030204" pitchFamily="34" charset="0"/>
                <a:cs typeface="Times New Roman" panose="02020603050405020304" pitchFamily="18" charset="0"/>
              </a:rPr>
              <a:t> – Such was nailed to the cross with Jesus.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8:7-9, 13</a:t>
            </a:r>
            <a:r>
              <a:rPr lang="en-US" dirty="0">
                <a:latin typeface="Calibri" panose="020F0502020204030204" pitchFamily="34" charset="0"/>
                <a:ea typeface="Calibri" panose="020F0502020204030204" pitchFamily="34" charset="0"/>
                <a:cs typeface="Times New Roman" panose="02020603050405020304" pitchFamily="18" charset="0"/>
              </a:rPr>
              <a:t> – A new law was God’s plan, and that law has come – the old is obsolete.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One cannot appeal to the Old Testament for authority. In fact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“You have become estranged from Christ, you who attempt to be justified by law (of Moses); you have fallen from grace” (Galatians 5:4)</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New Revelations?</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What about those who claim to have a new revelation?</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Galatians 1:6-9</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It does not matter where or who a new “revelation” comes from, it is to be rejected.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Jude 3</a:t>
            </a:r>
            <a:r>
              <a:rPr lang="en-US" dirty="0">
                <a:latin typeface="Calibri" panose="020F0502020204030204" pitchFamily="34" charset="0"/>
                <a:ea typeface="Calibri" panose="020F0502020204030204" pitchFamily="34" charset="0"/>
                <a:cs typeface="Times New Roman" panose="02020603050405020304" pitchFamily="18" charset="0"/>
              </a:rPr>
              <a:t> – The faith has been once for all delivered.</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God’s Will</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7:21-23</a:t>
            </a:r>
            <a:r>
              <a:rPr lang="en-US" dirty="0">
                <a:latin typeface="Calibri" panose="020F0502020204030204" pitchFamily="34" charset="0"/>
                <a:ea typeface="Calibri" panose="020F0502020204030204" pitchFamily="34" charset="0"/>
                <a:cs typeface="Times New Roman" panose="02020603050405020304" pitchFamily="18" charset="0"/>
              </a:rPr>
              <a:t> – Jesus said some practice lawlessness because they do not have authority from God, i.e. they do not do His will.</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1:12-13</a:t>
            </a:r>
            <a:r>
              <a:rPr lang="en-US" dirty="0">
                <a:latin typeface="Calibri" panose="020F0502020204030204" pitchFamily="34" charset="0"/>
                <a:ea typeface="Calibri" panose="020F0502020204030204" pitchFamily="34" charset="0"/>
                <a:cs typeface="Times New Roman" panose="02020603050405020304" pitchFamily="18" charset="0"/>
              </a:rPr>
              <a:t> – Those born of God’s will are children of His, and no one else.</a:t>
            </a: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From Heaven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03E30-D57B-41AE-941C-2613003BA8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4995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From Heaven</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God’s Son – Jesus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1:1-2</a:t>
            </a:r>
            <a:r>
              <a:rPr lang="en-US" dirty="0">
                <a:latin typeface="Calibri" panose="020F0502020204030204" pitchFamily="34" charset="0"/>
                <a:ea typeface="Calibri" panose="020F0502020204030204" pitchFamily="34" charset="0"/>
                <a:cs typeface="Times New Roman" panose="02020603050405020304" pitchFamily="18" charset="0"/>
              </a:rPr>
              <a:t> – God now speaks through His Son, Jesus.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28:18</a:t>
            </a:r>
            <a:r>
              <a:rPr lang="en-US" dirty="0">
                <a:latin typeface="Calibri" panose="020F0502020204030204" pitchFamily="34" charset="0"/>
                <a:ea typeface="Calibri" panose="020F0502020204030204" pitchFamily="34" charset="0"/>
                <a:cs typeface="Times New Roman" panose="02020603050405020304" pitchFamily="18" charset="0"/>
              </a:rPr>
              <a:t> – Jesus has all authority.</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7:16-18</a:t>
            </a:r>
            <a:r>
              <a:rPr lang="en-US" dirty="0">
                <a:latin typeface="Calibri" panose="020F0502020204030204" pitchFamily="34" charset="0"/>
                <a:ea typeface="Calibri" panose="020F0502020204030204" pitchFamily="34" charset="0"/>
                <a:cs typeface="Times New Roman" panose="02020603050405020304" pitchFamily="18" charset="0"/>
              </a:rPr>
              <a:t> – Jesus’ authority is not usurped, but is from heaven. </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17)</a:t>
            </a:r>
            <a:r>
              <a:rPr lang="en-US" dirty="0">
                <a:latin typeface="Calibri" panose="020F0502020204030204" pitchFamily="34" charset="0"/>
                <a:ea typeface="Calibri" panose="020F0502020204030204" pitchFamily="34" charset="0"/>
                <a:cs typeface="Times New Roman" panose="02020603050405020304" pitchFamily="18" charset="0"/>
              </a:rPr>
              <a:t> – ample proof that His authority is from above, and those wishing to follow God will know such. (</a:t>
            </a:r>
            <a:r>
              <a:rPr lang="en-US" i="1" dirty="0">
                <a:latin typeface="Calibri" panose="020F0502020204030204" pitchFamily="34" charset="0"/>
                <a:ea typeface="Calibri" panose="020F0502020204030204" pitchFamily="34" charset="0"/>
                <a:cs typeface="Times New Roman" panose="02020603050405020304" pitchFamily="18" charset="0"/>
              </a:rPr>
              <a:t>Because Jesus’ will and God’s will are the same.</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18)</a:t>
            </a:r>
            <a:r>
              <a:rPr lang="en-US" dirty="0">
                <a:latin typeface="Calibri" panose="020F0502020204030204" pitchFamily="34" charset="0"/>
                <a:ea typeface="Calibri" panose="020F0502020204030204" pitchFamily="34" charset="0"/>
                <a:cs typeface="Times New Roman" panose="02020603050405020304" pitchFamily="18" charset="0"/>
              </a:rPr>
              <a:t> – Those who claim authority from any source than heaven seek their own glory, not God’s.</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12:48-50</a:t>
            </a:r>
            <a:r>
              <a:rPr lang="en-US" dirty="0">
                <a:latin typeface="Calibri" panose="020F0502020204030204" pitchFamily="34" charset="0"/>
                <a:ea typeface="Calibri" panose="020F0502020204030204" pitchFamily="34" charset="0"/>
                <a:cs typeface="Times New Roman" panose="02020603050405020304" pitchFamily="18" charset="0"/>
              </a:rPr>
              <a:t> – Jesus said all would be judged by His words because they are from heaven, i.e. from the Father.</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2:1-4</a:t>
            </a:r>
            <a:r>
              <a:rPr lang="en-US" dirty="0">
                <a:latin typeface="Calibri" panose="020F0502020204030204" pitchFamily="34" charset="0"/>
                <a:ea typeface="Calibri" panose="020F0502020204030204" pitchFamily="34" charset="0"/>
                <a:cs typeface="Times New Roman" panose="02020603050405020304" pitchFamily="18" charset="0"/>
              </a:rPr>
              <a:t> – Jesus spoke some Himself, but continued to speak through ambassadors. God bore witness of their word as being Christ’s word through miracles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Holy Spirit, and Apostles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03E30-D57B-41AE-941C-2613003BA8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323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Holy Spirit, and Apostles</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Holy Spirit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John 16:12-15</a:t>
            </a:r>
            <a:r>
              <a:rPr lang="en-US" dirty="0">
                <a:latin typeface="Calibri" panose="020F0502020204030204" pitchFamily="34" charset="0"/>
                <a:ea typeface="Calibri" panose="020F0502020204030204" pitchFamily="34" charset="0"/>
                <a:cs typeface="Times New Roman" panose="02020603050405020304" pitchFamily="18" charset="0"/>
              </a:rPr>
              <a:t> – Jesus promised the HS to the apostles that He would guide them into the truth. (God’s authority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Calibri" panose="020F0502020204030204" pitchFamily="34" charset="0"/>
                <a:ea typeface="Calibri" panose="020F0502020204030204" pitchFamily="34" charset="0"/>
                <a:cs typeface="Times New Roman" panose="02020603050405020304" pitchFamily="18" charset="0"/>
              </a:rPr>
              <a:t> Jesus’s authority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Calibri" panose="020F0502020204030204" pitchFamily="34" charset="0"/>
                <a:ea typeface="Calibri" panose="020F0502020204030204" pitchFamily="34" charset="0"/>
                <a:cs typeface="Times New Roman" panose="02020603050405020304" pitchFamily="18" charset="0"/>
              </a:rPr>
              <a:t> HS’s authority)</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HS would work in tandem with their testimony, guiding them in inspiration, and validating it with power.</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1:8</a:t>
            </a:r>
            <a:r>
              <a:rPr lang="en-US" dirty="0">
                <a:latin typeface="Calibri" panose="020F0502020204030204" pitchFamily="34" charset="0"/>
                <a:ea typeface="Calibri" panose="020F0502020204030204" pitchFamily="34" charset="0"/>
                <a:cs typeface="Times New Roman" panose="02020603050405020304" pitchFamily="18" charset="0"/>
              </a:rPr>
              <a:t> – you shall receive power, then you will be My witnesses.</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Apostles</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28:18-20</a:t>
            </a:r>
            <a:r>
              <a:rPr lang="en-US" dirty="0">
                <a:latin typeface="Calibri" panose="020F0502020204030204" pitchFamily="34" charset="0"/>
                <a:ea typeface="Calibri" panose="020F0502020204030204" pitchFamily="34" charset="0"/>
                <a:cs typeface="Times New Roman" panose="02020603050405020304" pitchFamily="18" charset="0"/>
              </a:rPr>
              <a:t> – Jesus commissioned the apostles to preach the gospel, i.e. the word of Christ, to the world.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20)</a:t>
            </a:r>
            <a:r>
              <a:rPr lang="en-US" dirty="0">
                <a:latin typeface="Calibri" panose="020F0502020204030204" pitchFamily="34" charset="0"/>
                <a:ea typeface="Calibri" panose="020F0502020204030204" pitchFamily="34" charset="0"/>
                <a:cs typeface="Times New Roman" panose="02020603050405020304" pitchFamily="18" charset="0"/>
              </a:rPr>
              <a:t> – not simply, “I have authority, so listen to Me and do it,” but, </a:t>
            </a:r>
            <a:r>
              <a:rPr lang="en-US" b="1" dirty="0">
                <a:latin typeface="Calibri" panose="020F0502020204030204" pitchFamily="34" charset="0"/>
                <a:ea typeface="Calibri" panose="020F0502020204030204" pitchFamily="34" charset="0"/>
                <a:cs typeface="Times New Roman" panose="02020603050405020304" pitchFamily="18" charset="0"/>
              </a:rPr>
              <a:t>“My words are authorized, so teach THEM, and not anything else.”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16:19</a:t>
            </a:r>
            <a:r>
              <a:rPr lang="en-US" dirty="0">
                <a:latin typeface="Calibri" panose="020F0502020204030204" pitchFamily="34" charset="0"/>
                <a:ea typeface="Calibri" panose="020F0502020204030204" pitchFamily="34" charset="0"/>
                <a:cs typeface="Times New Roman" panose="02020603050405020304" pitchFamily="18" charset="0"/>
              </a:rPr>
              <a:t> – They were given the keys of the kingdom.</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binding and loosing that they were preaching was such already decided in heaven.</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Thessalonians 2:15</a:t>
            </a:r>
            <a:r>
              <a:rPr lang="en-US" dirty="0">
                <a:latin typeface="Calibri" panose="020F0502020204030204" pitchFamily="34" charset="0"/>
                <a:ea typeface="Calibri" panose="020F0502020204030204" pitchFamily="34" charset="0"/>
                <a:cs typeface="Times New Roman" panose="02020603050405020304" pitchFamily="18" charset="0"/>
              </a:rPr>
              <a:t> – Such teachings were verbal (word), and written (epistle). (We have the written teaching.) (Evidence of authority from verbal teaching in Acts.)</a:t>
            </a: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Bible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03E30-D57B-41AE-941C-2613003BA8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8925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Bible</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Corinthians 14:37</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Paul’s writings are the commandments of Jesus.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3:3-4</a:t>
            </a:r>
            <a:r>
              <a:rPr lang="en-US" dirty="0">
                <a:latin typeface="Calibri" panose="020F0502020204030204" pitchFamily="34" charset="0"/>
                <a:ea typeface="Calibri" panose="020F0502020204030204" pitchFamily="34" charset="0"/>
                <a:cs typeface="Times New Roman" panose="02020603050405020304" pitchFamily="18" charset="0"/>
              </a:rPr>
              <a:t> – The revelation of the mystery of Christ was given to men through the holy apostles, and prophets.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NOTE: Paul is also clear about how we are to understand God’s will.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“by which, WHEN YOU READ, YOU MAY UNDERSTAND” – “Be diligent to present yourself approved to God” (2 Timothy 2:15).</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Corinthians 13:8-10</a:t>
            </a:r>
            <a:r>
              <a:rPr lang="en-US" dirty="0">
                <a:latin typeface="Calibri" panose="020F0502020204030204" pitchFamily="34" charset="0"/>
                <a:ea typeface="Calibri" panose="020F0502020204030204" pitchFamily="34" charset="0"/>
                <a:cs typeface="Times New Roman" panose="02020603050405020304" pitchFamily="18" charset="0"/>
              </a:rPr>
              <a:t> – Paul wrote about a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“perfect”</a:t>
            </a:r>
            <a:r>
              <a:rPr lang="en-US" dirty="0">
                <a:latin typeface="Calibri" panose="020F0502020204030204" pitchFamily="34" charset="0"/>
                <a:ea typeface="Calibri" panose="020F0502020204030204" pitchFamily="34" charset="0"/>
                <a:cs typeface="Times New Roman" panose="02020603050405020304" pitchFamily="18" charset="0"/>
              </a:rPr>
              <a:t> (completed) revelation.</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Jude 3</a:t>
            </a:r>
            <a:r>
              <a:rPr lang="en-US" dirty="0">
                <a:latin typeface="Calibri" panose="020F0502020204030204" pitchFamily="34" charset="0"/>
                <a:ea typeface="Calibri" panose="020F0502020204030204" pitchFamily="34" charset="0"/>
                <a:cs typeface="Times New Roman" panose="02020603050405020304" pitchFamily="18" charset="0"/>
              </a:rPr>
              <a:t> – Such has been once for all delivered.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Timothy 3:16-17</a:t>
            </a:r>
            <a:r>
              <a:rPr lang="en-US" dirty="0">
                <a:latin typeface="Calibri" panose="020F0502020204030204" pitchFamily="34" charset="0"/>
                <a:ea typeface="Calibri" panose="020F0502020204030204" pitchFamily="34" charset="0"/>
                <a:cs typeface="Times New Roman" panose="02020603050405020304" pitchFamily="18" charset="0"/>
              </a:rPr>
              <a:t> – Such is inspired, and sufficient.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Revelation 22:18-19</a:t>
            </a:r>
            <a:r>
              <a:rPr lang="en-US" dirty="0">
                <a:latin typeface="Calibri" panose="020F0502020204030204" pitchFamily="34" charset="0"/>
                <a:ea typeface="Calibri" panose="020F0502020204030204" pitchFamily="34" charset="0"/>
                <a:cs typeface="Times New Roman" panose="02020603050405020304" pitchFamily="18" charset="0"/>
              </a:rPr>
              <a:t> – It cannot be added to, or subtracted from.</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Corinthians 11:3-4</a:t>
            </a:r>
            <a:r>
              <a:rPr lang="en-US" dirty="0">
                <a:latin typeface="Calibri" panose="020F0502020204030204" pitchFamily="34" charset="0"/>
                <a:ea typeface="Calibri" panose="020F0502020204030204" pitchFamily="34" charset="0"/>
                <a:cs typeface="Times New Roman" panose="02020603050405020304" pitchFamily="18" charset="0"/>
              </a:rPr>
              <a:t> – It cannot be perverted.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(“simplicity”</a:t>
            </a:r>
            <a:r>
              <a:rPr lang="en-US" dirty="0">
                <a:latin typeface="Calibri" panose="020F0502020204030204" pitchFamily="34" charset="0"/>
                <a:ea typeface="Calibri" panose="020F0502020204030204" pitchFamily="34" charset="0"/>
                <a:cs typeface="Times New Roman" panose="02020603050405020304" pitchFamily="18" charset="0"/>
              </a:rPr>
              <a:t> – singleness)</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Colossians 3:17</a:t>
            </a:r>
            <a:r>
              <a:rPr lang="en-US" dirty="0">
                <a:latin typeface="Calibri" panose="020F0502020204030204" pitchFamily="34" charset="0"/>
                <a:ea typeface="Calibri" panose="020F0502020204030204" pitchFamily="34" charset="0"/>
                <a:cs typeface="Times New Roman" panose="02020603050405020304" pitchFamily="18" charset="0"/>
              </a:rPr>
              <a:t> – It MUST be followed/submitted to.</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Corinthians 9:21</a:t>
            </a:r>
            <a:r>
              <a:rPr lang="en-US" dirty="0">
                <a:latin typeface="Calibri" panose="020F0502020204030204" pitchFamily="34" charset="0"/>
                <a:ea typeface="Calibri" panose="020F0502020204030204" pitchFamily="34" charset="0"/>
                <a:cs typeface="Times New Roman" panose="02020603050405020304" pitchFamily="18" charset="0"/>
              </a:rPr>
              <a:t> – under law toward Christ.</a:t>
            </a:r>
          </a:p>
          <a:p>
            <a:pPr marL="1600200" marR="0" lvl="3" indent="-228600">
              <a:lnSpc>
                <a:spcPct val="107000"/>
              </a:lnSpc>
              <a:spcBef>
                <a:spcPts val="0"/>
              </a:spcBef>
              <a:spcAft>
                <a:spcPts val="80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John 3:4</a:t>
            </a:r>
            <a:r>
              <a:rPr lang="en-US" dirty="0">
                <a:latin typeface="Calibri" panose="020F0502020204030204" pitchFamily="34" charset="0"/>
                <a:ea typeface="Calibri" panose="020F0502020204030204" pitchFamily="34" charset="0"/>
                <a:cs typeface="Times New Roman" panose="02020603050405020304" pitchFamily="18" charset="0"/>
              </a:rPr>
              <a:t> – Without law (authority) we sin – MUST have authority for everything we do, and that must come from Christ.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03E30-D57B-41AE-941C-2613003BA8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1347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Not only must we have authority for all the things we say and do, but such must be from the proper source, otherwise it is meaningless.</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God has given us the word of Christ to direct our ways, and we must study to know it, then submit to it.</a:t>
            </a:r>
          </a:p>
          <a:p>
            <a:pPr marL="342900" marR="0" lvl="0" indent="-342900">
              <a:lnSpc>
                <a:spcPct val="107000"/>
              </a:lnSpc>
              <a:spcBef>
                <a:spcPts val="0"/>
              </a:spcBef>
              <a:spcAft>
                <a:spcPts val="80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Do we have NT scriptural authority for all that we say and do? Do we have authority from heaven or from men?</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03E30-D57B-41AE-941C-2613003BA8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521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6D6C1A-3D1A-47D8-AF75-F6A698896DB8}" type="datetimeFigureOut">
              <a:rPr lang="en-US" smtClean="0"/>
              <a:t>5/20/2018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54050-182C-4291-84B8-2B9E1712CA33}" type="slidenum">
              <a:rPr lang="en-US" smtClean="0"/>
              <a:t>‹#›</a:t>
            </a:fld>
            <a:endParaRPr lang="en-US"/>
          </a:p>
        </p:txBody>
      </p:sp>
    </p:spTree>
    <p:extLst>
      <p:ext uri="{BB962C8B-B14F-4D97-AF65-F5344CB8AC3E}">
        <p14:creationId xmlns:p14="http://schemas.microsoft.com/office/powerpoint/2010/main" val="2834475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6D6C1A-3D1A-47D8-AF75-F6A698896DB8}" type="datetimeFigureOut">
              <a:rPr lang="en-US" smtClean="0"/>
              <a:t>5/20/2018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54050-182C-4291-84B8-2B9E1712CA33}" type="slidenum">
              <a:rPr lang="en-US" smtClean="0"/>
              <a:t>‹#›</a:t>
            </a:fld>
            <a:endParaRPr lang="en-US"/>
          </a:p>
        </p:txBody>
      </p:sp>
    </p:spTree>
    <p:extLst>
      <p:ext uri="{BB962C8B-B14F-4D97-AF65-F5344CB8AC3E}">
        <p14:creationId xmlns:p14="http://schemas.microsoft.com/office/powerpoint/2010/main" val="1933243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6D6C1A-3D1A-47D8-AF75-F6A698896DB8}" type="datetimeFigureOut">
              <a:rPr lang="en-US" smtClean="0"/>
              <a:t>5/20/2018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54050-182C-4291-84B8-2B9E1712CA33}" type="slidenum">
              <a:rPr lang="en-US" smtClean="0"/>
              <a:t>‹#›</a:t>
            </a:fld>
            <a:endParaRPr lang="en-US"/>
          </a:p>
        </p:txBody>
      </p:sp>
    </p:spTree>
    <p:extLst>
      <p:ext uri="{BB962C8B-B14F-4D97-AF65-F5344CB8AC3E}">
        <p14:creationId xmlns:p14="http://schemas.microsoft.com/office/powerpoint/2010/main" val="1843530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17A08-D392-4973-B1B5-71C0F01F6C5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2F06E14-9CEC-4172-9862-53E38769FF9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EF0D526-D86B-457A-B0BF-58EC1D4827E1}"/>
              </a:ext>
            </a:extLst>
          </p:cNvPr>
          <p:cNvSpPr>
            <a:spLocks noGrp="1"/>
          </p:cNvSpPr>
          <p:nvPr>
            <p:ph type="dt" sz="half" idx="10"/>
          </p:nvPr>
        </p:nvSpPr>
        <p:spPr/>
        <p:txBody>
          <a:bodyPr/>
          <a:lstStyle/>
          <a:p>
            <a:fld id="{9564D4D4-8C72-4F61-9BD0-9FE0C3D0A8A1}" type="datetimeFigureOut">
              <a:rPr lang="en-US" smtClean="0"/>
              <a:t>5/20/2018</a:t>
            </a:fld>
            <a:endParaRPr lang="en-US"/>
          </a:p>
        </p:txBody>
      </p:sp>
      <p:sp>
        <p:nvSpPr>
          <p:cNvPr id="5" name="Footer Placeholder 4">
            <a:extLst>
              <a:ext uri="{FF2B5EF4-FFF2-40B4-BE49-F238E27FC236}">
                <a16:creationId xmlns:a16="http://schemas.microsoft.com/office/drawing/2014/main" id="{BBA6F091-9834-4B72-9620-B778A19639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5D344-0480-48D9-8F20-BA4AAC315109}"/>
              </a:ext>
            </a:extLst>
          </p:cNvPr>
          <p:cNvSpPr>
            <a:spLocks noGrp="1"/>
          </p:cNvSpPr>
          <p:nvPr>
            <p:ph type="sldNum" sz="quarter" idx="12"/>
          </p:nvPr>
        </p:nvSpPr>
        <p:spPr/>
        <p:txBody>
          <a:bodyPr/>
          <a:lstStyle/>
          <a:p>
            <a:fld id="{BCAE36CD-F2D7-4090-B6CB-CFCBCE16D773}" type="slidenum">
              <a:rPr lang="en-US" smtClean="0"/>
              <a:t>‹#›</a:t>
            </a:fld>
            <a:endParaRPr lang="en-US"/>
          </a:p>
        </p:txBody>
      </p:sp>
    </p:spTree>
    <p:extLst>
      <p:ext uri="{BB962C8B-B14F-4D97-AF65-F5344CB8AC3E}">
        <p14:creationId xmlns:p14="http://schemas.microsoft.com/office/powerpoint/2010/main" val="2799264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98A82-B44B-49A9-8C50-1D2C315D82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ED3C6F-041E-4AFF-9DB3-2097D5ABFD8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A17ABA-5369-4B73-872C-5C0C1F9FFF09}"/>
              </a:ext>
            </a:extLst>
          </p:cNvPr>
          <p:cNvSpPr>
            <a:spLocks noGrp="1"/>
          </p:cNvSpPr>
          <p:nvPr>
            <p:ph type="dt" sz="half" idx="10"/>
          </p:nvPr>
        </p:nvSpPr>
        <p:spPr/>
        <p:txBody>
          <a:bodyPr/>
          <a:lstStyle/>
          <a:p>
            <a:fld id="{9564D4D4-8C72-4F61-9BD0-9FE0C3D0A8A1}" type="datetimeFigureOut">
              <a:rPr lang="en-US" smtClean="0"/>
              <a:t>5/20/2018</a:t>
            </a:fld>
            <a:endParaRPr lang="en-US"/>
          </a:p>
        </p:txBody>
      </p:sp>
      <p:sp>
        <p:nvSpPr>
          <p:cNvPr id="5" name="Footer Placeholder 4">
            <a:extLst>
              <a:ext uri="{FF2B5EF4-FFF2-40B4-BE49-F238E27FC236}">
                <a16:creationId xmlns:a16="http://schemas.microsoft.com/office/drawing/2014/main" id="{1F2C7B5F-BF5B-4BD8-B5E8-280B69833E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4AAC8E-AB66-4D3C-B788-0EBE0B1E203F}"/>
              </a:ext>
            </a:extLst>
          </p:cNvPr>
          <p:cNvSpPr>
            <a:spLocks noGrp="1"/>
          </p:cNvSpPr>
          <p:nvPr>
            <p:ph type="sldNum" sz="quarter" idx="12"/>
          </p:nvPr>
        </p:nvSpPr>
        <p:spPr/>
        <p:txBody>
          <a:bodyPr/>
          <a:lstStyle/>
          <a:p>
            <a:fld id="{BCAE36CD-F2D7-4090-B6CB-CFCBCE16D773}" type="slidenum">
              <a:rPr lang="en-US" smtClean="0"/>
              <a:t>‹#›</a:t>
            </a:fld>
            <a:endParaRPr lang="en-US"/>
          </a:p>
        </p:txBody>
      </p:sp>
    </p:spTree>
    <p:extLst>
      <p:ext uri="{BB962C8B-B14F-4D97-AF65-F5344CB8AC3E}">
        <p14:creationId xmlns:p14="http://schemas.microsoft.com/office/powerpoint/2010/main" val="748997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86889-6A5F-4EBE-B82F-98ED5EBF766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2F84CE5-E876-4DAC-BD97-C81ECC57306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CECA3AE-A864-4241-A4FB-0515CA95E6AE}"/>
              </a:ext>
            </a:extLst>
          </p:cNvPr>
          <p:cNvSpPr>
            <a:spLocks noGrp="1"/>
          </p:cNvSpPr>
          <p:nvPr>
            <p:ph type="dt" sz="half" idx="10"/>
          </p:nvPr>
        </p:nvSpPr>
        <p:spPr/>
        <p:txBody>
          <a:bodyPr/>
          <a:lstStyle/>
          <a:p>
            <a:fld id="{9564D4D4-8C72-4F61-9BD0-9FE0C3D0A8A1}" type="datetimeFigureOut">
              <a:rPr lang="en-US" smtClean="0"/>
              <a:t>5/20/2018</a:t>
            </a:fld>
            <a:endParaRPr lang="en-US"/>
          </a:p>
        </p:txBody>
      </p:sp>
      <p:sp>
        <p:nvSpPr>
          <p:cNvPr id="5" name="Footer Placeholder 4">
            <a:extLst>
              <a:ext uri="{FF2B5EF4-FFF2-40B4-BE49-F238E27FC236}">
                <a16:creationId xmlns:a16="http://schemas.microsoft.com/office/drawing/2014/main" id="{E340950B-4D32-42E2-AC91-795C15991F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7C6B29-7F85-4701-AECC-150B58DB6104}"/>
              </a:ext>
            </a:extLst>
          </p:cNvPr>
          <p:cNvSpPr>
            <a:spLocks noGrp="1"/>
          </p:cNvSpPr>
          <p:nvPr>
            <p:ph type="sldNum" sz="quarter" idx="12"/>
          </p:nvPr>
        </p:nvSpPr>
        <p:spPr/>
        <p:txBody>
          <a:bodyPr/>
          <a:lstStyle/>
          <a:p>
            <a:fld id="{BCAE36CD-F2D7-4090-B6CB-CFCBCE16D773}" type="slidenum">
              <a:rPr lang="en-US" smtClean="0"/>
              <a:t>‹#›</a:t>
            </a:fld>
            <a:endParaRPr lang="en-US"/>
          </a:p>
        </p:txBody>
      </p:sp>
    </p:spTree>
    <p:extLst>
      <p:ext uri="{BB962C8B-B14F-4D97-AF65-F5344CB8AC3E}">
        <p14:creationId xmlns:p14="http://schemas.microsoft.com/office/powerpoint/2010/main" val="3100519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C35D1-951B-4B09-8D87-0EB3CBE353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20DFA9-7066-4B5A-B4F9-145121D7A5D6}"/>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0105BD-8CF2-4D3B-84E8-369603BD89B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4F3548-7063-47DC-8D7B-393B76733FD7}"/>
              </a:ext>
            </a:extLst>
          </p:cNvPr>
          <p:cNvSpPr>
            <a:spLocks noGrp="1"/>
          </p:cNvSpPr>
          <p:nvPr>
            <p:ph type="dt" sz="half" idx="10"/>
          </p:nvPr>
        </p:nvSpPr>
        <p:spPr/>
        <p:txBody>
          <a:bodyPr/>
          <a:lstStyle/>
          <a:p>
            <a:fld id="{9564D4D4-8C72-4F61-9BD0-9FE0C3D0A8A1}" type="datetimeFigureOut">
              <a:rPr lang="en-US" smtClean="0"/>
              <a:t>5/20/2018</a:t>
            </a:fld>
            <a:endParaRPr lang="en-US"/>
          </a:p>
        </p:txBody>
      </p:sp>
      <p:sp>
        <p:nvSpPr>
          <p:cNvPr id="6" name="Footer Placeholder 5">
            <a:extLst>
              <a:ext uri="{FF2B5EF4-FFF2-40B4-BE49-F238E27FC236}">
                <a16:creationId xmlns:a16="http://schemas.microsoft.com/office/drawing/2014/main" id="{6EF6C90C-2CF4-49CD-9E20-CA49380C9B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962B47-EFDD-4624-B0BF-87CC5E044254}"/>
              </a:ext>
            </a:extLst>
          </p:cNvPr>
          <p:cNvSpPr>
            <a:spLocks noGrp="1"/>
          </p:cNvSpPr>
          <p:nvPr>
            <p:ph type="sldNum" sz="quarter" idx="12"/>
          </p:nvPr>
        </p:nvSpPr>
        <p:spPr/>
        <p:txBody>
          <a:bodyPr/>
          <a:lstStyle/>
          <a:p>
            <a:fld id="{BCAE36CD-F2D7-4090-B6CB-CFCBCE16D773}" type="slidenum">
              <a:rPr lang="en-US" smtClean="0"/>
              <a:t>‹#›</a:t>
            </a:fld>
            <a:endParaRPr lang="en-US"/>
          </a:p>
        </p:txBody>
      </p:sp>
    </p:spTree>
    <p:extLst>
      <p:ext uri="{BB962C8B-B14F-4D97-AF65-F5344CB8AC3E}">
        <p14:creationId xmlns:p14="http://schemas.microsoft.com/office/powerpoint/2010/main" val="2938738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87925-B40E-40B2-B238-C0E3E966AF8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87C505-F25A-4B9D-A528-7315C4D02EE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8A3FD5A-7FDE-4308-BF3A-198C903E34D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0CC032-5474-4B1B-B9AD-66767C53E42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6696949-41CF-44A0-80B2-F51F870E32C0}"/>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792DEF-FA53-4B36-8C58-EFC3AB5ACCA7}"/>
              </a:ext>
            </a:extLst>
          </p:cNvPr>
          <p:cNvSpPr>
            <a:spLocks noGrp="1"/>
          </p:cNvSpPr>
          <p:nvPr>
            <p:ph type="dt" sz="half" idx="10"/>
          </p:nvPr>
        </p:nvSpPr>
        <p:spPr/>
        <p:txBody>
          <a:bodyPr/>
          <a:lstStyle/>
          <a:p>
            <a:fld id="{9564D4D4-8C72-4F61-9BD0-9FE0C3D0A8A1}" type="datetimeFigureOut">
              <a:rPr lang="en-US" smtClean="0"/>
              <a:t>5/20/2018</a:t>
            </a:fld>
            <a:endParaRPr lang="en-US"/>
          </a:p>
        </p:txBody>
      </p:sp>
      <p:sp>
        <p:nvSpPr>
          <p:cNvPr id="8" name="Footer Placeholder 7">
            <a:extLst>
              <a:ext uri="{FF2B5EF4-FFF2-40B4-BE49-F238E27FC236}">
                <a16:creationId xmlns:a16="http://schemas.microsoft.com/office/drawing/2014/main" id="{F1022AA2-4DD8-4AED-815E-1914A595F5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D47752-4765-4772-893B-325FFDEC251D}"/>
              </a:ext>
            </a:extLst>
          </p:cNvPr>
          <p:cNvSpPr>
            <a:spLocks noGrp="1"/>
          </p:cNvSpPr>
          <p:nvPr>
            <p:ph type="sldNum" sz="quarter" idx="12"/>
          </p:nvPr>
        </p:nvSpPr>
        <p:spPr/>
        <p:txBody>
          <a:bodyPr/>
          <a:lstStyle/>
          <a:p>
            <a:fld id="{BCAE36CD-F2D7-4090-B6CB-CFCBCE16D773}" type="slidenum">
              <a:rPr lang="en-US" smtClean="0"/>
              <a:t>‹#›</a:t>
            </a:fld>
            <a:endParaRPr lang="en-US"/>
          </a:p>
        </p:txBody>
      </p:sp>
    </p:spTree>
    <p:extLst>
      <p:ext uri="{BB962C8B-B14F-4D97-AF65-F5344CB8AC3E}">
        <p14:creationId xmlns:p14="http://schemas.microsoft.com/office/powerpoint/2010/main" val="3711739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C50C4-EE30-4853-80C0-7D646A518E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14B513-9FB7-4749-B22E-978C36ADCE4E}"/>
              </a:ext>
            </a:extLst>
          </p:cNvPr>
          <p:cNvSpPr>
            <a:spLocks noGrp="1"/>
          </p:cNvSpPr>
          <p:nvPr>
            <p:ph type="dt" sz="half" idx="10"/>
          </p:nvPr>
        </p:nvSpPr>
        <p:spPr/>
        <p:txBody>
          <a:bodyPr/>
          <a:lstStyle/>
          <a:p>
            <a:fld id="{9564D4D4-8C72-4F61-9BD0-9FE0C3D0A8A1}" type="datetimeFigureOut">
              <a:rPr lang="en-US" smtClean="0"/>
              <a:t>5/20/2018</a:t>
            </a:fld>
            <a:endParaRPr lang="en-US"/>
          </a:p>
        </p:txBody>
      </p:sp>
      <p:sp>
        <p:nvSpPr>
          <p:cNvPr id="4" name="Footer Placeholder 3">
            <a:extLst>
              <a:ext uri="{FF2B5EF4-FFF2-40B4-BE49-F238E27FC236}">
                <a16:creationId xmlns:a16="http://schemas.microsoft.com/office/drawing/2014/main" id="{C2314F95-6E49-4931-ABE6-25D6F9B35B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2D1453-5E95-4505-B91E-45D9CF85E507}"/>
              </a:ext>
            </a:extLst>
          </p:cNvPr>
          <p:cNvSpPr>
            <a:spLocks noGrp="1"/>
          </p:cNvSpPr>
          <p:nvPr>
            <p:ph type="sldNum" sz="quarter" idx="12"/>
          </p:nvPr>
        </p:nvSpPr>
        <p:spPr/>
        <p:txBody>
          <a:bodyPr/>
          <a:lstStyle/>
          <a:p>
            <a:fld id="{BCAE36CD-F2D7-4090-B6CB-CFCBCE16D773}" type="slidenum">
              <a:rPr lang="en-US" smtClean="0"/>
              <a:t>‹#›</a:t>
            </a:fld>
            <a:endParaRPr lang="en-US"/>
          </a:p>
        </p:txBody>
      </p:sp>
    </p:spTree>
    <p:extLst>
      <p:ext uri="{BB962C8B-B14F-4D97-AF65-F5344CB8AC3E}">
        <p14:creationId xmlns:p14="http://schemas.microsoft.com/office/powerpoint/2010/main" val="1918093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620DFD-BDB8-427A-AC10-86600A175A66}"/>
              </a:ext>
            </a:extLst>
          </p:cNvPr>
          <p:cNvSpPr>
            <a:spLocks noGrp="1"/>
          </p:cNvSpPr>
          <p:nvPr>
            <p:ph type="dt" sz="half" idx="10"/>
          </p:nvPr>
        </p:nvSpPr>
        <p:spPr/>
        <p:txBody>
          <a:bodyPr/>
          <a:lstStyle/>
          <a:p>
            <a:fld id="{9564D4D4-8C72-4F61-9BD0-9FE0C3D0A8A1}" type="datetimeFigureOut">
              <a:rPr lang="en-US" smtClean="0"/>
              <a:t>5/20/2018</a:t>
            </a:fld>
            <a:endParaRPr lang="en-US"/>
          </a:p>
        </p:txBody>
      </p:sp>
      <p:sp>
        <p:nvSpPr>
          <p:cNvPr id="3" name="Footer Placeholder 2">
            <a:extLst>
              <a:ext uri="{FF2B5EF4-FFF2-40B4-BE49-F238E27FC236}">
                <a16:creationId xmlns:a16="http://schemas.microsoft.com/office/drawing/2014/main" id="{960CF2CC-DF0F-45DC-B2EA-684CFB2142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3E7171-A9D8-4095-916B-447BFECC9984}"/>
              </a:ext>
            </a:extLst>
          </p:cNvPr>
          <p:cNvSpPr>
            <a:spLocks noGrp="1"/>
          </p:cNvSpPr>
          <p:nvPr>
            <p:ph type="sldNum" sz="quarter" idx="12"/>
          </p:nvPr>
        </p:nvSpPr>
        <p:spPr/>
        <p:txBody>
          <a:bodyPr/>
          <a:lstStyle/>
          <a:p>
            <a:fld id="{BCAE36CD-F2D7-4090-B6CB-CFCBCE16D773}" type="slidenum">
              <a:rPr lang="en-US" smtClean="0"/>
              <a:t>‹#›</a:t>
            </a:fld>
            <a:endParaRPr lang="en-US"/>
          </a:p>
        </p:txBody>
      </p:sp>
    </p:spTree>
    <p:extLst>
      <p:ext uri="{BB962C8B-B14F-4D97-AF65-F5344CB8AC3E}">
        <p14:creationId xmlns:p14="http://schemas.microsoft.com/office/powerpoint/2010/main" val="1365419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7AA5D-115A-4242-A338-629F1E0E446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357F86-3893-4318-86C5-946A4FD606C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AA611E-4832-4862-AC4F-EC8303BC6E9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A13936-7D55-40CA-A1D0-95CE1E0EF414}"/>
              </a:ext>
            </a:extLst>
          </p:cNvPr>
          <p:cNvSpPr>
            <a:spLocks noGrp="1"/>
          </p:cNvSpPr>
          <p:nvPr>
            <p:ph type="dt" sz="half" idx="10"/>
          </p:nvPr>
        </p:nvSpPr>
        <p:spPr/>
        <p:txBody>
          <a:bodyPr/>
          <a:lstStyle/>
          <a:p>
            <a:fld id="{9564D4D4-8C72-4F61-9BD0-9FE0C3D0A8A1}" type="datetimeFigureOut">
              <a:rPr lang="en-US" smtClean="0"/>
              <a:t>5/20/2018</a:t>
            </a:fld>
            <a:endParaRPr lang="en-US"/>
          </a:p>
        </p:txBody>
      </p:sp>
      <p:sp>
        <p:nvSpPr>
          <p:cNvPr id="6" name="Footer Placeholder 5">
            <a:extLst>
              <a:ext uri="{FF2B5EF4-FFF2-40B4-BE49-F238E27FC236}">
                <a16:creationId xmlns:a16="http://schemas.microsoft.com/office/drawing/2014/main" id="{3F8F7535-4D3A-4488-8B14-2A9791AA6A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971724-A60C-47C5-AD95-7417474BB036}"/>
              </a:ext>
            </a:extLst>
          </p:cNvPr>
          <p:cNvSpPr>
            <a:spLocks noGrp="1"/>
          </p:cNvSpPr>
          <p:nvPr>
            <p:ph type="sldNum" sz="quarter" idx="12"/>
          </p:nvPr>
        </p:nvSpPr>
        <p:spPr/>
        <p:txBody>
          <a:bodyPr/>
          <a:lstStyle/>
          <a:p>
            <a:fld id="{BCAE36CD-F2D7-4090-B6CB-CFCBCE16D773}" type="slidenum">
              <a:rPr lang="en-US" smtClean="0"/>
              <a:t>‹#›</a:t>
            </a:fld>
            <a:endParaRPr lang="en-US"/>
          </a:p>
        </p:txBody>
      </p:sp>
    </p:spTree>
    <p:extLst>
      <p:ext uri="{BB962C8B-B14F-4D97-AF65-F5344CB8AC3E}">
        <p14:creationId xmlns:p14="http://schemas.microsoft.com/office/powerpoint/2010/main" val="3627577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6D6C1A-3D1A-47D8-AF75-F6A698896DB8}" type="datetimeFigureOut">
              <a:rPr lang="en-US" smtClean="0"/>
              <a:t>5/20/2018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54050-182C-4291-84B8-2B9E1712CA33}" type="slidenum">
              <a:rPr lang="en-US" smtClean="0"/>
              <a:t>‹#›</a:t>
            </a:fld>
            <a:endParaRPr lang="en-US"/>
          </a:p>
        </p:txBody>
      </p:sp>
    </p:spTree>
    <p:extLst>
      <p:ext uri="{BB962C8B-B14F-4D97-AF65-F5344CB8AC3E}">
        <p14:creationId xmlns:p14="http://schemas.microsoft.com/office/powerpoint/2010/main" val="4080440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25CD3-4BD7-427C-A678-6E99A07A6D7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235A813-DCC7-43B8-A5F5-181E7A46559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4D2EDDF-10C7-4CCA-9510-25E82301DBE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C433DAE-4D16-4585-B51B-3C9A40926460}"/>
              </a:ext>
            </a:extLst>
          </p:cNvPr>
          <p:cNvSpPr>
            <a:spLocks noGrp="1"/>
          </p:cNvSpPr>
          <p:nvPr>
            <p:ph type="dt" sz="half" idx="10"/>
          </p:nvPr>
        </p:nvSpPr>
        <p:spPr/>
        <p:txBody>
          <a:bodyPr/>
          <a:lstStyle/>
          <a:p>
            <a:fld id="{9564D4D4-8C72-4F61-9BD0-9FE0C3D0A8A1}" type="datetimeFigureOut">
              <a:rPr lang="en-US" smtClean="0"/>
              <a:t>5/20/2018</a:t>
            </a:fld>
            <a:endParaRPr lang="en-US"/>
          </a:p>
        </p:txBody>
      </p:sp>
      <p:sp>
        <p:nvSpPr>
          <p:cNvPr id="6" name="Footer Placeholder 5">
            <a:extLst>
              <a:ext uri="{FF2B5EF4-FFF2-40B4-BE49-F238E27FC236}">
                <a16:creationId xmlns:a16="http://schemas.microsoft.com/office/drawing/2014/main" id="{985BFEB7-59F7-4E30-8005-0BC5A30EB8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92FBEF-4CBB-4C16-B5F3-2448E542545B}"/>
              </a:ext>
            </a:extLst>
          </p:cNvPr>
          <p:cNvSpPr>
            <a:spLocks noGrp="1"/>
          </p:cNvSpPr>
          <p:nvPr>
            <p:ph type="sldNum" sz="quarter" idx="12"/>
          </p:nvPr>
        </p:nvSpPr>
        <p:spPr/>
        <p:txBody>
          <a:bodyPr/>
          <a:lstStyle/>
          <a:p>
            <a:fld id="{BCAE36CD-F2D7-4090-B6CB-CFCBCE16D773}" type="slidenum">
              <a:rPr lang="en-US" smtClean="0"/>
              <a:t>‹#›</a:t>
            </a:fld>
            <a:endParaRPr lang="en-US"/>
          </a:p>
        </p:txBody>
      </p:sp>
    </p:spTree>
    <p:extLst>
      <p:ext uri="{BB962C8B-B14F-4D97-AF65-F5344CB8AC3E}">
        <p14:creationId xmlns:p14="http://schemas.microsoft.com/office/powerpoint/2010/main" val="2981087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2C157-69EB-4420-BDBC-33EFEC2853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1D5E80-2B02-44FD-BA4A-25873F8CFB7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BB50F8-9342-4FC7-8B92-F4EE96D18ECE}"/>
              </a:ext>
            </a:extLst>
          </p:cNvPr>
          <p:cNvSpPr>
            <a:spLocks noGrp="1"/>
          </p:cNvSpPr>
          <p:nvPr>
            <p:ph type="dt" sz="half" idx="10"/>
          </p:nvPr>
        </p:nvSpPr>
        <p:spPr/>
        <p:txBody>
          <a:bodyPr/>
          <a:lstStyle/>
          <a:p>
            <a:fld id="{9564D4D4-8C72-4F61-9BD0-9FE0C3D0A8A1}" type="datetimeFigureOut">
              <a:rPr lang="en-US" smtClean="0"/>
              <a:t>5/20/2018</a:t>
            </a:fld>
            <a:endParaRPr lang="en-US"/>
          </a:p>
        </p:txBody>
      </p:sp>
      <p:sp>
        <p:nvSpPr>
          <p:cNvPr id="5" name="Footer Placeholder 4">
            <a:extLst>
              <a:ext uri="{FF2B5EF4-FFF2-40B4-BE49-F238E27FC236}">
                <a16:creationId xmlns:a16="http://schemas.microsoft.com/office/drawing/2014/main" id="{15CD48AE-88EE-477A-A095-12FA574641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A395CF-0456-43C2-859A-758B1893F9F7}"/>
              </a:ext>
            </a:extLst>
          </p:cNvPr>
          <p:cNvSpPr>
            <a:spLocks noGrp="1"/>
          </p:cNvSpPr>
          <p:nvPr>
            <p:ph type="sldNum" sz="quarter" idx="12"/>
          </p:nvPr>
        </p:nvSpPr>
        <p:spPr/>
        <p:txBody>
          <a:bodyPr/>
          <a:lstStyle/>
          <a:p>
            <a:fld id="{BCAE36CD-F2D7-4090-B6CB-CFCBCE16D773}" type="slidenum">
              <a:rPr lang="en-US" smtClean="0"/>
              <a:t>‹#›</a:t>
            </a:fld>
            <a:endParaRPr lang="en-US"/>
          </a:p>
        </p:txBody>
      </p:sp>
    </p:spTree>
    <p:extLst>
      <p:ext uri="{BB962C8B-B14F-4D97-AF65-F5344CB8AC3E}">
        <p14:creationId xmlns:p14="http://schemas.microsoft.com/office/powerpoint/2010/main" val="4122128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F44B05-937B-4893-A0C6-AF19DED0B19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9E69E-695C-4A92-99D3-90364BB6936D}"/>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42C05-B78E-423F-AB85-F901EE989620}"/>
              </a:ext>
            </a:extLst>
          </p:cNvPr>
          <p:cNvSpPr>
            <a:spLocks noGrp="1"/>
          </p:cNvSpPr>
          <p:nvPr>
            <p:ph type="dt" sz="half" idx="10"/>
          </p:nvPr>
        </p:nvSpPr>
        <p:spPr/>
        <p:txBody>
          <a:bodyPr/>
          <a:lstStyle/>
          <a:p>
            <a:fld id="{9564D4D4-8C72-4F61-9BD0-9FE0C3D0A8A1}" type="datetimeFigureOut">
              <a:rPr lang="en-US" smtClean="0"/>
              <a:t>5/20/2018</a:t>
            </a:fld>
            <a:endParaRPr lang="en-US"/>
          </a:p>
        </p:txBody>
      </p:sp>
      <p:sp>
        <p:nvSpPr>
          <p:cNvPr id="5" name="Footer Placeholder 4">
            <a:extLst>
              <a:ext uri="{FF2B5EF4-FFF2-40B4-BE49-F238E27FC236}">
                <a16:creationId xmlns:a16="http://schemas.microsoft.com/office/drawing/2014/main" id="{0061604D-55C2-485D-942F-F70EABC129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43EF7D-97AA-4A0D-9323-DD98F2B9F75C}"/>
              </a:ext>
            </a:extLst>
          </p:cNvPr>
          <p:cNvSpPr>
            <a:spLocks noGrp="1"/>
          </p:cNvSpPr>
          <p:nvPr>
            <p:ph type="sldNum" sz="quarter" idx="12"/>
          </p:nvPr>
        </p:nvSpPr>
        <p:spPr/>
        <p:txBody>
          <a:bodyPr/>
          <a:lstStyle/>
          <a:p>
            <a:fld id="{BCAE36CD-F2D7-4090-B6CB-CFCBCE16D773}" type="slidenum">
              <a:rPr lang="en-US" smtClean="0"/>
              <a:t>‹#›</a:t>
            </a:fld>
            <a:endParaRPr lang="en-US"/>
          </a:p>
        </p:txBody>
      </p:sp>
    </p:spTree>
    <p:extLst>
      <p:ext uri="{BB962C8B-B14F-4D97-AF65-F5344CB8AC3E}">
        <p14:creationId xmlns:p14="http://schemas.microsoft.com/office/powerpoint/2010/main" val="3422663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6D6C1A-3D1A-47D8-AF75-F6A698896DB8}" type="datetimeFigureOut">
              <a:rPr lang="en-US" smtClean="0"/>
              <a:t>5/20/2018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54050-182C-4291-84B8-2B9E1712CA33}" type="slidenum">
              <a:rPr lang="en-US" smtClean="0"/>
              <a:t>‹#›</a:t>
            </a:fld>
            <a:endParaRPr lang="en-US"/>
          </a:p>
        </p:txBody>
      </p:sp>
    </p:spTree>
    <p:extLst>
      <p:ext uri="{BB962C8B-B14F-4D97-AF65-F5344CB8AC3E}">
        <p14:creationId xmlns:p14="http://schemas.microsoft.com/office/powerpoint/2010/main" val="327958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6D6C1A-3D1A-47D8-AF75-F6A698896DB8}" type="datetimeFigureOut">
              <a:rPr lang="en-US" smtClean="0"/>
              <a:t>5/20/2018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554050-182C-4291-84B8-2B9E1712CA33}" type="slidenum">
              <a:rPr lang="en-US" smtClean="0"/>
              <a:t>‹#›</a:t>
            </a:fld>
            <a:endParaRPr lang="en-US"/>
          </a:p>
        </p:txBody>
      </p:sp>
    </p:spTree>
    <p:extLst>
      <p:ext uri="{BB962C8B-B14F-4D97-AF65-F5344CB8AC3E}">
        <p14:creationId xmlns:p14="http://schemas.microsoft.com/office/powerpoint/2010/main" val="52150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6D6C1A-3D1A-47D8-AF75-F6A698896DB8}" type="datetimeFigureOut">
              <a:rPr lang="en-US" smtClean="0"/>
              <a:t>5/20/2018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554050-182C-4291-84B8-2B9E1712CA33}" type="slidenum">
              <a:rPr lang="en-US" smtClean="0"/>
              <a:t>‹#›</a:t>
            </a:fld>
            <a:endParaRPr lang="en-US"/>
          </a:p>
        </p:txBody>
      </p:sp>
    </p:spTree>
    <p:extLst>
      <p:ext uri="{BB962C8B-B14F-4D97-AF65-F5344CB8AC3E}">
        <p14:creationId xmlns:p14="http://schemas.microsoft.com/office/powerpoint/2010/main" val="334496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6D6C1A-3D1A-47D8-AF75-F6A698896DB8}" type="datetimeFigureOut">
              <a:rPr lang="en-US" smtClean="0"/>
              <a:t>5/20/2018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554050-182C-4291-84B8-2B9E1712CA33}" type="slidenum">
              <a:rPr lang="en-US" smtClean="0"/>
              <a:t>‹#›</a:t>
            </a:fld>
            <a:endParaRPr lang="en-US"/>
          </a:p>
        </p:txBody>
      </p:sp>
    </p:spTree>
    <p:extLst>
      <p:ext uri="{BB962C8B-B14F-4D97-AF65-F5344CB8AC3E}">
        <p14:creationId xmlns:p14="http://schemas.microsoft.com/office/powerpoint/2010/main" val="2635676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D6C1A-3D1A-47D8-AF75-F6A698896DB8}" type="datetimeFigureOut">
              <a:rPr lang="en-US" smtClean="0"/>
              <a:t>5/20/2018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554050-182C-4291-84B8-2B9E1712CA33}" type="slidenum">
              <a:rPr lang="en-US" smtClean="0"/>
              <a:t>‹#›</a:t>
            </a:fld>
            <a:endParaRPr lang="en-US"/>
          </a:p>
        </p:txBody>
      </p:sp>
    </p:spTree>
    <p:extLst>
      <p:ext uri="{BB962C8B-B14F-4D97-AF65-F5344CB8AC3E}">
        <p14:creationId xmlns:p14="http://schemas.microsoft.com/office/powerpoint/2010/main" val="3831944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6D6C1A-3D1A-47D8-AF75-F6A698896DB8}" type="datetimeFigureOut">
              <a:rPr lang="en-US" smtClean="0"/>
              <a:t>5/20/2018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554050-182C-4291-84B8-2B9E1712CA33}" type="slidenum">
              <a:rPr lang="en-US" smtClean="0"/>
              <a:t>‹#›</a:t>
            </a:fld>
            <a:endParaRPr lang="en-US"/>
          </a:p>
        </p:txBody>
      </p:sp>
    </p:spTree>
    <p:extLst>
      <p:ext uri="{BB962C8B-B14F-4D97-AF65-F5344CB8AC3E}">
        <p14:creationId xmlns:p14="http://schemas.microsoft.com/office/powerpoint/2010/main" val="232073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6D6C1A-3D1A-47D8-AF75-F6A698896DB8}" type="datetimeFigureOut">
              <a:rPr lang="en-US" smtClean="0"/>
              <a:t>5/20/2018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554050-182C-4291-84B8-2B9E1712CA33}" type="slidenum">
              <a:rPr lang="en-US" smtClean="0"/>
              <a:t>‹#›</a:t>
            </a:fld>
            <a:endParaRPr lang="en-US"/>
          </a:p>
        </p:txBody>
      </p:sp>
    </p:spTree>
    <p:extLst>
      <p:ext uri="{BB962C8B-B14F-4D97-AF65-F5344CB8AC3E}">
        <p14:creationId xmlns:p14="http://schemas.microsoft.com/office/powerpoint/2010/main" val="3072671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D6C1A-3D1A-47D8-AF75-F6A698896DB8}" type="datetimeFigureOut">
              <a:rPr lang="en-US" smtClean="0"/>
              <a:t>5/20/2018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554050-182C-4291-84B8-2B9E1712CA33}" type="slidenum">
              <a:rPr lang="en-US" smtClean="0"/>
              <a:t>‹#›</a:t>
            </a:fld>
            <a:endParaRPr lang="en-US"/>
          </a:p>
        </p:txBody>
      </p:sp>
    </p:spTree>
    <p:extLst>
      <p:ext uri="{BB962C8B-B14F-4D97-AF65-F5344CB8AC3E}">
        <p14:creationId xmlns:p14="http://schemas.microsoft.com/office/powerpoint/2010/main" val="513599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3B9C38-CF7B-4B35-9088-57CED8379F7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073AC6-728C-4FC7-A5F1-C27EB963229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AB786-A2B0-4E87-9D4E-837662BF499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564D4D4-8C72-4F61-9BD0-9FE0C3D0A8A1}" type="datetimeFigureOut">
              <a:rPr lang="en-US" smtClean="0"/>
              <a:t>5/20/2018</a:t>
            </a:fld>
            <a:endParaRPr lang="en-US"/>
          </a:p>
        </p:txBody>
      </p:sp>
      <p:sp>
        <p:nvSpPr>
          <p:cNvPr id="5" name="Footer Placeholder 4">
            <a:extLst>
              <a:ext uri="{FF2B5EF4-FFF2-40B4-BE49-F238E27FC236}">
                <a16:creationId xmlns:a16="http://schemas.microsoft.com/office/drawing/2014/main" id="{C5A62623-FF0F-4C62-9004-E6E93FFC556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DE9F07-09E0-4AF1-8392-D27E0332FDE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AE36CD-F2D7-4090-B6CB-CFCBCE16D773}" type="slidenum">
              <a:rPr lang="en-US" smtClean="0"/>
              <a:t>‹#›</a:t>
            </a:fld>
            <a:endParaRPr lang="en-US"/>
          </a:p>
        </p:txBody>
      </p:sp>
    </p:spTree>
    <p:extLst>
      <p:ext uri="{BB962C8B-B14F-4D97-AF65-F5344CB8AC3E}">
        <p14:creationId xmlns:p14="http://schemas.microsoft.com/office/powerpoint/2010/main" val="34294587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3FE5-4387-44D1-9C64-7AB7EA3DD5D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3860945-D071-48B7-B899-42DA520DA4F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34741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2E15A8-3DFA-4884-BAE4-EF92D1169E7C}"/>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rcRect l="1068" t="9089" r="13173"/>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ED49FE6D-E54D-4A15-9572-966ED42F8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4251489"/>
            <a:ext cx="9141618" cy="2077327"/>
          </a:xfrm>
          <a:prstGeom prst="rect">
            <a:avLst/>
          </a:prstGeom>
          <a:solidFill>
            <a:schemeClr val="bg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EAFC8083-BBFA-464C-A805-4E844F66B23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4126832"/>
            <a:ext cx="9141618"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752BC6-CDD2-4020-8DCF-B5E813CD3A5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448927"/>
            <a:ext cx="9141618"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FC0F306-C84D-47B3-91AE-CF1EB870CD7F}"/>
              </a:ext>
            </a:extLst>
          </p:cNvPr>
          <p:cNvSpPr>
            <a:spLocks noGrp="1"/>
          </p:cNvSpPr>
          <p:nvPr>
            <p:ph type="ctrTitle"/>
          </p:nvPr>
        </p:nvSpPr>
        <p:spPr>
          <a:xfrm>
            <a:off x="473016" y="4125489"/>
            <a:ext cx="8188542" cy="1327380"/>
          </a:xfrm>
        </p:spPr>
        <p:txBody>
          <a:bodyPr>
            <a:noAutofit/>
          </a:bodyPr>
          <a:lstStyle/>
          <a:p>
            <a:r>
              <a:rPr lang="en-US" sz="5200" dirty="0">
                <a:latin typeface="Old English Text MT" panose="03040902040508030806" pitchFamily="66" charset="0"/>
              </a:rPr>
              <a:t>From Heaven or From Men?</a:t>
            </a:r>
          </a:p>
        </p:txBody>
      </p:sp>
      <p:sp>
        <p:nvSpPr>
          <p:cNvPr id="3" name="Subtitle 2">
            <a:extLst>
              <a:ext uri="{FF2B5EF4-FFF2-40B4-BE49-F238E27FC236}">
                <a16:creationId xmlns:a16="http://schemas.microsoft.com/office/drawing/2014/main" id="{293CF67D-5A72-434D-9879-BC57FF080648}"/>
              </a:ext>
            </a:extLst>
          </p:cNvPr>
          <p:cNvSpPr>
            <a:spLocks noGrp="1"/>
          </p:cNvSpPr>
          <p:nvPr>
            <p:ph type="subTitle" idx="1"/>
          </p:nvPr>
        </p:nvSpPr>
        <p:spPr>
          <a:xfrm>
            <a:off x="473016" y="5479375"/>
            <a:ext cx="8188542" cy="669634"/>
          </a:xfrm>
        </p:spPr>
        <p:txBody>
          <a:bodyPr>
            <a:normAutofit/>
          </a:bodyPr>
          <a:lstStyle/>
          <a:p>
            <a:r>
              <a:rPr lang="en-US" sz="4000" i="1" dirty="0">
                <a:solidFill>
                  <a:schemeClr val="tx1">
                    <a:lumMod val="65000"/>
                    <a:lumOff val="35000"/>
                  </a:schemeClr>
                </a:solidFill>
              </a:rPr>
              <a:t>Luke 20:1-8</a:t>
            </a:r>
          </a:p>
        </p:txBody>
      </p:sp>
    </p:spTree>
    <p:extLst>
      <p:ext uri="{BB962C8B-B14F-4D97-AF65-F5344CB8AC3E}">
        <p14:creationId xmlns:p14="http://schemas.microsoft.com/office/powerpoint/2010/main" val="24383790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9218695-BFDF-4090-A30B-5612268FE8C8}"/>
              </a:ext>
            </a:extLst>
          </p:cNvPr>
          <p:cNvSpPr/>
          <p:nvPr/>
        </p:nvSpPr>
        <p:spPr>
          <a:xfrm>
            <a:off x="-172280" y="-236294"/>
            <a:ext cx="3458818" cy="1855305"/>
          </a:xfrm>
          <a:prstGeom prst="rect">
            <a:avLst/>
          </a:prstGeom>
          <a:noFill/>
          <a:ln w="889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8636A7-CAC9-4ECC-B218-31E002A6002A}"/>
              </a:ext>
            </a:extLst>
          </p:cNvPr>
          <p:cNvSpPr>
            <a:spLocks noGrp="1"/>
          </p:cNvSpPr>
          <p:nvPr>
            <p:ph type="title"/>
          </p:nvPr>
        </p:nvSpPr>
        <p:spPr>
          <a:xfrm>
            <a:off x="85310" y="192850"/>
            <a:ext cx="3148220" cy="1325563"/>
          </a:xfrm>
        </p:spPr>
        <p:txBody>
          <a:bodyPr/>
          <a:lstStyle/>
          <a:p>
            <a:r>
              <a:rPr lang="en-US" sz="6000" dirty="0">
                <a:latin typeface="Old English Text MT" panose="03040902040508030806" pitchFamily="66" charset="0"/>
              </a:rPr>
              <a:t>Authority</a:t>
            </a:r>
            <a:endParaRPr lang="en-US" b="1" i="1" dirty="0"/>
          </a:p>
        </p:txBody>
      </p:sp>
      <p:sp>
        <p:nvSpPr>
          <p:cNvPr id="3" name="Content Placeholder 2">
            <a:extLst>
              <a:ext uri="{FF2B5EF4-FFF2-40B4-BE49-F238E27FC236}">
                <a16:creationId xmlns:a16="http://schemas.microsoft.com/office/drawing/2014/main" id="{05B75CB6-4640-42CB-AFC8-E4E141CF51DD}"/>
              </a:ext>
            </a:extLst>
          </p:cNvPr>
          <p:cNvSpPr>
            <a:spLocks noGrp="1"/>
          </p:cNvSpPr>
          <p:nvPr>
            <p:ph idx="1"/>
          </p:nvPr>
        </p:nvSpPr>
        <p:spPr>
          <a:xfrm>
            <a:off x="628650" y="1825625"/>
            <a:ext cx="7886700" cy="4826966"/>
          </a:xfrm>
        </p:spPr>
        <p:txBody>
          <a:bodyPr>
            <a:normAutofit/>
          </a:bodyPr>
          <a:lstStyle/>
          <a:p>
            <a:r>
              <a:rPr lang="en-US" sz="3100" b="1" dirty="0"/>
              <a:t>Traditions? </a:t>
            </a:r>
            <a:r>
              <a:rPr lang="en-US" sz="3100" dirty="0"/>
              <a:t>– </a:t>
            </a:r>
            <a:r>
              <a:rPr lang="en-US" sz="3100" i="1" dirty="0"/>
              <a:t>Matthew 15:1-9</a:t>
            </a:r>
          </a:p>
          <a:p>
            <a:r>
              <a:rPr lang="en-US" sz="3100" b="1" dirty="0"/>
              <a:t>Conscience? </a:t>
            </a:r>
            <a:r>
              <a:rPr lang="en-US" sz="3100" dirty="0"/>
              <a:t>– </a:t>
            </a:r>
            <a:r>
              <a:rPr lang="en-US" sz="3100" i="1" dirty="0"/>
              <a:t>Proverbs 14:12; Acts 23:1; 26:9</a:t>
            </a:r>
          </a:p>
          <a:p>
            <a:r>
              <a:rPr lang="en-US" sz="3100" b="1" dirty="0"/>
              <a:t>Wisdom of Men? </a:t>
            </a:r>
            <a:r>
              <a:rPr lang="en-US" sz="3100" dirty="0"/>
              <a:t>– </a:t>
            </a:r>
            <a:r>
              <a:rPr lang="en-US" sz="3100" i="1" dirty="0"/>
              <a:t>Jeremiah 10:23;                           1 Corinthians 1:20-21</a:t>
            </a:r>
          </a:p>
          <a:p>
            <a:r>
              <a:rPr lang="en-US" sz="3100" b="1" dirty="0"/>
              <a:t>The Majority? </a:t>
            </a:r>
            <a:r>
              <a:rPr lang="en-US" sz="3100" dirty="0"/>
              <a:t>– </a:t>
            </a:r>
            <a:r>
              <a:rPr lang="en-US" sz="3100" i="1" dirty="0"/>
              <a:t>Matthew 7:13-14; Acts 19:32</a:t>
            </a:r>
          </a:p>
          <a:p>
            <a:r>
              <a:rPr lang="en-US" sz="3100" b="1" dirty="0"/>
              <a:t>Law of Moses? </a:t>
            </a:r>
            <a:r>
              <a:rPr lang="en-US" sz="3100" dirty="0"/>
              <a:t>– </a:t>
            </a:r>
            <a:r>
              <a:rPr lang="en-US" sz="3100" i="1" dirty="0"/>
              <a:t>Colossians 2:14-15;                       Hebrews 8:7-9, 13</a:t>
            </a:r>
          </a:p>
          <a:p>
            <a:r>
              <a:rPr lang="en-US" sz="3100" b="1" dirty="0"/>
              <a:t>New Revelations? </a:t>
            </a:r>
            <a:r>
              <a:rPr lang="en-US" sz="3100" dirty="0"/>
              <a:t>– </a:t>
            </a:r>
            <a:r>
              <a:rPr lang="en-US" sz="3100" i="1" dirty="0"/>
              <a:t>Galatians 1:6-9; Jude 3</a:t>
            </a:r>
          </a:p>
          <a:p>
            <a:r>
              <a:rPr lang="en-US" sz="3100" b="1" dirty="0"/>
              <a:t>God’s Will </a:t>
            </a:r>
            <a:r>
              <a:rPr lang="en-US" sz="3100" dirty="0"/>
              <a:t>– </a:t>
            </a:r>
            <a:r>
              <a:rPr lang="en-US" sz="3100" i="1" dirty="0"/>
              <a:t>Matthew 7:21-23; John 1:12-13</a:t>
            </a:r>
          </a:p>
        </p:txBody>
      </p:sp>
      <p:sp>
        <p:nvSpPr>
          <p:cNvPr id="22" name="Title 1">
            <a:extLst>
              <a:ext uri="{FF2B5EF4-FFF2-40B4-BE49-F238E27FC236}">
                <a16:creationId xmlns:a16="http://schemas.microsoft.com/office/drawing/2014/main" id="{B96106C4-4915-42CF-923F-71A4C903E33E}"/>
              </a:ext>
            </a:extLst>
          </p:cNvPr>
          <p:cNvSpPr txBox="1">
            <a:spLocks/>
          </p:cNvSpPr>
          <p:nvPr/>
        </p:nvSpPr>
        <p:spPr>
          <a:xfrm>
            <a:off x="3379304" y="219353"/>
            <a:ext cx="5136046"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sz="3900" b="1" i="1" dirty="0">
                <a:solidFill>
                  <a:prstClr val="black"/>
                </a:solidFill>
                <a:latin typeface="Calibri Light" panose="020F0302020204030204"/>
              </a:rPr>
              <a:t>From Heaven or              From Men?</a:t>
            </a:r>
            <a:endParaRPr kumimoji="0" lang="en-US" sz="3900" b="1" i="1"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45954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9218695-BFDF-4090-A30B-5612268FE8C8}"/>
              </a:ext>
            </a:extLst>
          </p:cNvPr>
          <p:cNvSpPr/>
          <p:nvPr/>
        </p:nvSpPr>
        <p:spPr>
          <a:xfrm>
            <a:off x="-172280" y="-236294"/>
            <a:ext cx="3458818" cy="1855305"/>
          </a:xfrm>
          <a:prstGeom prst="rect">
            <a:avLst/>
          </a:prstGeom>
          <a:noFill/>
          <a:ln w="889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8636A7-CAC9-4ECC-B218-31E002A6002A}"/>
              </a:ext>
            </a:extLst>
          </p:cNvPr>
          <p:cNvSpPr>
            <a:spLocks noGrp="1"/>
          </p:cNvSpPr>
          <p:nvPr>
            <p:ph type="title"/>
          </p:nvPr>
        </p:nvSpPr>
        <p:spPr>
          <a:xfrm>
            <a:off x="85310" y="192850"/>
            <a:ext cx="3148220" cy="1325563"/>
          </a:xfrm>
        </p:spPr>
        <p:txBody>
          <a:bodyPr/>
          <a:lstStyle/>
          <a:p>
            <a:r>
              <a:rPr lang="en-US" sz="6000" dirty="0">
                <a:latin typeface="Old English Text MT" panose="03040902040508030806" pitchFamily="66" charset="0"/>
              </a:rPr>
              <a:t>Authority</a:t>
            </a:r>
            <a:endParaRPr lang="en-US" b="1" i="1" dirty="0"/>
          </a:p>
        </p:txBody>
      </p:sp>
      <p:sp>
        <p:nvSpPr>
          <p:cNvPr id="3" name="Content Placeholder 2">
            <a:extLst>
              <a:ext uri="{FF2B5EF4-FFF2-40B4-BE49-F238E27FC236}">
                <a16:creationId xmlns:a16="http://schemas.microsoft.com/office/drawing/2014/main" id="{05B75CB6-4640-42CB-AFC8-E4E141CF51DD}"/>
              </a:ext>
            </a:extLst>
          </p:cNvPr>
          <p:cNvSpPr>
            <a:spLocks noGrp="1"/>
          </p:cNvSpPr>
          <p:nvPr>
            <p:ph idx="1"/>
          </p:nvPr>
        </p:nvSpPr>
        <p:spPr>
          <a:xfrm>
            <a:off x="628650" y="1825625"/>
            <a:ext cx="7886700" cy="4826966"/>
          </a:xfrm>
        </p:spPr>
        <p:txBody>
          <a:bodyPr>
            <a:normAutofit/>
          </a:bodyPr>
          <a:lstStyle/>
          <a:p>
            <a:pPr marL="0" indent="0">
              <a:buNone/>
            </a:pPr>
            <a:r>
              <a:rPr lang="en-US" sz="3600" b="1" dirty="0"/>
              <a:t>God’s Son – Jesus</a:t>
            </a:r>
          </a:p>
          <a:p>
            <a:r>
              <a:rPr lang="en-US" sz="3200" i="1" dirty="0"/>
              <a:t>Hebrews 1:1-2 </a:t>
            </a:r>
            <a:r>
              <a:rPr lang="en-US" sz="3200" dirty="0"/>
              <a:t>– God speaks through His Son.</a:t>
            </a:r>
          </a:p>
          <a:p>
            <a:pPr lvl="1"/>
            <a:r>
              <a:rPr lang="en-US" sz="3200" i="1" dirty="0"/>
              <a:t>Matthew 28:18 </a:t>
            </a:r>
            <a:r>
              <a:rPr lang="en-US" sz="3200" dirty="0"/>
              <a:t>– Jesus has all authority.</a:t>
            </a:r>
          </a:p>
          <a:p>
            <a:pPr lvl="2"/>
            <a:r>
              <a:rPr lang="en-US" sz="3200" i="1" dirty="0"/>
              <a:t>John 7:16-18 </a:t>
            </a:r>
            <a:r>
              <a:rPr lang="en-US" sz="3200" dirty="0"/>
              <a:t>– His authority is from God.</a:t>
            </a:r>
          </a:p>
          <a:p>
            <a:pPr lvl="2"/>
            <a:r>
              <a:rPr lang="en-US" sz="3200" i="1" dirty="0"/>
              <a:t>John 12:48-50 </a:t>
            </a:r>
            <a:r>
              <a:rPr lang="en-US" sz="3200" dirty="0"/>
              <a:t>– His word will judge us.</a:t>
            </a:r>
          </a:p>
          <a:p>
            <a:r>
              <a:rPr lang="en-US" sz="3200" i="1" dirty="0"/>
              <a:t>Hebrews 2:1-4 </a:t>
            </a:r>
            <a:r>
              <a:rPr lang="en-US" sz="3200" dirty="0"/>
              <a:t>– We must heed His word, which He has given through others.</a:t>
            </a:r>
          </a:p>
        </p:txBody>
      </p:sp>
      <p:sp>
        <p:nvSpPr>
          <p:cNvPr id="22" name="Title 1">
            <a:extLst>
              <a:ext uri="{FF2B5EF4-FFF2-40B4-BE49-F238E27FC236}">
                <a16:creationId xmlns:a16="http://schemas.microsoft.com/office/drawing/2014/main" id="{B96106C4-4915-42CF-923F-71A4C903E33E}"/>
              </a:ext>
            </a:extLst>
          </p:cNvPr>
          <p:cNvSpPr txBox="1">
            <a:spLocks/>
          </p:cNvSpPr>
          <p:nvPr/>
        </p:nvSpPr>
        <p:spPr>
          <a:xfrm>
            <a:off x="3379304" y="219353"/>
            <a:ext cx="5136046"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sz="3900" b="1" i="1" dirty="0">
                <a:solidFill>
                  <a:prstClr val="black"/>
                </a:solidFill>
                <a:latin typeface="Calibri Light" panose="020F0302020204030204"/>
              </a:rPr>
              <a:t>From Heaven</a:t>
            </a:r>
            <a:endParaRPr kumimoji="0" lang="en-US" sz="3900" b="1" i="1"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16372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9218695-BFDF-4090-A30B-5612268FE8C8}"/>
              </a:ext>
            </a:extLst>
          </p:cNvPr>
          <p:cNvSpPr/>
          <p:nvPr/>
        </p:nvSpPr>
        <p:spPr>
          <a:xfrm>
            <a:off x="-172280" y="-236294"/>
            <a:ext cx="3458818" cy="1855305"/>
          </a:xfrm>
          <a:prstGeom prst="rect">
            <a:avLst/>
          </a:prstGeom>
          <a:noFill/>
          <a:ln w="889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8636A7-CAC9-4ECC-B218-31E002A6002A}"/>
              </a:ext>
            </a:extLst>
          </p:cNvPr>
          <p:cNvSpPr>
            <a:spLocks noGrp="1"/>
          </p:cNvSpPr>
          <p:nvPr>
            <p:ph type="title"/>
          </p:nvPr>
        </p:nvSpPr>
        <p:spPr>
          <a:xfrm>
            <a:off x="85310" y="192850"/>
            <a:ext cx="3148220" cy="1325563"/>
          </a:xfrm>
        </p:spPr>
        <p:txBody>
          <a:bodyPr/>
          <a:lstStyle/>
          <a:p>
            <a:r>
              <a:rPr lang="en-US" sz="6000" dirty="0">
                <a:latin typeface="Old English Text MT" panose="03040902040508030806" pitchFamily="66" charset="0"/>
              </a:rPr>
              <a:t>Authority</a:t>
            </a:r>
            <a:endParaRPr lang="en-US" b="1" i="1" dirty="0"/>
          </a:p>
        </p:txBody>
      </p:sp>
      <p:sp>
        <p:nvSpPr>
          <p:cNvPr id="3" name="Content Placeholder 2">
            <a:extLst>
              <a:ext uri="{FF2B5EF4-FFF2-40B4-BE49-F238E27FC236}">
                <a16:creationId xmlns:a16="http://schemas.microsoft.com/office/drawing/2014/main" id="{05B75CB6-4640-42CB-AFC8-E4E141CF51DD}"/>
              </a:ext>
            </a:extLst>
          </p:cNvPr>
          <p:cNvSpPr>
            <a:spLocks noGrp="1"/>
          </p:cNvSpPr>
          <p:nvPr>
            <p:ph idx="1"/>
          </p:nvPr>
        </p:nvSpPr>
        <p:spPr>
          <a:xfrm>
            <a:off x="628650" y="1825625"/>
            <a:ext cx="7886700" cy="4826966"/>
          </a:xfrm>
        </p:spPr>
        <p:txBody>
          <a:bodyPr>
            <a:normAutofit/>
          </a:bodyPr>
          <a:lstStyle/>
          <a:p>
            <a:pPr marL="0" indent="0">
              <a:buNone/>
            </a:pPr>
            <a:r>
              <a:rPr lang="en-US" sz="3600" b="1" dirty="0"/>
              <a:t>God’s Son – Jesus</a:t>
            </a:r>
            <a:endParaRPr lang="en-US" sz="3200" dirty="0"/>
          </a:p>
          <a:p>
            <a:pPr marL="0" indent="0">
              <a:buNone/>
            </a:pPr>
            <a:r>
              <a:rPr lang="en-US" sz="3600" b="1" dirty="0"/>
              <a:t>The Holy Spirit, and Apostles</a:t>
            </a:r>
          </a:p>
          <a:p>
            <a:r>
              <a:rPr lang="en-US" sz="3200" b="1" dirty="0"/>
              <a:t>Holy Spirit </a:t>
            </a:r>
            <a:r>
              <a:rPr lang="en-US" sz="3200" dirty="0"/>
              <a:t>– </a:t>
            </a:r>
            <a:r>
              <a:rPr lang="en-US" sz="3200" i="1" dirty="0"/>
              <a:t>John 16:12-15 </a:t>
            </a:r>
            <a:r>
              <a:rPr lang="en-US" sz="3200" dirty="0"/>
              <a:t>– will guide apostles into all truth.</a:t>
            </a:r>
          </a:p>
          <a:p>
            <a:r>
              <a:rPr lang="en-US" sz="3200" b="1" dirty="0"/>
              <a:t>Apostles</a:t>
            </a:r>
            <a:r>
              <a:rPr lang="en-US" sz="3200" dirty="0"/>
              <a:t> – </a:t>
            </a:r>
            <a:r>
              <a:rPr lang="en-US" sz="3200" i="1" dirty="0"/>
              <a:t>Matthew 28:18-20 </a:t>
            </a:r>
            <a:r>
              <a:rPr lang="en-US" sz="3200" dirty="0"/>
              <a:t>– commissioned to take Jesus’ commands to the world.</a:t>
            </a:r>
          </a:p>
          <a:p>
            <a:pPr lvl="1"/>
            <a:r>
              <a:rPr lang="en-US" sz="3200" i="1" dirty="0"/>
              <a:t>Matthew 16:19 </a:t>
            </a:r>
            <a:r>
              <a:rPr lang="en-US" sz="3200" dirty="0"/>
              <a:t>– given keys to kingdom.</a:t>
            </a:r>
          </a:p>
          <a:p>
            <a:pPr lvl="1"/>
            <a:r>
              <a:rPr lang="en-US" sz="3200" i="1" dirty="0"/>
              <a:t>2 Thessalonians 2:15 </a:t>
            </a:r>
            <a:r>
              <a:rPr lang="en-US" sz="3200" dirty="0"/>
              <a:t>– word and epistle.</a:t>
            </a:r>
          </a:p>
        </p:txBody>
      </p:sp>
      <p:sp>
        <p:nvSpPr>
          <p:cNvPr id="22" name="Title 1">
            <a:extLst>
              <a:ext uri="{FF2B5EF4-FFF2-40B4-BE49-F238E27FC236}">
                <a16:creationId xmlns:a16="http://schemas.microsoft.com/office/drawing/2014/main" id="{B96106C4-4915-42CF-923F-71A4C903E33E}"/>
              </a:ext>
            </a:extLst>
          </p:cNvPr>
          <p:cNvSpPr txBox="1">
            <a:spLocks/>
          </p:cNvSpPr>
          <p:nvPr/>
        </p:nvSpPr>
        <p:spPr>
          <a:xfrm>
            <a:off x="3379304" y="219353"/>
            <a:ext cx="5136046"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sz="3900" b="1" i="1" dirty="0">
                <a:solidFill>
                  <a:prstClr val="black"/>
                </a:solidFill>
                <a:latin typeface="Calibri Light" panose="020F0302020204030204"/>
              </a:rPr>
              <a:t>From Heaven</a:t>
            </a:r>
            <a:endParaRPr kumimoji="0" lang="en-US" sz="3900" b="1" i="1"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59055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9218695-BFDF-4090-A30B-5612268FE8C8}"/>
              </a:ext>
            </a:extLst>
          </p:cNvPr>
          <p:cNvSpPr/>
          <p:nvPr/>
        </p:nvSpPr>
        <p:spPr>
          <a:xfrm>
            <a:off x="-172280" y="-236294"/>
            <a:ext cx="3458818" cy="1855305"/>
          </a:xfrm>
          <a:prstGeom prst="rect">
            <a:avLst/>
          </a:prstGeom>
          <a:noFill/>
          <a:ln w="889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8636A7-CAC9-4ECC-B218-31E002A6002A}"/>
              </a:ext>
            </a:extLst>
          </p:cNvPr>
          <p:cNvSpPr>
            <a:spLocks noGrp="1"/>
          </p:cNvSpPr>
          <p:nvPr>
            <p:ph type="title"/>
          </p:nvPr>
        </p:nvSpPr>
        <p:spPr>
          <a:xfrm>
            <a:off x="85310" y="192850"/>
            <a:ext cx="3148220" cy="1325563"/>
          </a:xfrm>
        </p:spPr>
        <p:txBody>
          <a:bodyPr/>
          <a:lstStyle/>
          <a:p>
            <a:r>
              <a:rPr lang="en-US" sz="6000" dirty="0">
                <a:latin typeface="Old English Text MT" panose="03040902040508030806" pitchFamily="66" charset="0"/>
              </a:rPr>
              <a:t>Authority</a:t>
            </a:r>
            <a:endParaRPr lang="en-US" b="1" i="1" dirty="0"/>
          </a:p>
        </p:txBody>
      </p:sp>
      <p:sp>
        <p:nvSpPr>
          <p:cNvPr id="3" name="Content Placeholder 2">
            <a:extLst>
              <a:ext uri="{FF2B5EF4-FFF2-40B4-BE49-F238E27FC236}">
                <a16:creationId xmlns:a16="http://schemas.microsoft.com/office/drawing/2014/main" id="{05B75CB6-4640-42CB-AFC8-E4E141CF51DD}"/>
              </a:ext>
            </a:extLst>
          </p:cNvPr>
          <p:cNvSpPr>
            <a:spLocks noGrp="1"/>
          </p:cNvSpPr>
          <p:nvPr>
            <p:ph idx="1"/>
          </p:nvPr>
        </p:nvSpPr>
        <p:spPr>
          <a:xfrm>
            <a:off x="628650" y="1825625"/>
            <a:ext cx="7886700" cy="4826966"/>
          </a:xfrm>
        </p:spPr>
        <p:txBody>
          <a:bodyPr>
            <a:normAutofit lnSpcReduction="10000"/>
          </a:bodyPr>
          <a:lstStyle/>
          <a:p>
            <a:pPr marL="0" indent="0">
              <a:buNone/>
            </a:pPr>
            <a:r>
              <a:rPr lang="en-US" sz="3600" b="1" dirty="0"/>
              <a:t>God’s Son – Jesus</a:t>
            </a:r>
            <a:endParaRPr lang="en-US" sz="3200" dirty="0"/>
          </a:p>
          <a:p>
            <a:pPr marL="0" indent="0">
              <a:buNone/>
            </a:pPr>
            <a:r>
              <a:rPr lang="en-US" sz="3600" b="1" dirty="0"/>
              <a:t>The Holy Spirit, and Apostles</a:t>
            </a:r>
            <a:endParaRPr lang="en-US" sz="3200" dirty="0"/>
          </a:p>
          <a:p>
            <a:pPr marL="0" indent="0">
              <a:buNone/>
            </a:pPr>
            <a:r>
              <a:rPr lang="en-US" sz="3600" b="1" dirty="0"/>
              <a:t>The Bible</a:t>
            </a:r>
          </a:p>
          <a:p>
            <a:r>
              <a:rPr lang="en-US" sz="3200" i="1" dirty="0"/>
              <a:t>1 Corinthians 14:37; Ephesians 3:3-4 </a:t>
            </a:r>
            <a:r>
              <a:rPr lang="en-US" sz="3200" dirty="0"/>
              <a:t>– writing of apostles and prophets.</a:t>
            </a:r>
          </a:p>
          <a:p>
            <a:r>
              <a:rPr lang="en-US" sz="3200" i="1" dirty="0"/>
              <a:t>1 Corinthians 13:8-10 </a:t>
            </a:r>
            <a:r>
              <a:rPr lang="en-US" sz="3200" dirty="0"/>
              <a:t>– </a:t>
            </a:r>
            <a:r>
              <a:rPr lang="en-US" sz="3200" i="1" dirty="0"/>
              <a:t>“Perfect” </a:t>
            </a:r>
            <a:r>
              <a:rPr lang="en-US" sz="3200" dirty="0"/>
              <a:t>revelation.</a:t>
            </a:r>
          </a:p>
          <a:p>
            <a:r>
              <a:rPr lang="en-US" sz="3200" i="1" dirty="0"/>
              <a:t>Jude 3</a:t>
            </a:r>
            <a:r>
              <a:rPr lang="en-US" sz="3200" dirty="0"/>
              <a:t> – once for all delivered.</a:t>
            </a:r>
          </a:p>
          <a:p>
            <a:pPr lvl="1"/>
            <a:r>
              <a:rPr lang="en-US" sz="3200" i="1" dirty="0"/>
              <a:t>2 Timothy 3:16-17 </a:t>
            </a:r>
            <a:r>
              <a:rPr lang="en-US" sz="3200" dirty="0"/>
              <a:t>(sufficient); </a:t>
            </a:r>
            <a:r>
              <a:rPr lang="en-US" sz="3200" i="1" dirty="0"/>
              <a:t>Revelation 22:18-19 </a:t>
            </a:r>
            <a:r>
              <a:rPr lang="en-US" sz="3200" dirty="0"/>
              <a:t>(no +, -); </a:t>
            </a:r>
            <a:r>
              <a:rPr lang="en-US" sz="3200" i="1" dirty="0"/>
              <a:t>2 Corinthians 11:3-4 </a:t>
            </a:r>
            <a:r>
              <a:rPr lang="en-US" sz="3200" dirty="0"/>
              <a:t>(pervert not); </a:t>
            </a:r>
            <a:r>
              <a:rPr lang="en-US" sz="3200" i="1" dirty="0"/>
              <a:t>Colossians 3:17 </a:t>
            </a:r>
            <a:r>
              <a:rPr lang="en-US" sz="3200" dirty="0"/>
              <a:t>(do ALL)</a:t>
            </a:r>
          </a:p>
        </p:txBody>
      </p:sp>
      <p:sp>
        <p:nvSpPr>
          <p:cNvPr id="22" name="Title 1">
            <a:extLst>
              <a:ext uri="{FF2B5EF4-FFF2-40B4-BE49-F238E27FC236}">
                <a16:creationId xmlns:a16="http://schemas.microsoft.com/office/drawing/2014/main" id="{B96106C4-4915-42CF-923F-71A4C903E33E}"/>
              </a:ext>
            </a:extLst>
          </p:cNvPr>
          <p:cNvSpPr txBox="1">
            <a:spLocks/>
          </p:cNvSpPr>
          <p:nvPr/>
        </p:nvSpPr>
        <p:spPr>
          <a:xfrm>
            <a:off x="3379304" y="219353"/>
            <a:ext cx="5136046"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sz="3900" b="1" i="1" dirty="0">
                <a:solidFill>
                  <a:prstClr val="black"/>
                </a:solidFill>
                <a:latin typeface="Calibri Light" panose="020F0302020204030204"/>
              </a:rPr>
              <a:t>From Heaven</a:t>
            </a:r>
            <a:endParaRPr kumimoji="0" lang="en-US" sz="3900" b="1" i="1"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39929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2E15A8-3DFA-4884-BAE4-EF92D1169E7C}"/>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rcRect l="1068" t="9089" r="13173"/>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ED49FE6D-E54D-4A15-9572-966ED42F8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4251489"/>
            <a:ext cx="9141618" cy="2077327"/>
          </a:xfrm>
          <a:prstGeom prst="rect">
            <a:avLst/>
          </a:prstGeom>
          <a:solidFill>
            <a:schemeClr val="bg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EAFC8083-BBFA-464C-A805-4E844F66B23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4126832"/>
            <a:ext cx="9141618"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752BC6-CDD2-4020-8DCF-B5E813CD3A5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448927"/>
            <a:ext cx="9141618"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FC0F306-C84D-47B3-91AE-CF1EB870CD7F}"/>
              </a:ext>
            </a:extLst>
          </p:cNvPr>
          <p:cNvSpPr>
            <a:spLocks noGrp="1"/>
          </p:cNvSpPr>
          <p:nvPr>
            <p:ph type="ctrTitle"/>
          </p:nvPr>
        </p:nvSpPr>
        <p:spPr>
          <a:xfrm>
            <a:off x="473016" y="4125489"/>
            <a:ext cx="8188542" cy="1327380"/>
          </a:xfrm>
        </p:spPr>
        <p:txBody>
          <a:bodyPr>
            <a:noAutofit/>
          </a:bodyPr>
          <a:lstStyle/>
          <a:p>
            <a:r>
              <a:rPr lang="en-US" sz="5200" dirty="0">
                <a:latin typeface="Old English Text MT" panose="03040902040508030806" pitchFamily="66" charset="0"/>
              </a:rPr>
              <a:t>From Heaven or From Men?</a:t>
            </a:r>
          </a:p>
        </p:txBody>
      </p:sp>
      <p:sp>
        <p:nvSpPr>
          <p:cNvPr id="3" name="Subtitle 2">
            <a:extLst>
              <a:ext uri="{FF2B5EF4-FFF2-40B4-BE49-F238E27FC236}">
                <a16:creationId xmlns:a16="http://schemas.microsoft.com/office/drawing/2014/main" id="{293CF67D-5A72-434D-9879-BC57FF080648}"/>
              </a:ext>
            </a:extLst>
          </p:cNvPr>
          <p:cNvSpPr>
            <a:spLocks noGrp="1"/>
          </p:cNvSpPr>
          <p:nvPr>
            <p:ph type="subTitle" idx="1"/>
          </p:nvPr>
        </p:nvSpPr>
        <p:spPr>
          <a:xfrm>
            <a:off x="473016" y="5479375"/>
            <a:ext cx="8188542" cy="669634"/>
          </a:xfrm>
        </p:spPr>
        <p:txBody>
          <a:bodyPr>
            <a:normAutofit/>
          </a:bodyPr>
          <a:lstStyle/>
          <a:p>
            <a:r>
              <a:rPr lang="en-US" sz="4000" i="1" dirty="0">
                <a:solidFill>
                  <a:schemeClr val="tx1">
                    <a:lumMod val="65000"/>
                    <a:lumOff val="35000"/>
                  </a:schemeClr>
                </a:solidFill>
              </a:rPr>
              <a:t>Luke 20:1-8</a:t>
            </a:r>
          </a:p>
        </p:txBody>
      </p:sp>
    </p:spTree>
    <p:extLst>
      <p:ext uri="{BB962C8B-B14F-4D97-AF65-F5344CB8AC3E}">
        <p14:creationId xmlns:p14="http://schemas.microsoft.com/office/powerpoint/2010/main" val="22349261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217</TotalTime>
  <Words>1770</Words>
  <Application>Microsoft Office PowerPoint</Application>
  <PresentationFormat>On-screen Show (4:3)</PresentationFormat>
  <Paragraphs>129</Paragraphs>
  <Slides>7</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Calibri Light</vt:lpstr>
      <vt:lpstr>Old English Text MT</vt:lpstr>
      <vt:lpstr>Times New Roman</vt:lpstr>
      <vt:lpstr>Wingdings</vt:lpstr>
      <vt:lpstr>Office Theme</vt:lpstr>
      <vt:lpstr>1_Office Theme</vt:lpstr>
      <vt:lpstr>PowerPoint Presentation</vt:lpstr>
      <vt:lpstr>From Heaven or From Men?</vt:lpstr>
      <vt:lpstr>Authority</vt:lpstr>
      <vt:lpstr>Authority</vt:lpstr>
      <vt:lpstr>Authority</vt:lpstr>
      <vt:lpstr>Authority</vt:lpstr>
      <vt:lpstr>From Heaven or From 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6</cp:revision>
  <dcterms:created xsi:type="dcterms:W3CDTF">2018-05-18T16:46:55Z</dcterms:created>
  <dcterms:modified xsi:type="dcterms:W3CDTF">2018-05-20T21:00:28Z</dcterms:modified>
</cp:coreProperties>
</file>