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6" r:id="rId3"/>
    <p:sldId id="257" r:id="rId4"/>
    <p:sldId id="258" r:id="rId5"/>
    <p:sldId id="259"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4F544-990A-455A-A0C7-58CD6F781283}" type="datetimeFigureOut">
              <a:rPr lang="en-US" smtClean="0"/>
              <a:t>5/1/2018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DC1D2-3864-43A7-897E-25C304E2FB1E}" type="slidenum">
              <a:rPr lang="en-US" smtClean="0"/>
              <a:t>‹#›</a:t>
            </a:fld>
            <a:endParaRPr lang="en-US"/>
          </a:p>
        </p:txBody>
      </p:sp>
    </p:spTree>
    <p:extLst>
      <p:ext uri="{BB962C8B-B14F-4D97-AF65-F5344CB8AC3E}">
        <p14:creationId xmlns:p14="http://schemas.microsoft.com/office/powerpoint/2010/main" val="207753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Shrewd Sons of Light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Luke 16:1-13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 likewise, whoever of you does not forsake all that he has cannot be My disciple” (Luke 14:33)</a:t>
            </a:r>
            <a:r>
              <a:rPr lang="en-US" dirty="0">
                <a:latin typeface="Calibri" panose="020F0502020204030204" pitchFamily="34" charset="0"/>
                <a:ea typeface="Calibri" panose="020F0502020204030204" pitchFamily="34" charset="0"/>
                <a:cs typeface="Times New Roman" panose="02020603050405020304" pitchFamily="18" charset="0"/>
              </a:rPr>
              <a:t> – Christians cannot truly follow the Lord without forsaking all.</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is not as big of a problem for the spiritually minded who have their thoughts set on things above – those whose greatest desire and priority is to get to heaven.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However, there are some Christians who, although they understand their main focus and desire should be on heaven, do not reflect such in their living.</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 fact, Jesus suggested that those who are not God’s children sometimes seem to be more mindful of their material interests than God’s children are of their spiritual interests.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16:8b</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shrewd</a:t>
            </a:r>
            <a:r>
              <a:rPr lang="en-US" dirty="0">
                <a:latin typeface="Calibri" panose="020F0502020204030204" pitchFamily="34" charset="0"/>
                <a:ea typeface="Calibri" panose="020F0502020204030204" pitchFamily="34" charset="0"/>
                <a:cs typeface="Times New Roman" panose="02020603050405020304" pitchFamily="18" charset="0"/>
              </a:rPr>
              <a:t> – prudent, i.e. mindful of one’s interests (Strong)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If our greatest desire, and priority is to get to heaven, shouldn’t the way we live our lives reflect such.</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spoke a parable to his disciples to emphasize this point.</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Parable of the Unjust Steward</a:t>
            </a:r>
          </a:p>
          <a:p>
            <a:endParaRPr lang="en-US" dirty="0"/>
          </a:p>
        </p:txBody>
      </p:sp>
      <p:sp>
        <p:nvSpPr>
          <p:cNvPr id="4" name="Slide Number Placeholder 3"/>
          <p:cNvSpPr>
            <a:spLocks noGrp="1"/>
          </p:cNvSpPr>
          <p:nvPr>
            <p:ph type="sldNum" sz="quarter" idx="10"/>
          </p:nvPr>
        </p:nvSpPr>
        <p:spPr/>
        <p:txBody>
          <a:bodyPr/>
          <a:lstStyle/>
          <a:p>
            <a:fld id="{9A2DC1D2-3864-43A7-897E-25C304E2FB1E}" type="slidenum">
              <a:rPr lang="en-US" smtClean="0"/>
              <a:t>2</a:t>
            </a:fld>
            <a:endParaRPr lang="en-US"/>
          </a:p>
        </p:txBody>
      </p:sp>
    </p:spTree>
    <p:extLst>
      <p:ext uri="{BB962C8B-B14F-4D97-AF65-F5344CB8AC3E}">
        <p14:creationId xmlns:p14="http://schemas.microsoft.com/office/powerpoint/2010/main" val="245891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Parable of the Unjust Steward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Parable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1-8a)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a:t>
            </a:r>
            <a:r>
              <a:rPr lang="en-US" dirty="0">
                <a:latin typeface="Calibri" panose="020F0502020204030204" pitchFamily="34" charset="0"/>
                <a:ea typeface="Calibri" panose="020F0502020204030204" pitchFamily="34" charset="0"/>
                <a:cs typeface="Times New Roman" panose="02020603050405020304" pitchFamily="18" charset="0"/>
              </a:rPr>
              <a:t> – Steward was going to be fired.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calls him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“unjust steward” (v. 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Commended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8a)</a:t>
            </a:r>
            <a:r>
              <a:rPr lang="en-US" dirty="0">
                <a:latin typeface="Calibri" panose="020F0502020204030204" pitchFamily="34" charset="0"/>
                <a:ea typeface="Calibri" panose="020F0502020204030204" pitchFamily="34" charset="0"/>
                <a:cs typeface="Times New Roman" panose="02020603050405020304" pitchFamily="18" charset="0"/>
              </a:rPr>
              <a:t> – not for his unrighteous actions, but for his shrewdness regarding the interests of his future.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3-4)</a:t>
            </a:r>
            <a:r>
              <a:rPr lang="en-US" dirty="0">
                <a:latin typeface="Calibri" panose="020F0502020204030204" pitchFamily="34" charset="0"/>
                <a:ea typeface="Calibri" panose="020F0502020204030204" pitchFamily="34" charset="0"/>
                <a:cs typeface="Times New Roman" panose="02020603050405020304" pitchFamily="18" charset="0"/>
              </a:rPr>
              <a:t> – Thought to himself concerning actions to take regarding his future.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doesn’t want manual labor; too prideful to beg.</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a:t>
            </a:r>
            <a:r>
              <a:rPr lang="en-US" dirty="0">
                <a:latin typeface="Calibri" panose="020F0502020204030204" pitchFamily="34" charset="0"/>
                <a:ea typeface="Calibri" panose="020F0502020204030204" pitchFamily="34" charset="0"/>
                <a:cs typeface="Times New Roman" panose="02020603050405020304" pitchFamily="18" charset="0"/>
              </a:rPr>
              <a:t> – devised a plan where his master’s debtors will take him in (whether it be providing him stay, or a job).</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5-8a)</a:t>
            </a:r>
            <a:r>
              <a:rPr lang="en-US" dirty="0">
                <a:latin typeface="Calibri" panose="020F0502020204030204" pitchFamily="34" charset="0"/>
                <a:ea typeface="Calibri" panose="020F0502020204030204" pitchFamily="34" charset="0"/>
                <a:cs typeface="Times New Roman" panose="02020603050405020304" pitchFamily="18" charset="0"/>
              </a:rPr>
              <a:t> – Went to debtors, and told them to minimize their bill.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The steward’s actions were not authorized. They were selfish, and the master would suffer loss as a result.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Shrewdly </a:t>
            </a:r>
            <a:r>
              <a:rPr lang="en-US" dirty="0">
                <a:latin typeface="Calibri" panose="020F0502020204030204" pitchFamily="34" charset="0"/>
                <a:ea typeface="Calibri" panose="020F0502020204030204" pitchFamily="34" charset="0"/>
                <a:cs typeface="Times New Roman" panose="02020603050405020304" pitchFamily="18" charset="0"/>
              </a:rPr>
              <a:t>– prudent, i.e. mindful of one’s interests.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commendation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8)</a:t>
            </a:r>
            <a:r>
              <a:rPr lang="en-US" dirty="0">
                <a:latin typeface="Calibri" panose="020F0502020204030204" pitchFamily="34" charset="0"/>
                <a:ea typeface="Calibri" panose="020F0502020204030204" pitchFamily="34" charset="0"/>
                <a:cs typeface="Times New Roman" panose="02020603050405020304" pitchFamily="18" charset="0"/>
              </a:rPr>
              <a:t> was simply about the steward being mindful enough to take care of his own future.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He acted in preparation for what he knew to be inevitable.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Wisdom of plan: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Gained favor from master’s debtors</a:t>
            </a:r>
            <a:r>
              <a:rPr lang="en-US" dirty="0">
                <a:latin typeface="Calibri" panose="020F0502020204030204" pitchFamily="34" charset="0"/>
                <a:ea typeface="Calibri" panose="020F0502020204030204" pitchFamily="34" charset="0"/>
                <a:cs typeface="Times New Roman" panose="02020603050405020304" pitchFamily="18" charset="0"/>
              </a:rPr>
              <a:t> – then when he was fired they would return the favor.</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Deniability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“Take your bill, and sit down quickly and write…”</a:t>
            </a:r>
            <a:r>
              <a:rPr lang="en-US" dirty="0">
                <a:latin typeface="Calibri" panose="020F0502020204030204" pitchFamily="34" charset="0"/>
                <a:ea typeface="Calibri" panose="020F0502020204030204" pitchFamily="34" charset="0"/>
                <a:cs typeface="Times New Roman" panose="02020603050405020304" pitchFamily="18" charset="0"/>
              </a:rPr>
              <a:t> – written in their own handwriting.</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Diabolical, but ensured a future for the steward.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Application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8b-13)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8b)</a:t>
            </a:r>
            <a:r>
              <a:rPr lang="en-US" dirty="0">
                <a:latin typeface="Calibri" panose="020F0502020204030204" pitchFamily="34" charset="0"/>
                <a:ea typeface="Calibri" panose="020F0502020204030204" pitchFamily="34" charset="0"/>
                <a:cs typeface="Times New Roman" panose="02020603050405020304" pitchFamily="18" charset="0"/>
              </a:rPr>
              <a:t> – Worldly people are more prudent about worldly interests than disciples are about spiritual interests.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Generation</a:t>
            </a:r>
            <a:r>
              <a:rPr lang="en-US" dirty="0">
                <a:latin typeface="Calibri" panose="020F0502020204030204" pitchFamily="34" charset="0"/>
                <a:ea typeface="Calibri" panose="020F0502020204030204" pitchFamily="34" charset="0"/>
                <a:cs typeface="Times New Roman" panose="02020603050405020304" pitchFamily="18" charset="0"/>
              </a:rPr>
              <a:t> – men of the same stock, family (Strong).</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the sons of this age are more shrewd in relation to their own kind than the sons of light”</a:t>
            </a:r>
            <a:r>
              <a:rPr lang="en-US" dirty="0">
                <a:latin typeface="Calibri" panose="020F0502020204030204" pitchFamily="34" charset="0"/>
                <a:ea typeface="Calibri" panose="020F0502020204030204" pitchFamily="34" charset="0"/>
                <a:cs typeface="Times New Roman" panose="02020603050405020304" pitchFamily="18" charset="0"/>
              </a:rPr>
              <a:t> – i.e. in relation to those who are worldly, regarding worldly things.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claim to long for something more lasting and important, but are we showing that in our actions?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9-12)</a:t>
            </a:r>
            <a:r>
              <a:rPr lang="en-US" dirty="0">
                <a:latin typeface="Calibri" panose="020F0502020204030204" pitchFamily="34" charset="0"/>
                <a:ea typeface="Calibri" panose="020F0502020204030204" pitchFamily="34" charset="0"/>
                <a:cs typeface="Times New Roman" panose="02020603050405020304" pitchFamily="18" charset="0"/>
              </a:rPr>
              <a:t> – Be prudent in your dealings on earth with heaven in mind.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Parable specifically regarding riches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a:t>
            </a:r>
            <a:r>
              <a:rPr lang="en-US" dirty="0">
                <a:latin typeface="Calibri" panose="020F0502020204030204" pitchFamily="34" charset="0"/>
                <a:ea typeface="Calibri" panose="020F0502020204030204" pitchFamily="34" charset="0"/>
                <a:cs typeface="Times New Roman" panose="02020603050405020304" pitchFamily="18" charset="0"/>
              </a:rPr>
              <a:t> – Pharisees loved money.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9)</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Use things entrusted you by God in such a way, that when they fail and are no more (</a:t>
            </a:r>
            <a:r>
              <a:rPr lang="en-US" i="1" dirty="0">
                <a:latin typeface="Calibri" panose="020F0502020204030204" pitchFamily="34" charset="0"/>
                <a:ea typeface="Calibri" panose="020F0502020204030204" pitchFamily="34" charset="0"/>
                <a:cs typeface="Times New Roman" panose="02020603050405020304" pitchFamily="18" charset="0"/>
              </a:rPr>
              <a:t>physical, temporal, like money</a:t>
            </a:r>
            <a:r>
              <a:rPr lang="en-US" dirty="0">
                <a:latin typeface="Calibri" panose="020F0502020204030204" pitchFamily="34" charset="0"/>
                <a:ea typeface="Calibri" panose="020F0502020204030204" pitchFamily="34" charset="0"/>
                <a:cs typeface="Times New Roman" panose="02020603050405020304" pitchFamily="18" charset="0"/>
              </a:rPr>
              <a:t>), you will get to heaven.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10-11)</a:t>
            </a:r>
            <a:r>
              <a:rPr lang="en-US" dirty="0">
                <a:latin typeface="Calibri" panose="020F0502020204030204" pitchFamily="34" charset="0"/>
                <a:ea typeface="Calibri" panose="020F0502020204030204" pitchFamily="34" charset="0"/>
                <a:cs typeface="Times New Roman" panose="02020603050405020304" pitchFamily="18" charset="0"/>
              </a:rPr>
              <a:t> – The one who is not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“faithful”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trustworthy</a:t>
            </a:r>
            <a:r>
              <a:rPr lang="en-US" dirty="0">
                <a:latin typeface="Calibri" panose="020F0502020204030204" pitchFamily="34" charset="0"/>
                <a:ea typeface="Calibri" panose="020F0502020204030204" pitchFamily="34" charset="0"/>
                <a:cs typeface="Times New Roman" panose="02020603050405020304" pitchFamily="18" charset="0"/>
              </a:rPr>
              <a:t>) in the little things (</a:t>
            </a:r>
            <a:r>
              <a:rPr lang="en-US" i="1" dirty="0">
                <a:latin typeface="Calibri" panose="020F0502020204030204" pitchFamily="34" charset="0"/>
                <a:ea typeface="Calibri" panose="020F0502020204030204" pitchFamily="34" charset="0"/>
                <a:cs typeface="Times New Roman" panose="02020603050405020304" pitchFamily="18" charset="0"/>
              </a:rPr>
              <a:t>physical, temporal, not spiritual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using them in service to God</a:t>
            </a:r>
            <a:r>
              <a:rPr lang="en-US" dirty="0">
                <a:latin typeface="Calibri" panose="020F0502020204030204" pitchFamily="34" charset="0"/>
                <a:ea typeface="Calibri" panose="020F0502020204030204" pitchFamily="34" charset="0"/>
                <a:cs typeface="Times New Roman" panose="02020603050405020304" pitchFamily="18" charset="0"/>
              </a:rPr>
              <a:t>) will not be trusted with the greater (</a:t>
            </a:r>
            <a:r>
              <a:rPr lang="en-US" i="1" dirty="0">
                <a:latin typeface="Calibri" panose="020F0502020204030204" pitchFamily="34" charset="0"/>
                <a:ea typeface="Calibri" panose="020F0502020204030204" pitchFamily="34" charset="0"/>
                <a:cs typeface="Times New Roman" panose="02020603050405020304" pitchFamily="18" charset="0"/>
              </a:rPr>
              <a:t>spiritual</a:t>
            </a:r>
            <a:r>
              <a:rPr lang="en-US" dirty="0">
                <a:latin typeface="Calibri" panose="020F0502020204030204" pitchFamily="34" charset="0"/>
                <a:ea typeface="Calibri" panose="020F0502020204030204" pitchFamily="34" charset="0"/>
                <a:cs typeface="Times New Roman" panose="02020603050405020304" pitchFamily="18" charset="0"/>
              </a:rPr>
              <a:t>) things.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Some wonder why they are not growing spiritually.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Sometimes they wonder this while they aren’t putting to good use the things God has provided them with.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If we aren’t showing a spiritual focus in all things, how do we expect to grow in spiritual things?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 – If you have not used the resources given by God in the most prudent way, how do you expect God to give you something (</a:t>
            </a:r>
            <a:r>
              <a:rPr lang="en-US" i="1" dirty="0">
                <a:latin typeface="Calibri" panose="020F0502020204030204" pitchFamily="34" charset="0"/>
                <a:ea typeface="Calibri" panose="020F0502020204030204" pitchFamily="34" charset="0"/>
                <a:cs typeface="Times New Roman" panose="02020603050405020304" pitchFamily="18" charset="0"/>
              </a:rPr>
              <a:t>heavenly treasure</a:t>
            </a:r>
            <a:r>
              <a:rPr lang="en-US" dirty="0">
                <a:latin typeface="Calibri" panose="020F0502020204030204" pitchFamily="34" charset="0"/>
                <a:ea typeface="Calibri" panose="020F0502020204030204" pitchFamily="34" charset="0"/>
                <a:cs typeface="Times New Roman" panose="02020603050405020304" pitchFamily="18" charset="0"/>
              </a:rPr>
              <a:t>) to have as your own?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13)</a:t>
            </a:r>
            <a:r>
              <a:rPr lang="en-US" dirty="0">
                <a:latin typeface="Calibri" panose="020F0502020204030204" pitchFamily="34" charset="0"/>
                <a:ea typeface="Calibri" panose="020F0502020204030204" pitchFamily="34" charset="0"/>
                <a:cs typeface="Times New Roman" panose="02020603050405020304" pitchFamily="18" charset="0"/>
              </a:rPr>
              <a:t> – Your priorities cannot be divided. Make up your mind, and provide for your best interest!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Timothy 2:4</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 soldier is focused on pleasing his commanding officers. Therefore, he does not get caught up in the matters back home.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If our focus is heaven, we can’t allow other things to distract us!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Pharisees were main offenders (Reflected in the story of the rich man,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19-31)</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Read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19-23.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rich man had the resources and opportunities (Lazarus at HIS gate) to help Lazarus out, but did not – </a:t>
            </a:r>
            <a:r>
              <a:rPr lang="en-US" b="1" dirty="0">
                <a:latin typeface="Calibri" panose="020F0502020204030204" pitchFamily="34" charset="0"/>
                <a:ea typeface="Calibri" panose="020F0502020204030204" pitchFamily="34" charset="0"/>
                <a:cs typeface="Times New Roman" panose="02020603050405020304" pitchFamily="18" charset="0"/>
              </a:rPr>
              <a:t>HE DID NOT MAKE GOOD USE OF THE RESOURCES AND OPPORTUNITIES GOD GAVE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wound up in torments! </a:t>
            </a:r>
          </a:p>
          <a:p>
            <a:r>
              <a:rPr lang="en-US" dirty="0">
                <a:latin typeface="Calibri" panose="020F0502020204030204" pitchFamily="34" charset="0"/>
                <a:ea typeface="Calibri" panose="020F0502020204030204" pitchFamily="34" charset="0"/>
                <a:cs typeface="Times New Roman" panose="02020603050405020304" pitchFamily="18" charset="0"/>
              </a:rPr>
              <a:t>Application of the Parable – Are We Acting Shrewdly? </a:t>
            </a:r>
            <a:endParaRPr lang="en-US" dirty="0"/>
          </a:p>
        </p:txBody>
      </p:sp>
      <p:sp>
        <p:nvSpPr>
          <p:cNvPr id="4" name="Slide Number Placeholder 3"/>
          <p:cNvSpPr>
            <a:spLocks noGrp="1"/>
          </p:cNvSpPr>
          <p:nvPr>
            <p:ph type="sldNum" sz="quarter" idx="10"/>
          </p:nvPr>
        </p:nvSpPr>
        <p:spPr/>
        <p:txBody>
          <a:bodyPr/>
          <a:lstStyle/>
          <a:p>
            <a:fld id="{9A2DC1D2-3864-43A7-897E-25C304E2FB1E}" type="slidenum">
              <a:rPr lang="en-US" smtClean="0"/>
              <a:t>3</a:t>
            </a:fld>
            <a:endParaRPr lang="en-US"/>
          </a:p>
        </p:txBody>
      </p:sp>
    </p:spTree>
    <p:extLst>
      <p:ext uri="{BB962C8B-B14F-4D97-AF65-F5344CB8AC3E}">
        <p14:creationId xmlns:p14="http://schemas.microsoft.com/office/powerpoint/2010/main" val="102989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Application of the Parable – Are We Acting Shrewdly? – are we making friends for ourselves by “unrighteous mammon?” (I.e. are we using the resources God has supplied us with on earth in every way we can to lay up heavenly treasure?)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Money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1:17</a:t>
            </a:r>
            <a:r>
              <a:rPr lang="en-US" dirty="0">
                <a:latin typeface="Calibri" panose="020F0502020204030204" pitchFamily="34" charset="0"/>
                <a:ea typeface="Calibri" panose="020F0502020204030204" pitchFamily="34" charset="0"/>
                <a:cs typeface="Times New Roman" panose="02020603050405020304" pitchFamily="18" charset="0"/>
              </a:rPr>
              <a:t> – Every good gift comes from God, including our money.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HAS BE ENTRUSTED TO US! – </a:t>
            </a:r>
            <a:r>
              <a:rPr lang="en-US" dirty="0">
                <a:latin typeface="Calibri" panose="020F0502020204030204" pitchFamily="34" charset="0"/>
                <a:ea typeface="Calibri" panose="020F0502020204030204" pitchFamily="34" charset="0"/>
                <a:cs typeface="Times New Roman" panose="02020603050405020304" pitchFamily="18" charset="0"/>
              </a:rPr>
              <a:t>i.e. we’re merely STEWARDS of what God gave 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6:17-19</a:t>
            </a:r>
            <a:r>
              <a:rPr lang="en-US" dirty="0">
                <a:latin typeface="Calibri" panose="020F0502020204030204" pitchFamily="34" charset="0"/>
                <a:ea typeface="Calibri" panose="020F0502020204030204" pitchFamily="34" charset="0"/>
                <a:cs typeface="Times New Roman" panose="02020603050405020304" pitchFamily="18" charset="0"/>
              </a:rPr>
              <a:t> – Use “unrighteous mammon” that is not certain to store up heavenly treasures.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Even for those who aren’t “rich.”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3:16-17</a:t>
            </a:r>
            <a:r>
              <a:rPr lang="en-US" dirty="0">
                <a:latin typeface="Calibri" panose="020F0502020204030204" pitchFamily="34" charset="0"/>
                <a:ea typeface="Calibri" panose="020F0502020204030204" pitchFamily="34" charset="0"/>
                <a:cs typeface="Times New Roman" panose="02020603050405020304" pitchFamily="18" charset="0"/>
              </a:rPr>
              <a:t> – In areas where we can assist the brethren.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Especially in giving back to the Lord: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9:6-7</a:t>
            </a:r>
            <a:r>
              <a:rPr lang="en-US" dirty="0">
                <a:latin typeface="Calibri" panose="020F0502020204030204" pitchFamily="34" charset="0"/>
                <a:ea typeface="Calibri" panose="020F0502020204030204" pitchFamily="34" charset="0"/>
                <a:cs typeface="Times New Roman" panose="02020603050405020304" pitchFamily="18" charset="0"/>
              </a:rPr>
              <a:t> – God expects us to give bountifully, and we will reap bountifully.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What, in part, we are blessed with money for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are enriched in everything for all liberality” (v. 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Time/Opportunities</a:t>
            </a:r>
          </a:p>
          <a:p>
            <a:endParaRPr lang="en-US" dirty="0"/>
          </a:p>
        </p:txBody>
      </p:sp>
      <p:sp>
        <p:nvSpPr>
          <p:cNvPr id="4" name="Slide Number Placeholder 3"/>
          <p:cNvSpPr>
            <a:spLocks noGrp="1"/>
          </p:cNvSpPr>
          <p:nvPr>
            <p:ph type="sldNum" sz="quarter" idx="10"/>
          </p:nvPr>
        </p:nvSpPr>
        <p:spPr/>
        <p:txBody>
          <a:bodyPr/>
          <a:lstStyle/>
          <a:p>
            <a:fld id="{9A2DC1D2-3864-43A7-897E-25C304E2FB1E}" type="slidenum">
              <a:rPr lang="en-US" smtClean="0"/>
              <a:t>4</a:t>
            </a:fld>
            <a:endParaRPr lang="en-US"/>
          </a:p>
        </p:txBody>
      </p:sp>
    </p:spTree>
    <p:extLst>
      <p:ext uri="{BB962C8B-B14F-4D97-AF65-F5344CB8AC3E}">
        <p14:creationId xmlns:p14="http://schemas.microsoft.com/office/powerpoint/2010/main" val="106457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Time/Opportunities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5:15-16</a:t>
            </a:r>
            <a:r>
              <a:rPr lang="en-US" dirty="0">
                <a:latin typeface="Calibri" panose="020F0502020204030204" pitchFamily="34" charset="0"/>
                <a:ea typeface="Calibri" panose="020F0502020204030204" pitchFamily="34" charset="0"/>
                <a:cs typeface="Times New Roman" panose="02020603050405020304" pitchFamily="18" charset="0"/>
              </a:rPr>
              <a:t> – Time is a gift from God to man, and we need to use it wisely!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2:15</a:t>
            </a:r>
            <a:r>
              <a:rPr lang="en-US" dirty="0">
                <a:latin typeface="Calibri" panose="020F0502020204030204" pitchFamily="34" charset="0"/>
                <a:ea typeface="Calibri" panose="020F0502020204030204" pitchFamily="34" charset="0"/>
                <a:cs typeface="Times New Roman" panose="02020603050405020304" pitchFamily="18" charset="0"/>
              </a:rPr>
              <a:t> – Using our time to grow?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quench the Spirit” 1 Thessalonians 5:19</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5:12-14</a:t>
            </a:r>
            <a:r>
              <a:rPr lang="en-US" dirty="0">
                <a:latin typeface="Calibri" panose="020F0502020204030204" pitchFamily="34" charset="0"/>
                <a:ea typeface="Calibri" panose="020F0502020204030204" pitchFamily="34" charset="0"/>
                <a:cs typeface="Times New Roman" panose="02020603050405020304" pitchFamily="18" charset="0"/>
              </a:rPr>
              <a:t> – Some in the Hebrew audience were not making good use of the time to grow.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“reason of use have their senses exercised”</a:t>
            </a:r>
            <a:r>
              <a:rPr lang="en-US" dirty="0">
                <a:latin typeface="Calibri" panose="020F0502020204030204" pitchFamily="34" charset="0"/>
                <a:ea typeface="Calibri" panose="020F0502020204030204" pitchFamily="34" charset="0"/>
                <a:cs typeface="Times New Roman" panose="02020603050405020304" pitchFamily="18" charset="0"/>
              </a:rPr>
              <a:t> – study, prayer, meditation)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Are we guilty of the same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With time comes opportunities to practice what knowledge we’ve gained in study: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9:1-5</a:t>
            </a:r>
            <a:r>
              <a:rPr lang="en-US" dirty="0">
                <a:latin typeface="Calibri" panose="020F0502020204030204" pitchFamily="34" charset="0"/>
                <a:ea typeface="Calibri" panose="020F0502020204030204" pitchFamily="34" charset="0"/>
                <a:cs typeface="Times New Roman" panose="02020603050405020304" pitchFamily="18" charset="0"/>
              </a:rPr>
              <a:t> – Jesus took advantage of the opportunity to manifest His glory by healing the blind man.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Jesus is saying that this is something I can use to show my Divinity.</a:t>
            </a: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Are we looking for, and taking advantages of opportunities to do God’s will? GOD ENTRUSTS US WITH TIME AND OPPORTUNITIES – </a:t>
            </a:r>
            <a:r>
              <a:rPr lang="en-US" b="1" i="1" dirty="0">
                <a:latin typeface="Calibri" panose="020F0502020204030204" pitchFamily="34" charset="0"/>
                <a:ea typeface="Calibri" panose="020F0502020204030204" pitchFamily="34" charset="0"/>
                <a:cs typeface="Times New Roman" panose="02020603050405020304" pitchFamily="18" charset="0"/>
              </a:rPr>
              <a:t>are we being shrewd in preparing for our spiritual future?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A2DC1D2-3864-43A7-897E-25C304E2FB1E}" type="slidenum">
              <a:rPr lang="en-US" smtClean="0"/>
              <a:t>5</a:t>
            </a:fld>
            <a:endParaRPr lang="en-US"/>
          </a:p>
        </p:txBody>
      </p:sp>
    </p:spTree>
    <p:extLst>
      <p:ext uri="{BB962C8B-B14F-4D97-AF65-F5344CB8AC3E}">
        <p14:creationId xmlns:p14="http://schemas.microsoft.com/office/powerpoint/2010/main" val="12342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has entrusted us with riches, both monetarily and otherwise – everything we have comes from God, and is to be used in such a way that would prepare us for heaven.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Are we shrewd sons of light? – Are we wise about our spiritual future?</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world should not be wiser, and more diligent about their physical possessions/future than Christians are about their spiritual possessions/future!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9A2DC1D2-3864-43A7-897E-25C304E2FB1E}" type="slidenum">
              <a:rPr lang="en-US" smtClean="0"/>
              <a:t>6</a:t>
            </a:fld>
            <a:endParaRPr lang="en-US"/>
          </a:p>
        </p:txBody>
      </p:sp>
    </p:spTree>
    <p:extLst>
      <p:ext uri="{BB962C8B-B14F-4D97-AF65-F5344CB8AC3E}">
        <p14:creationId xmlns:p14="http://schemas.microsoft.com/office/powerpoint/2010/main" val="2715789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D916DB-41CE-4236-A340-C7B769ACDF26}"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36566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916DB-41CE-4236-A340-C7B769ACDF26}"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2926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916DB-41CE-4236-A340-C7B769ACDF26}"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178671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916DB-41CE-4236-A340-C7B769ACDF26}"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237575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D916DB-41CE-4236-A340-C7B769ACDF26}"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136057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D916DB-41CE-4236-A340-C7B769ACDF26}"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361815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916DB-41CE-4236-A340-C7B769ACDF26}"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17731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D916DB-41CE-4236-A340-C7B769ACDF26}"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59847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916DB-41CE-4236-A340-C7B769ACDF26}"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65115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916DB-41CE-4236-A340-C7B769ACDF26}"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417277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916DB-41CE-4236-A340-C7B769ACDF26}"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52238-08A4-49BC-BD5C-94B1FDCDB979}" type="slidenum">
              <a:rPr lang="en-US" smtClean="0"/>
              <a:t>‹#›</a:t>
            </a:fld>
            <a:endParaRPr lang="en-US"/>
          </a:p>
        </p:txBody>
      </p:sp>
    </p:spTree>
    <p:extLst>
      <p:ext uri="{BB962C8B-B14F-4D97-AF65-F5344CB8AC3E}">
        <p14:creationId xmlns:p14="http://schemas.microsoft.com/office/powerpoint/2010/main" val="256148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916DB-41CE-4236-A340-C7B769ACDF26}" type="datetimeFigureOut">
              <a:rPr lang="en-US" smtClean="0"/>
              <a:t>5/1/2018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52238-08A4-49BC-BD5C-94B1FDCDB979}" type="slidenum">
              <a:rPr lang="en-US" smtClean="0"/>
              <a:t>‹#›</a:t>
            </a:fld>
            <a:endParaRPr lang="en-US"/>
          </a:p>
        </p:txBody>
      </p:sp>
    </p:spTree>
    <p:extLst>
      <p:ext uri="{BB962C8B-B14F-4D97-AF65-F5344CB8AC3E}">
        <p14:creationId xmlns:p14="http://schemas.microsoft.com/office/powerpoint/2010/main" val="203458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2AB0-AD54-4E7D-A182-DFC7CCE1DC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E538A5-7405-4628-9DDE-0B160F583E6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1073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D744-5B8A-4BBB-967C-ECF3B150A9BF}"/>
              </a:ext>
            </a:extLst>
          </p:cNvPr>
          <p:cNvSpPr>
            <a:spLocks noGrp="1"/>
          </p:cNvSpPr>
          <p:nvPr>
            <p:ph type="ctrTitle"/>
          </p:nvPr>
        </p:nvSpPr>
        <p:spPr>
          <a:xfrm>
            <a:off x="685800" y="1798224"/>
            <a:ext cx="7772400" cy="2387600"/>
          </a:xfrm>
        </p:spPr>
        <p:txBody>
          <a:bodyPr>
            <a:normAutofit fontScale="90000"/>
          </a:bodyPr>
          <a:lstStyle/>
          <a:p>
            <a:r>
              <a:rPr lang="en-US" sz="8800" b="1" dirty="0">
                <a:latin typeface="Blackadder ITC" panose="04020505051007020D02" pitchFamily="82" charset="0"/>
              </a:rPr>
              <a:t>Shrewd </a:t>
            </a:r>
            <a:br>
              <a:rPr lang="en-US" sz="8800" b="1" dirty="0">
                <a:latin typeface="Blackadder ITC" panose="04020505051007020D02" pitchFamily="82" charset="0"/>
              </a:rPr>
            </a:br>
            <a:r>
              <a:rPr lang="en-US" sz="8800" b="1" dirty="0">
                <a:latin typeface="Blackadder ITC" panose="04020505051007020D02" pitchFamily="82" charset="0"/>
              </a:rPr>
              <a:t>Sons of Light</a:t>
            </a:r>
          </a:p>
        </p:txBody>
      </p:sp>
      <p:sp>
        <p:nvSpPr>
          <p:cNvPr id="3" name="Subtitle 2">
            <a:extLst>
              <a:ext uri="{FF2B5EF4-FFF2-40B4-BE49-F238E27FC236}">
                <a16:creationId xmlns:a16="http://schemas.microsoft.com/office/drawing/2014/main" id="{41C8A07C-9FC4-4400-9D89-B3CC6E4C67CA}"/>
              </a:ext>
            </a:extLst>
          </p:cNvPr>
          <p:cNvSpPr>
            <a:spLocks noGrp="1"/>
          </p:cNvSpPr>
          <p:nvPr>
            <p:ph type="subTitle" idx="1"/>
          </p:nvPr>
        </p:nvSpPr>
        <p:spPr>
          <a:xfrm>
            <a:off x="1143000" y="4277899"/>
            <a:ext cx="6858000" cy="1655762"/>
          </a:xfrm>
        </p:spPr>
        <p:txBody>
          <a:bodyPr>
            <a:normAutofit/>
          </a:bodyPr>
          <a:lstStyle/>
          <a:p>
            <a:r>
              <a:rPr lang="en-US" sz="4000" i="1" dirty="0"/>
              <a:t>Luke 16:1-13</a:t>
            </a:r>
          </a:p>
        </p:txBody>
      </p:sp>
    </p:spTree>
    <p:extLst>
      <p:ext uri="{BB962C8B-B14F-4D97-AF65-F5344CB8AC3E}">
        <p14:creationId xmlns:p14="http://schemas.microsoft.com/office/powerpoint/2010/main" val="6483506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5DE6-5380-4AFA-886D-2E7159689AF9}"/>
              </a:ext>
            </a:extLst>
          </p:cNvPr>
          <p:cNvSpPr>
            <a:spLocks noGrp="1"/>
          </p:cNvSpPr>
          <p:nvPr>
            <p:ph type="title"/>
          </p:nvPr>
        </p:nvSpPr>
        <p:spPr>
          <a:xfrm>
            <a:off x="628650" y="232606"/>
            <a:ext cx="7886700" cy="1325563"/>
          </a:xfrm>
        </p:spPr>
        <p:txBody>
          <a:bodyPr>
            <a:normAutofit fontScale="90000"/>
          </a:bodyPr>
          <a:lstStyle/>
          <a:p>
            <a:pPr algn="ctr"/>
            <a:r>
              <a:rPr lang="en-US" sz="5400" b="1" dirty="0">
                <a:latin typeface="Blackadder ITC" panose="04020505051007020D02" pitchFamily="82" charset="0"/>
              </a:rPr>
              <a:t>The Parable of the                                 Unjust Steward </a:t>
            </a:r>
            <a:r>
              <a:rPr lang="en-US" sz="3600" i="1" dirty="0">
                <a:latin typeface="+mn-lt"/>
              </a:rPr>
              <a:t>(Luke 16)</a:t>
            </a:r>
            <a:endParaRPr lang="en-US" sz="5400" i="1" dirty="0">
              <a:latin typeface="+mn-lt"/>
            </a:endParaRPr>
          </a:p>
        </p:txBody>
      </p:sp>
      <p:sp>
        <p:nvSpPr>
          <p:cNvPr id="3" name="Content Placeholder 2">
            <a:extLst>
              <a:ext uri="{FF2B5EF4-FFF2-40B4-BE49-F238E27FC236}">
                <a16:creationId xmlns:a16="http://schemas.microsoft.com/office/drawing/2014/main" id="{2788D4B8-4FD9-42D1-91D4-9E49749BE795}"/>
              </a:ext>
            </a:extLst>
          </p:cNvPr>
          <p:cNvSpPr>
            <a:spLocks noGrp="1"/>
          </p:cNvSpPr>
          <p:nvPr>
            <p:ph idx="1"/>
          </p:nvPr>
        </p:nvSpPr>
        <p:spPr>
          <a:xfrm>
            <a:off x="628650" y="1558170"/>
            <a:ext cx="7886700" cy="5147430"/>
          </a:xfrm>
        </p:spPr>
        <p:txBody>
          <a:bodyPr>
            <a:normAutofit fontScale="92500"/>
          </a:bodyPr>
          <a:lstStyle/>
          <a:p>
            <a:pPr marL="0" indent="0">
              <a:buNone/>
            </a:pPr>
            <a:r>
              <a:rPr lang="en-US" sz="3600" b="1" dirty="0"/>
              <a:t>The Parable </a:t>
            </a:r>
            <a:r>
              <a:rPr lang="en-US" sz="3600" i="1" dirty="0"/>
              <a:t>(vv. 1-8a)</a:t>
            </a:r>
          </a:p>
          <a:p>
            <a:r>
              <a:rPr lang="en-US" sz="3200" i="1" dirty="0"/>
              <a:t>(vv. 1-2) </a:t>
            </a:r>
            <a:r>
              <a:rPr lang="en-US" sz="3200" dirty="0"/>
              <a:t>– Steward to be fired.</a:t>
            </a:r>
          </a:p>
          <a:p>
            <a:r>
              <a:rPr lang="en-US" sz="3200" i="1" dirty="0"/>
              <a:t>(vv. 3-4) </a:t>
            </a:r>
            <a:r>
              <a:rPr lang="en-US" sz="3200" dirty="0"/>
              <a:t>– Thoughtful about his future.</a:t>
            </a:r>
          </a:p>
          <a:p>
            <a:r>
              <a:rPr lang="en-US" sz="3200" i="1" dirty="0"/>
              <a:t>(vv. 5-8a) </a:t>
            </a:r>
            <a:r>
              <a:rPr lang="en-US" sz="3200" dirty="0"/>
              <a:t>– Gains favor from master’s debtors.</a:t>
            </a:r>
          </a:p>
          <a:p>
            <a:pPr marL="0" indent="0">
              <a:buNone/>
            </a:pPr>
            <a:r>
              <a:rPr lang="en-US" sz="3600" b="1" dirty="0"/>
              <a:t>Jesus’ Application </a:t>
            </a:r>
            <a:r>
              <a:rPr lang="en-US" sz="3600" i="1" dirty="0"/>
              <a:t>(vv. 8b-13)</a:t>
            </a:r>
          </a:p>
          <a:p>
            <a:r>
              <a:rPr lang="en-US" sz="3200" i="1" dirty="0"/>
              <a:t>(v. 8b) </a:t>
            </a:r>
            <a:r>
              <a:rPr lang="en-US" sz="3200" dirty="0"/>
              <a:t>– World wiser about physical things than disciples are about spiritual.</a:t>
            </a:r>
          </a:p>
          <a:p>
            <a:r>
              <a:rPr lang="en-US" sz="3200" i="1" dirty="0"/>
              <a:t>(vv. 9-12) </a:t>
            </a:r>
            <a:r>
              <a:rPr lang="en-US" sz="3200" dirty="0"/>
              <a:t>– Be prudent about spiritual future.</a:t>
            </a:r>
          </a:p>
          <a:p>
            <a:r>
              <a:rPr lang="en-US" sz="3200" i="1" dirty="0"/>
              <a:t>(v. 13) </a:t>
            </a:r>
            <a:r>
              <a:rPr lang="en-US" sz="3200" dirty="0"/>
              <a:t>– Cannot serve two masters.</a:t>
            </a:r>
          </a:p>
        </p:txBody>
      </p:sp>
    </p:spTree>
    <p:extLst>
      <p:ext uri="{BB962C8B-B14F-4D97-AF65-F5344CB8AC3E}">
        <p14:creationId xmlns:p14="http://schemas.microsoft.com/office/powerpoint/2010/main" val="571156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5DE6-5380-4AFA-886D-2E7159689AF9}"/>
              </a:ext>
            </a:extLst>
          </p:cNvPr>
          <p:cNvSpPr>
            <a:spLocks noGrp="1"/>
          </p:cNvSpPr>
          <p:nvPr>
            <p:ph type="title"/>
          </p:nvPr>
        </p:nvSpPr>
        <p:spPr>
          <a:xfrm>
            <a:off x="628650" y="232606"/>
            <a:ext cx="7886700" cy="1325563"/>
          </a:xfrm>
        </p:spPr>
        <p:txBody>
          <a:bodyPr>
            <a:normAutofit fontScale="90000"/>
          </a:bodyPr>
          <a:lstStyle/>
          <a:p>
            <a:pPr algn="ctr"/>
            <a:r>
              <a:rPr lang="en-US" sz="6000" b="1" dirty="0">
                <a:latin typeface="Blackadder ITC" panose="04020505051007020D02" pitchFamily="82" charset="0"/>
              </a:rPr>
              <a:t>Application of the Parable</a:t>
            </a:r>
            <a:br>
              <a:rPr lang="en-US" sz="5400" b="1" dirty="0">
                <a:latin typeface="Blackadder ITC" panose="04020505051007020D02" pitchFamily="82" charset="0"/>
              </a:rPr>
            </a:br>
            <a:r>
              <a:rPr lang="en-US" sz="4000" i="1" dirty="0">
                <a:latin typeface="+mn-lt"/>
              </a:rPr>
              <a:t>– Are we acting shrewdly? –</a:t>
            </a:r>
            <a:endParaRPr lang="en-US" sz="5400" i="1" dirty="0">
              <a:latin typeface="+mn-lt"/>
            </a:endParaRPr>
          </a:p>
        </p:txBody>
      </p:sp>
      <p:sp>
        <p:nvSpPr>
          <p:cNvPr id="3" name="Content Placeholder 2">
            <a:extLst>
              <a:ext uri="{FF2B5EF4-FFF2-40B4-BE49-F238E27FC236}">
                <a16:creationId xmlns:a16="http://schemas.microsoft.com/office/drawing/2014/main" id="{2788D4B8-4FD9-42D1-91D4-9E49749BE795}"/>
              </a:ext>
            </a:extLst>
          </p:cNvPr>
          <p:cNvSpPr>
            <a:spLocks noGrp="1"/>
          </p:cNvSpPr>
          <p:nvPr>
            <p:ph idx="1"/>
          </p:nvPr>
        </p:nvSpPr>
        <p:spPr>
          <a:xfrm>
            <a:off x="628650" y="1558170"/>
            <a:ext cx="7886700" cy="5147430"/>
          </a:xfrm>
        </p:spPr>
        <p:txBody>
          <a:bodyPr>
            <a:normAutofit/>
          </a:bodyPr>
          <a:lstStyle/>
          <a:p>
            <a:pPr marL="0" indent="0">
              <a:buNone/>
            </a:pPr>
            <a:r>
              <a:rPr lang="en-US" sz="3600" b="1" dirty="0"/>
              <a:t>Money</a:t>
            </a:r>
          </a:p>
          <a:p>
            <a:r>
              <a:rPr lang="en-US" sz="3200" i="1" dirty="0"/>
              <a:t>James 1:17 </a:t>
            </a:r>
            <a:r>
              <a:rPr lang="en-US" sz="3200" dirty="0"/>
              <a:t>– gifts come from God.</a:t>
            </a:r>
          </a:p>
          <a:p>
            <a:r>
              <a:rPr lang="en-US" sz="3200" i="1" dirty="0"/>
              <a:t>1 Timothy 6:17-19 </a:t>
            </a:r>
            <a:r>
              <a:rPr lang="en-US" sz="3200" dirty="0"/>
              <a:t>– use money to store up heavenly treasure.</a:t>
            </a:r>
          </a:p>
          <a:p>
            <a:r>
              <a:rPr lang="en-US" sz="3200" i="1" dirty="0"/>
              <a:t>1 John 3:16-17 </a:t>
            </a:r>
            <a:r>
              <a:rPr lang="en-US" sz="3200" dirty="0"/>
              <a:t>– aiding brethren in need.</a:t>
            </a:r>
          </a:p>
          <a:p>
            <a:r>
              <a:rPr lang="en-US" sz="3200" i="1" dirty="0"/>
              <a:t>2 Corinthians 9:6-7 </a:t>
            </a:r>
            <a:r>
              <a:rPr lang="en-US" sz="3200" dirty="0"/>
              <a:t>– giving back to the Lord.</a:t>
            </a:r>
          </a:p>
        </p:txBody>
      </p:sp>
    </p:spTree>
    <p:extLst>
      <p:ext uri="{BB962C8B-B14F-4D97-AF65-F5344CB8AC3E}">
        <p14:creationId xmlns:p14="http://schemas.microsoft.com/office/powerpoint/2010/main" val="2492534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5DE6-5380-4AFA-886D-2E7159689AF9}"/>
              </a:ext>
            </a:extLst>
          </p:cNvPr>
          <p:cNvSpPr>
            <a:spLocks noGrp="1"/>
          </p:cNvSpPr>
          <p:nvPr>
            <p:ph type="title"/>
          </p:nvPr>
        </p:nvSpPr>
        <p:spPr>
          <a:xfrm>
            <a:off x="628650" y="232606"/>
            <a:ext cx="7886700" cy="1325563"/>
          </a:xfrm>
        </p:spPr>
        <p:txBody>
          <a:bodyPr>
            <a:normAutofit fontScale="90000"/>
          </a:bodyPr>
          <a:lstStyle/>
          <a:p>
            <a:pPr algn="ctr"/>
            <a:r>
              <a:rPr lang="en-US" sz="6000" b="1" dirty="0">
                <a:latin typeface="Blackadder ITC" panose="04020505051007020D02" pitchFamily="82" charset="0"/>
              </a:rPr>
              <a:t>Application of the Parable</a:t>
            </a:r>
            <a:br>
              <a:rPr lang="en-US" sz="5400" b="1" dirty="0">
                <a:latin typeface="Blackadder ITC" panose="04020505051007020D02" pitchFamily="82" charset="0"/>
              </a:rPr>
            </a:br>
            <a:r>
              <a:rPr lang="en-US" sz="4000" i="1" dirty="0">
                <a:latin typeface="+mn-lt"/>
              </a:rPr>
              <a:t>– Are we acting shrewdly? –</a:t>
            </a:r>
            <a:endParaRPr lang="en-US" sz="5400" i="1" dirty="0">
              <a:latin typeface="+mn-lt"/>
            </a:endParaRPr>
          </a:p>
        </p:txBody>
      </p:sp>
      <p:sp>
        <p:nvSpPr>
          <p:cNvPr id="3" name="Content Placeholder 2">
            <a:extLst>
              <a:ext uri="{FF2B5EF4-FFF2-40B4-BE49-F238E27FC236}">
                <a16:creationId xmlns:a16="http://schemas.microsoft.com/office/drawing/2014/main" id="{2788D4B8-4FD9-42D1-91D4-9E49749BE795}"/>
              </a:ext>
            </a:extLst>
          </p:cNvPr>
          <p:cNvSpPr>
            <a:spLocks noGrp="1"/>
          </p:cNvSpPr>
          <p:nvPr>
            <p:ph idx="1"/>
          </p:nvPr>
        </p:nvSpPr>
        <p:spPr>
          <a:xfrm>
            <a:off x="628650" y="1558170"/>
            <a:ext cx="7886700" cy="5147430"/>
          </a:xfrm>
        </p:spPr>
        <p:txBody>
          <a:bodyPr>
            <a:normAutofit/>
          </a:bodyPr>
          <a:lstStyle/>
          <a:p>
            <a:pPr marL="0" indent="0">
              <a:buNone/>
            </a:pPr>
            <a:r>
              <a:rPr lang="en-US" sz="3600" b="1" dirty="0"/>
              <a:t>Money</a:t>
            </a:r>
            <a:endParaRPr lang="en-US" sz="3200" b="1" dirty="0"/>
          </a:p>
          <a:p>
            <a:pPr marL="0" indent="0">
              <a:buNone/>
            </a:pPr>
            <a:r>
              <a:rPr lang="en-US" sz="3600" b="1" dirty="0"/>
              <a:t>Time/Opportunities</a:t>
            </a:r>
          </a:p>
          <a:p>
            <a:r>
              <a:rPr lang="en-US" sz="3200" i="1" dirty="0"/>
              <a:t>Ephesians 5:15-16</a:t>
            </a:r>
            <a:r>
              <a:rPr lang="en-US" sz="3200" dirty="0"/>
              <a:t> – redeem the time.</a:t>
            </a:r>
          </a:p>
          <a:p>
            <a:r>
              <a:rPr lang="en-US" sz="3200" i="1" dirty="0"/>
              <a:t>2 Timothy 2:15 </a:t>
            </a:r>
            <a:r>
              <a:rPr lang="en-US" sz="3200" dirty="0"/>
              <a:t>– diligent in study.</a:t>
            </a:r>
          </a:p>
          <a:p>
            <a:r>
              <a:rPr lang="en-US" sz="3200" i="1" dirty="0"/>
              <a:t>Hebrews 5:12-14 </a:t>
            </a:r>
            <a:r>
              <a:rPr lang="en-US" sz="3200" dirty="0"/>
              <a:t>– not good use made of time.</a:t>
            </a:r>
          </a:p>
          <a:p>
            <a:r>
              <a:rPr lang="en-US" sz="3200" i="1" dirty="0"/>
              <a:t>John 9:1-5 </a:t>
            </a:r>
            <a:r>
              <a:rPr lang="en-US" sz="3200" dirty="0"/>
              <a:t>– opportunities to do God’s will.</a:t>
            </a:r>
          </a:p>
        </p:txBody>
      </p:sp>
    </p:spTree>
    <p:extLst>
      <p:ext uri="{BB962C8B-B14F-4D97-AF65-F5344CB8AC3E}">
        <p14:creationId xmlns:p14="http://schemas.microsoft.com/office/powerpoint/2010/main" val="4022975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D744-5B8A-4BBB-967C-ECF3B150A9BF}"/>
              </a:ext>
            </a:extLst>
          </p:cNvPr>
          <p:cNvSpPr>
            <a:spLocks noGrp="1"/>
          </p:cNvSpPr>
          <p:nvPr>
            <p:ph type="ctrTitle"/>
          </p:nvPr>
        </p:nvSpPr>
        <p:spPr>
          <a:xfrm>
            <a:off x="685800" y="1798224"/>
            <a:ext cx="7772400" cy="2387600"/>
          </a:xfrm>
        </p:spPr>
        <p:txBody>
          <a:bodyPr>
            <a:normAutofit fontScale="90000"/>
          </a:bodyPr>
          <a:lstStyle/>
          <a:p>
            <a:r>
              <a:rPr lang="en-US" sz="8800" b="1" dirty="0">
                <a:latin typeface="Blackadder ITC" panose="04020505051007020D02" pitchFamily="82" charset="0"/>
              </a:rPr>
              <a:t>Shrewd </a:t>
            </a:r>
            <a:br>
              <a:rPr lang="en-US" sz="8800" b="1" dirty="0">
                <a:latin typeface="Blackadder ITC" panose="04020505051007020D02" pitchFamily="82" charset="0"/>
              </a:rPr>
            </a:br>
            <a:r>
              <a:rPr lang="en-US" sz="8800" b="1" dirty="0">
                <a:latin typeface="Blackadder ITC" panose="04020505051007020D02" pitchFamily="82" charset="0"/>
              </a:rPr>
              <a:t>Sons of Light</a:t>
            </a:r>
          </a:p>
        </p:txBody>
      </p:sp>
      <p:sp>
        <p:nvSpPr>
          <p:cNvPr id="3" name="Subtitle 2">
            <a:extLst>
              <a:ext uri="{FF2B5EF4-FFF2-40B4-BE49-F238E27FC236}">
                <a16:creationId xmlns:a16="http://schemas.microsoft.com/office/drawing/2014/main" id="{41C8A07C-9FC4-4400-9D89-B3CC6E4C67CA}"/>
              </a:ext>
            </a:extLst>
          </p:cNvPr>
          <p:cNvSpPr>
            <a:spLocks noGrp="1"/>
          </p:cNvSpPr>
          <p:nvPr>
            <p:ph type="subTitle" idx="1"/>
          </p:nvPr>
        </p:nvSpPr>
        <p:spPr>
          <a:xfrm>
            <a:off x="1143000" y="4277899"/>
            <a:ext cx="6858000" cy="1655762"/>
          </a:xfrm>
        </p:spPr>
        <p:txBody>
          <a:bodyPr>
            <a:normAutofit/>
          </a:bodyPr>
          <a:lstStyle/>
          <a:p>
            <a:r>
              <a:rPr lang="en-US" sz="4000" i="1" dirty="0"/>
              <a:t>Luke 16:1-13</a:t>
            </a:r>
          </a:p>
        </p:txBody>
      </p:sp>
    </p:spTree>
    <p:extLst>
      <p:ext uri="{BB962C8B-B14F-4D97-AF65-F5344CB8AC3E}">
        <p14:creationId xmlns:p14="http://schemas.microsoft.com/office/powerpoint/2010/main" val="18601505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1544</Words>
  <Application>Microsoft Office PowerPoint</Application>
  <PresentationFormat>On-screen Show (4:3)</PresentationFormat>
  <Paragraphs>105</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Blackadder ITC</vt:lpstr>
      <vt:lpstr>Calibri</vt:lpstr>
      <vt:lpstr>Calibri Light</vt:lpstr>
      <vt:lpstr>Times New Roman</vt:lpstr>
      <vt:lpstr>Office Theme</vt:lpstr>
      <vt:lpstr>PowerPoint Presentation</vt:lpstr>
      <vt:lpstr>Shrewd  Sons of Light</vt:lpstr>
      <vt:lpstr>The Parable of the                                 Unjust Steward (Luke 16)</vt:lpstr>
      <vt:lpstr>Application of the Parable – Are we acting shrewdly? –</vt:lpstr>
      <vt:lpstr>Application of the Parable – Are we acting shrewdly? –</vt:lpstr>
      <vt:lpstr>Shrewd  Sons of Light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Shrewd  Sons of Light</dc:title>
  <dc:creator>Stan Cox</dc:creator>
  <cp:lastModifiedBy>Stan Cox</cp:lastModifiedBy>
  <cp:revision>3</cp:revision>
  <dcterms:created xsi:type="dcterms:W3CDTF">2018-05-01T15:18:03Z</dcterms:created>
  <dcterms:modified xsi:type="dcterms:W3CDTF">2018-05-01T15:37:27Z</dcterms:modified>
</cp:coreProperties>
</file>