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7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02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EB7FD-344C-42FD-987A-714224744C43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FFBB25-042C-4786-94CC-388D2B207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2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Understanding the Wrath of God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1:18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1:18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says that God’s wrath is revealed. This is not a subject taken into consideration by many in the religious world today.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would deny that God could even be truly characterized by wrath. However, the Bible speaks clearly concerning a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“wrath of God.”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wrath of God? How does it relate to man?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order to know God fully, please Him, and get to heaven we must understand God’s wrath.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Wrath of God is Real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FBB25-042C-4786-94CC-388D2B2073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82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Wrath of God is Real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about His Love, Grace, and Mercy?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3:16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loved the world, so He sent Jesus.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3:16; 4:9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loved us, and died for us. This was a manifestation of God’s love.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2:4, 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is rich in mercy, and saved us by grace.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“Grace, mercy, and peace [come] from God our Father and Jesus Christ our Lord” (1 Timothy 1:2).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145:9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is good to all, and merciful.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does wrath fit into the character of a Being described in these ways? Does God possess wrath?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Connected with His Wrath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love, grace, and mercy are all connected with His wrath. These are so important, and made manifest to us BECAUSE of His wrath.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3:16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lest we perish.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4:9-10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propitiation (appeasement of God’s wrath) for our sins.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2:4-8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dead in trespasses, and in need of salvation.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perishing we are saved from by God through Jesus is the product of God’s wrath.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cannot be understood without His wrath being understood.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Wrath of God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FBB25-042C-4786-94CC-388D2B2073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50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Wrath of God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Distinct from the Wrath of Man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1:20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Man is to lay aside wrath. It is unbecoming, and has no place with God.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Man’s wrath: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Proverbs 14:17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foolish.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Proverbs 16:32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needs to be handled. 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12:19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Must be denied, and let God handle the situation.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“Never take your own revenge, beloved, but leave room for the wrath of God” (NASB)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“never avenge yourselves, but leave it to the wrath of God” (ESV).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1:20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God’s wrath DOES produce, or manifest the righteous judgement of God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2:5-6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God’s judgment is always righteous – when punishment is given, i.e. wrath is projected from God, SUCH IS JUST, OR RIGHTEOUS.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Judicial Wrath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FBB25-042C-4786-94CC-388D2B2073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07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Judicial Wrath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Peter 3:9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does not want any to perish.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wrath is not emotional. If it were, ALL men would perish.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wrath is judicial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Consequences of sin: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2:16-17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when God gave the first law, He made known that those who break it will die.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6:23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wages of sin is death.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Isaiah 59:1-2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This death is SPIRITUAL in nature.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is holy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John 1:5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light, no darkness (sin) at all.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Cannot be in fellowship with sin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sinned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separated from God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spiritual death (product of God’s wrath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does not want such to be the case, but sin must be handled accordingly.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wages of sin MUST be paid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3:1-6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Speaking of the rejection of the Jews due to their disobedience. Is God just in doing so?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Everything God says, or does is justified.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5-6)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God’s infliction of wrath is just. It is part of His NECESSARY judgment.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even though God’s wrath MUST be satisfied, He does not want us to perish.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Necessary question: How can God maintain His justice (satisfy His wrath) and still justify us – sinners?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Wrath of God Appeased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FBB25-042C-4786-94CC-388D2B2073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68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Wrath of God Appeased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Appeasement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1:16-17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has given us a way to be saved, i.e. from His wrath – death.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(“righteousness of God”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His plan for us to be righteous, and avoid death.)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Gospel reveals this plan of righteousness – IT IS this plan of righteousness – and must be believed/obeyed.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1-2)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This plan was promised and prophesied in the OT.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Foreshadowing of the Gospel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Hebrews 9)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Pattern of the tabernacle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vv. 3-5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Holiest of all, MERCY SEAT: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6-7)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Holiest of All entered ONCE a year, NOT WITHOUT BLOOD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Leviticus 16:15; 17:11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expiatory victim’s blood sprinkled for atonement – LIFE IN BLOOD – LIFE GIVEN – I.E. DEATH. (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Satisfaction of God’s wrath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8-10)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SYMBOLIC, and CANNOT make perfect regarding conscience.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(“For it is not possible that the blood of bulls and goats could take away sins” – 10:4)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Fulfillment in Christ: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11-14)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Christ’s blood is greater, and cleanses the conscience – Christ entered Holiest of All with such blood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23-26)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TRUE Holiest of All – heaven itself.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“appear in the presence of God for us”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“to put away sin by the sacrifice of Himself”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 presented His blood before God in heave TO APPEASE GOD’S WRATH.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was done FOR US, but THE CONDITIONS MUST BE MET IN ORDER TO RECEIVE THE BENEFITS OF SUCH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Condition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FBB25-042C-4786-94CC-388D2B2073A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74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Condition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1:16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this salvation from death, i.e. God’s wrath, is only for those who believe.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3:21-26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Righteousness of God in pardoning sin is revealed THROUGH FAITH IN CHRIST JESUS: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25)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was set forth as the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“propitiation”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 WORD TRANSLATED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“MERCY SEAT”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9:5.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“by His blood”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blood put for life – life given – atonement made – WRATH OF GOD APPEASED.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26)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is JUST and the JUSTIFIER – only of one who has faith in Jesus.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5:9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saved from wrath through Jesus.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6:23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Gift of God is life through Jesus.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of those who do not have faith in Jesus?: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cannot justify them!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Thessalonians 1:7-9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will send His Son, this time to FULLY REVEAL HIS WRATH.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Revelation 14:9-11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wrath of God poured out FULL STRENGTH.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FBB25-042C-4786-94CC-388D2B2073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60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cannot be understood unless we take His wrath into consideration.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whole concept of our need for salvation is because of the existence of God’s wrath.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Jesus’ death was to appease God’s wrath.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we believe in Jesus, and obey His word, WE WILL BE SAVED FROM THE WRATH OF GOD.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FBB25-042C-4786-94CC-388D2B2073A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3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915FF-BA49-4482-84AD-816B2B3D4DD9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DE5D-BDF1-41CE-97FE-5E584B14B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9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915FF-BA49-4482-84AD-816B2B3D4DD9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DE5D-BDF1-41CE-97FE-5E584B14B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02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915FF-BA49-4482-84AD-816B2B3D4DD9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DE5D-BDF1-41CE-97FE-5E584B14B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4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915FF-BA49-4482-84AD-816B2B3D4DD9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DE5D-BDF1-41CE-97FE-5E584B14B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69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915FF-BA49-4482-84AD-816B2B3D4DD9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DE5D-BDF1-41CE-97FE-5E584B14B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31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915FF-BA49-4482-84AD-816B2B3D4DD9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DE5D-BDF1-41CE-97FE-5E584B14B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71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915FF-BA49-4482-84AD-816B2B3D4DD9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DE5D-BDF1-41CE-97FE-5E584B14B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0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915FF-BA49-4482-84AD-816B2B3D4DD9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DE5D-BDF1-41CE-97FE-5E584B14B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2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915FF-BA49-4482-84AD-816B2B3D4DD9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DE5D-BDF1-41CE-97FE-5E584B14B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62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915FF-BA49-4482-84AD-816B2B3D4DD9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DE5D-BDF1-41CE-97FE-5E584B14B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01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915FF-BA49-4482-84AD-816B2B3D4DD9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DE5D-BDF1-41CE-97FE-5E584B14B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5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70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915FF-BA49-4482-84AD-816B2B3D4DD9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1DE5D-BDF1-41CE-97FE-5E584B14B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57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81B8E-5860-4C02-9FF7-602B71A00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46021-C9B8-4B39-BD4A-54389FB9B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24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6967C6F-0B22-472E-972A-EC4FB1CC71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465" y="1377317"/>
            <a:ext cx="9260929" cy="4373217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03B05E-9A3D-45E2-B2E4-D6E2978DD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171"/>
            <a:ext cx="7772400" cy="1204085"/>
          </a:xfrm>
        </p:spPr>
        <p:txBody>
          <a:bodyPr>
            <a:normAutofit/>
          </a:bodyPr>
          <a:lstStyle/>
          <a:p>
            <a:r>
              <a:rPr lang="en-US" sz="6600" b="1" i="1" dirty="0">
                <a:solidFill>
                  <a:schemeClr val="bg1"/>
                </a:solidFill>
                <a:latin typeface="Agency FB" panose="020B0503020202020204" pitchFamily="34" charset="0"/>
              </a:rPr>
              <a:t>Understanding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FF3D95-CCD2-433A-803D-824527A64F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936100"/>
            <a:ext cx="6858000" cy="1655762"/>
          </a:xfrm>
        </p:spPr>
        <p:txBody>
          <a:bodyPr>
            <a:normAutofit/>
          </a:bodyPr>
          <a:lstStyle/>
          <a:p>
            <a:r>
              <a:rPr lang="en-US" sz="4800" i="1" dirty="0">
                <a:solidFill>
                  <a:schemeClr val="bg1"/>
                </a:solidFill>
                <a:latin typeface="Agency FB" panose="020B0503020202020204" pitchFamily="34" charset="0"/>
              </a:rPr>
              <a:t>Romans 1:18</a:t>
            </a:r>
          </a:p>
        </p:txBody>
      </p:sp>
    </p:spTree>
    <p:extLst>
      <p:ext uri="{BB962C8B-B14F-4D97-AF65-F5344CB8AC3E}">
        <p14:creationId xmlns:p14="http://schemas.microsoft.com/office/powerpoint/2010/main" val="172745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E025-5E6A-4048-95E9-292B28623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gency FB" panose="020B0503020202020204" pitchFamily="34" charset="0"/>
              </a:rPr>
              <a:t>The Wrath of God is Real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7AB1F-3C71-4C08-B4CE-106F2E14A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90"/>
            <a:ext cx="7886700" cy="50149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What about His Love, Grace, and Mercy?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John 3:16 </a:t>
            </a:r>
            <a:r>
              <a:rPr lang="en-US" sz="3200" dirty="0">
                <a:solidFill>
                  <a:schemeClr val="bg1"/>
                </a:solidFill>
              </a:rPr>
              <a:t>– sent His Son out of love.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1 John 3:16; 4:9 </a:t>
            </a:r>
            <a:r>
              <a:rPr lang="en-US" sz="3200" dirty="0">
                <a:solidFill>
                  <a:schemeClr val="bg1"/>
                </a:solidFill>
              </a:rPr>
              <a:t>– love manifested in sending of Jesus.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Ephesians 2:4, 8 </a:t>
            </a:r>
            <a:r>
              <a:rPr lang="en-US" sz="3200" dirty="0">
                <a:solidFill>
                  <a:schemeClr val="bg1"/>
                </a:solidFill>
              </a:rPr>
              <a:t>– rich in mercy, and saved us.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Psalm 145:9 </a:t>
            </a:r>
            <a:r>
              <a:rPr lang="en-US" sz="3200" dirty="0">
                <a:solidFill>
                  <a:schemeClr val="bg1"/>
                </a:solidFill>
              </a:rPr>
              <a:t>– good to all, and merciful.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bg1"/>
                </a:solidFill>
              </a:rPr>
              <a:t>However, notice that His love, grace, and mercy are all connected with His wrath. They are important because of His wrath.</a:t>
            </a:r>
          </a:p>
        </p:txBody>
      </p:sp>
    </p:spTree>
    <p:extLst>
      <p:ext uri="{BB962C8B-B14F-4D97-AF65-F5344CB8AC3E}">
        <p14:creationId xmlns:p14="http://schemas.microsoft.com/office/powerpoint/2010/main" val="7194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E025-5E6A-4048-95E9-292B28623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gency FB" panose="020B0503020202020204" pitchFamily="34" charset="0"/>
              </a:rPr>
              <a:t>The Wrath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7AB1F-3C71-4C08-B4CE-106F2E14A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90"/>
            <a:ext cx="7886700" cy="50149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Distinct from the Wrath of Man                       </a:t>
            </a:r>
            <a:r>
              <a:rPr lang="en-US" sz="3200" i="1" dirty="0">
                <a:solidFill>
                  <a:schemeClr val="bg1"/>
                </a:solidFill>
              </a:rPr>
              <a:t>(cf. James 1:20)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Proverbs 14:17; 16:32 </a:t>
            </a:r>
            <a:r>
              <a:rPr lang="en-US" sz="3200" dirty="0">
                <a:solidFill>
                  <a:schemeClr val="bg1"/>
                </a:solidFill>
              </a:rPr>
              <a:t>– is foolish, and must be contained.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Romans 12:19 </a:t>
            </a:r>
            <a:r>
              <a:rPr lang="en-US" sz="3200" dirty="0">
                <a:solidFill>
                  <a:schemeClr val="bg1"/>
                </a:solidFill>
              </a:rPr>
              <a:t>– give place to God’s wrath.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God’s wrath manifests His righteousness.</a:t>
            </a:r>
          </a:p>
          <a:p>
            <a:pPr lvl="1"/>
            <a:r>
              <a:rPr lang="en-US" sz="3200" i="1" dirty="0">
                <a:solidFill>
                  <a:schemeClr val="bg1"/>
                </a:solidFill>
              </a:rPr>
              <a:t>Romans 2:5-6 </a:t>
            </a:r>
            <a:r>
              <a:rPr lang="en-US" sz="3200" dirty="0">
                <a:solidFill>
                  <a:schemeClr val="bg1"/>
                </a:solidFill>
              </a:rPr>
              <a:t>– His judgment is righteous.</a:t>
            </a:r>
          </a:p>
        </p:txBody>
      </p:sp>
    </p:spTree>
    <p:extLst>
      <p:ext uri="{BB962C8B-B14F-4D97-AF65-F5344CB8AC3E}">
        <p14:creationId xmlns:p14="http://schemas.microsoft.com/office/powerpoint/2010/main" val="32631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E025-5E6A-4048-95E9-292B28623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gency FB" panose="020B0503020202020204" pitchFamily="34" charset="0"/>
              </a:rPr>
              <a:t>The Wrath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7AB1F-3C71-4C08-B4CE-106F2E14A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90"/>
            <a:ext cx="7886700" cy="50149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Distinct from the Wrath of Man                       </a:t>
            </a:r>
            <a:endParaRPr lang="en-US" sz="32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Judicial Wrath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2 Peter 3:9 </a:t>
            </a:r>
            <a:r>
              <a:rPr lang="en-US" sz="3200" dirty="0">
                <a:solidFill>
                  <a:schemeClr val="bg1"/>
                </a:solidFill>
              </a:rPr>
              <a:t>– cannot be emotional wrath because He wants men to be saved.</a:t>
            </a:r>
          </a:p>
          <a:p>
            <a:r>
              <a:rPr lang="en-US" sz="3200" dirty="0">
                <a:solidFill>
                  <a:schemeClr val="bg1"/>
                </a:solidFill>
              </a:rPr>
              <a:t>Consequences of sin:</a:t>
            </a:r>
          </a:p>
          <a:p>
            <a:pPr lvl="1"/>
            <a:r>
              <a:rPr lang="en-US" sz="3200" i="1" dirty="0">
                <a:solidFill>
                  <a:schemeClr val="bg1"/>
                </a:solidFill>
              </a:rPr>
              <a:t>Genesis 2:16-17 </a:t>
            </a:r>
            <a:r>
              <a:rPr lang="en-US" sz="3200" dirty="0">
                <a:solidFill>
                  <a:schemeClr val="bg1"/>
                </a:solidFill>
              </a:rPr>
              <a:t>– spoken in the beginning.</a:t>
            </a:r>
          </a:p>
          <a:p>
            <a:pPr lvl="1"/>
            <a:r>
              <a:rPr lang="en-US" sz="3200" i="1" dirty="0">
                <a:solidFill>
                  <a:schemeClr val="bg1"/>
                </a:solidFill>
              </a:rPr>
              <a:t>Romans 6:23 </a:t>
            </a:r>
            <a:r>
              <a:rPr lang="en-US" sz="3200" dirty="0">
                <a:solidFill>
                  <a:schemeClr val="bg1"/>
                </a:solidFill>
              </a:rPr>
              <a:t>– wages is death.</a:t>
            </a:r>
          </a:p>
          <a:p>
            <a:pPr lvl="1"/>
            <a:r>
              <a:rPr lang="en-US" sz="3200" i="1" dirty="0">
                <a:solidFill>
                  <a:schemeClr val="bg1"/>
                </a:solidFill>
              </a:rPr>
              <a:t>Isaiah 59:1-2 </a:t>
            </a:r>
            <a:r>
              <a:rPr lang="en-US" sz="3200" dirty="0">
                <a:solidFill>
                  <a:schemeClr val="bg1"/>
                </a:solidFill>
              </a:rPr>
              <a:t>– separation from God.</a:t>
            </a:r>
          </a:p>
          <a:p>
            <a:pPr lvl="1"/>
            <a:r>
              <a:rPr lang="en-US" sz="3200" i="1" dirty="0">
                <a:solidFill>
                  <a:schemeClr val="bg1"/>
                </a:solidFill>
              </a:rPr>
              <a:t>Romans 3:1-6 </a:t>
            </a:r>
            <a:r>
              <a:rPr lang="en-US" sz="3200" dirty="0">
                <a:solidFill>
                  <a:schemeClr val="bg1"/>
                </a:solidFill>
              </a:rPr>
              <a:t>– wrath is just.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51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E025-5E6A-4048-95E9-292B28623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gency FB" panose="020B0503020202020204" pitchFamily="34" charset="0"/>
              </a:rPr>
              <a:t>The Wrath of God Appeased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7AB1F-3C71-4C08-B4CE-106F2E14A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90"/>
            <a:ext cx="7886700" cy="50149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The Appeasement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Romans 1:16-17 </a:t>
            </a:r>
            <a:r>
              <a:rPr lang="en-US" sz="3200" dirty="0">
                <a:solidFill>
                  <a:schemeClr val="bg1"/>
                </a:solidFill>
              </a:rPr>
              <a:t>– offered in the gospel.</a:t>
            </a:r>
          </a:p>
          <a:p>
            <a:r>
              <a:rPr lang="en-US" sz="3200" dirty="0">
                <a:solidFill>
                  <a:schemeClr val="bg1"/>
                </a:solidFill>
              </a:rPr>
              <a:t>Foreshadowing of the Gospel                          </a:t>
            </a:r>
            <a:r>
              <a:rPr lang="en-US" sz="3200" i="1" dirty="0">
                <a:solidFill>
                  <a:schemeClr val="bg1"/>
                </a:solidFill>
              </a:rPr>
              <a:t>(cf. Hebrews 9)</a:t>
            </a:r>
            <a:r>
              <a:rPr lang="en-US" sz="3200" dirty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en-US" sz="3200" i="1" dirty="0">
                <a:solidFill>
                  <a:schemeClr val="bg1"/>
                </a:solidFill>
              </a:rPr>
              <a:t>(vv. 6-7) </a:t>
            </a:r>
            <a:r>
              <a:rPr lang="en-US" sz="3200" dirty="0">
                <a:solidFill>
                  <a:schemeClr val="bg1"/>
                </a:solidFill>
              </a:rPr>
              <a:t>– Holiest of All entered w/ blood.</a:t>
            </a:r>
          </a:p>
          <a:p>
            <a:pPr lvl="2"/>
            <a:r>
              <a:rPr lang="en-US" sz="3200" i="1" dirty="0">
                <a:solidFill>
                  <a:schemeClr val="bg1"/>
                </a:solidFill>
              </a:rPr>
              <a:t>Leviticus 16:15; 17:11</a:t>
            </a:r>
            <a:r>
              <a:rPr lang="en-US" sz="3200" dirty="0">
                <a:solidFill>
                  <a:schemeClr val="bg1"/>
                </a:solidFill>
              </a:rPr>
              <a:t> – atonement made.</a:t>
            </a:r>
          </a:p>
          <a:p>
            <a:pPr lvl="1"/>
            <a:r>
              <a:rPr lang="en-US" sz="3200" i="1" dirty="0">
                <a:solidFill>
                  <a:schemeClr val="bg1"/>
                </a:solidFill>
              </a:rPr>
              <a:t>(vv. 8-10) </a:t>
            </a:r>
            <a:r>
              <a:rPr lang="en-US" sz="3200" dirty="0">
                <a:solidFill>
                  <a:schemeClr val="bg1"/>
                </a:solidFill>
              </a:rPr>
              <a:t>– symbolic </a:t>
            </a:r>
            <a:r>
              <a:rPr lang="en-US" sz="3200" i="1" dirty="0">
                <a:solidFill>
                  <a:schemeClr val="bg1"/>
                </a:solidFill>
              </a:rPr>
              <a:t>(cf. 10:4).</a:t>
            </a:r>
          </a:p>
          <a:p>
            <a:pPr lvl="1"/>
            <a:r>
              <a:rPr lang="en-US" sz="3200" i="1" dirty="0">
                <a:solidFill>
                  <a:schemeClr val="bg1"/>
                </a:solidFill>
              </a:rPr>
              <a:t>(vv. 11-14, 23-26) </a:t>
            </a:r>
            <a:r>
              <a:rPr lang="en-US" sz="3200" dirty="0">
                <a:solidFill>
                  <a:schemeClr val="bg1"/>
                </a:solidFill>
              </a:rPr>
              <a:t>– fulfillment in Christ.</a:t>
            </a:r>
          </a:p>
        </p:txBody>
      </p:sp>
    </p:spTree>
    <p:extLst>
      <p:ext uri="{BB962C8B-B14F-4D97-AF65-F5344CB8AC3E}">
        <p14:creationId xmlns:p14="http://schemas.microsoft.com/office/powerpoint/2010/main" val="241540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E025-5E6A-4048-95E9-292B28623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gency FB" panose="020B0503020202020204" pitchFamily="34" charset="0"/>
              </a:rPr>
              <a:t>The Wrath of God Appeased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7AB1F-3C71-4C08-B4CE-106F2E14A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90"/>
            <a:ext cx="7886700" cy="50149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The Appeasement</a:t>
            </a:r>
            <a:endParaRPr lang="en-US" sz="3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The Condition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Romans 1:16 </a:t>
            </a:r>
            <a:r>
              <a:rPr lang="en-US" sz="3200" dirty="0">
                <a:solidFill>
                  <a:schemeClr val="bg1"/>
                </a:solidFill>
              </a:rPr>
              <a:t>– to those who believe.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Romans 3:21-26 </a:t>
            </a:r>
            <a:r>
              <a:rPr lang="en-US" sz="3200" dirty="0">
                <a:solidFill>
                  <a:schemeClr val="bg1"/>
                </a:solidFill>
              </a:rPr>
              <a:t>– faith in Christ.</a:t>
            </a:r>
          </a:p>
          <a:p>
            <a:r>
              <a:rPr lang="en-US" sz="3200" dirty="0">
                <a:solidFill>
                  <a:schemeClr val="bg1"/>
                </a:solidFill>
              </a:rPr>
              <a:t>What about those who don’t believe?:</a:t>
            </a:r>
          </a:p>
          <a:p>
            <a:pPr lvl="1"/>
            <a:r>
              <a:rPr lang="en-US" sz="3200" i="1" dirty="0">
                <a:solidFill>
                  <a:schemeClr val="bg1"/>
                </a:solidFill>
              </a:rPr>
              <a:t>2 Thessalonians 1:7-9 </a:t>
            </a:r>
            <a:r>
              <a:rPr lang="en-US" sz="3200" dirty="0">
                <a:solidFill>
                  <a:schemeClr val="bg1"/>
                </a:solidFill>
              </a:rPr>
              <a:t>– punished.</a:t>
            </a:r>
          </a:p>
          <a:p>
            <a:pPr lvl="1"/>
            <a:r>
              <a:rPr lang="en-US" sz="3200" i="1" dirty="0">
                <a:solidFill>
                  <a:schemeClr val="bg1"/>
                </a:solidFill>
              </a:rPr>
              <a:t>Revelation 14:9-11 </a:t>
            </a:r>
            <a:r>
              <a:rPr lang="en-US" sz="3200" dirty="0">
                <a:solidFill>
                  <a:schemeClr val="bg1"/>
                </a:solidFill>
              </a:rPr>
              <a:t>– experience full measure of God’s wrath.</a:t>
            </a:r>
          </a:p>
        </p:txBody>
      </p:sp>
    </p:spTree>
    <p:extLst>
      <p:ext uri="{BB962C8B-B14F-4D97-AF65-F5344CB8AC3E}">
        <p14:creationId xmlns:p14="http://schemas.microsoft.com/office/powerpoint/2010/main" val="344040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6967C6F-0B22-472E-972A-EC4FB1CC71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465" y="1377317"/>
            <a:ext cx="9260929" cy="4373217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03B05E-9A3D-45E2-B2E4-D6E2978DD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171"/>
            <a:ext cx="7772400" cy="1204085"/>
          </a:xfrm>
        </p:spPr>
        <p:txBody>
          <a:bodyPr>
            <a:normAutofit/>
          </a:bodyPr>
          <a:lstStyle/>
          <a:p>
            <a:r>
              <a:rPr lang="en-US" sz="6600" b="1" i="1" dirty="0">
                <a:solidFill>
                  <a:schemeClr val="bg1"/>
                </a:solidFill>
                <a:latin typeface="Agency FB" panose="020B0503020202020204" pitchFamily="34" charset="0"/>
              </a:rPr>
              <a:t>Understanding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FF3D95-CCD2-433A-803D-824527A64F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936100"/>
            <a:ext cx="6858000" cy="1655762"/>
          </a:xfrm>
        </p:spPr>
        <p:txBody>
          <a:bodyPr>
            <a:normAutofit/>
          </a:bodyPr>
          <a:lstStyle/>
          <a:p>
            <a:r>
              <a:rPr lang="en-US" sz="4800" i="1" dirty="0">
                <a:solidFill>
                  <a:schemeClr val="bg1"/>
                </a:solidFill>
                <a:latin typeface="Agency FB" panose="020B0503020202020204" pitchFamily="34" charset="0"/>
              </a:rPr>
              <a:t>Romans 1:18</a:t>
            </a:r>
          </a:p>
        </p:txBody>
      </p:sp>
    </p:spTree>
    <p:extLst>
      <p:ext uri="{BB962C8B-B14F-4D97-AF65-F5344CB8AC3E}">
        <p14:creationId xmlns:p14="http://schemas.microsoft.com/office/powerpoint/2010/main" val="24630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1591</Words>
  <Application>Microsoft Office PowerPoint</Application>
  <PresentationFormat>On-screen Show (4:3)</PresentationFormat>
  <Paragraphs>138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Agency FB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Understanding</vt:lpstr>
      <vt:lpstr>The Wrath of God is Real</vt:lpstr>
      <vt:lpstr>The Wrath of God</vt:lpstr>
      <vt:lpstr>The Wrath of God</vt:lpstr>
      <vt:lpstr>The Wrath of God Appeased</vt:lpstr>
      <vt:lpstr>The Wrath of God Appeased</vt:lpstr>
      <vt:lpstr>Understanding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</dc:title>
  <dc:creator>Stan Cox</dc:creator>
  <cp:lastModifiedBy>Stan Cox</cp:lastModifiedBy>
  <cp:revision>6</cp:revision>
  <dcterms:created xsi:type="dcterms:W3CDTF">2018-05-25T22:23:36Z</dcterms:created>
  <dcterms:modified xsi:type="dcterms:W3CDTF">2018-05-27T21:35:18Z</dcterms:modified>
</cp:coreProperties>
</file>