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75E6F-04B6-481F-97B6-5486C8DD5D69}" type="datetimeFigureOut">
              <a:rPr lang="en-US" smtClean="0"/>
              <a:t>5/6/2018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7B531A-42F3-4377-9B27-5103622A9150}" type="slidenum">
              <a:rPr lang="en-US" smtClean="0"/>
              <a:t>‹#›</a:t>
            </a:fld>
            <a:endParaRPr lang="en-US"/>
          </a:p>
        </p:txBody>
      </p:sp>
    </p:spTree>
    <p:extLst>
      <p:ext uri="{BB962C8B-B14F-4D97-AF65-F5344CB8AC3E}">
        <p14:creationId xmlns:p14="http://schemas.microsoft.com/office/powerpoint/2010/main" val="242320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What will happen in the end?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1 Corinthians 15:24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alluded to an end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“Then comes the end” (1 Corinthians 15:24).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should be impressed and concerned about the fact that there will be an ultimate end.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will happen in the end?</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IS an end, and it WILL come.</a:t>
            </a:r>
          </a:p>
          <a:p>
            <a:endParaRPr lang="en-US" dirty="0"/>
          </a:p>
        </p:txBody>
      </p:sp>
      <p:sp>
        <p:nvSpPr>
          <p:cNvPr id="4" name="Slide Number Placeholder 3"/>
          <p:cNvSpPr>
            <a:spLocks noGrp="1"/>
          </p:cNvSpPr>
          <p:nvPr>
            <p:ph type="sldNum" sz="quarter" idx="10"/>
          </p:nvPr>
        </p:nvSpPr>
        <p:spPr/>
        <p:txBody>
          <a:bodyPr/>
          <a:lstStyle/>
          <a:p>
            <a:fld id="{907B531A-42F3-4377-9B27-5103622A9150}" type="slidenum">
              <a:rPr lang="en-US" smtClean="0"/>
              <a:t>2</a:t>
            </a:fld>
            <a:endParaRPr lang="en-US"/>
          </a:p>
        </p:txBody>
      </p:sp>
    </p:spTree>
    <p:extLst>
      <p:ext uri="{BB962C8B-B14F-4D97-AF65-F5344CB8AC3E}">
        <p14:creationId xmlns:p14="http://schemas.microsoft.com/office/powerpoint/2010/main" val="3401943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IS an end, and it WILL come.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Day of the Lord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the day of the Lord WILL come” (2 Peter 3:10)</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not a weather forecast, or a doomsday prediction.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 7)</a:t>
            </a:r>
            <a:r>
              <a:rPr lang="en-US" dirty="0">
                <a:latin typeface="Calibri" panose="020F0502020204030204" pitchFamily="34" charset="0"/>
                <a:ea typeface="Calibri" panose="020F0502020204030204" pitchFamily="34" charset="0"/>
                <a:cs typeface="Times New Roman" panose="02020603050405020304" pitchFamily="18" charset="0"/>
              </a:rPr>
              <a:t> – Inspired men spoke of a day of judgment, when ungodly men will be destroyed, and the elements will burn up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 prophecy of scripture is of any private interpretation” (1:20).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3-6)</a:t>
            </a:r>
            <a:r>
              <a:rPr lang="en-US" dirty="0">
                <a:latin typeface="Calibri" panose="020F0502020204030204" pitchFamily="34" charset="0"/>
                <a:ea typeface="Calibri" panose="020F0502020204030204" pitchFamily="34" charset="0"/>
                <a:cs typeface="Times New Roman" panose="02020603050405020304" pitchFamily="18" charset="0"/>
              </a:rPr>
              <a:t> – Know that the scoffers are wrong!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Reject the promise because they want to walk in their lusts.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willfully forget.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4-6)</a:t>
            </a:r>
            <a:r>
              <a:rPr lang="en-US" dirty="0">
                <a:latin typeface="Calibri" panose="020F0502020204030204" pitchFamily="34" charset="0"/>
                <a:ea typeface="Calibri" panose="020F0502020204030204" pitchFamily="34" charset="0"/>
                <a:cs typeface="Times New Roman" panose="02020603050405020304" pitchFamily="18" charset="0"/>
              </a:rPr>
              <a:t> – All things have NOT continued as they were – </a:t>
            </a:r>
            <a:r>
              <a:rPr lang="en-US" b="1" dirty="0">
                <a:latin typeface="Calibri" panose="020F0502020204030204" pitchFamily="34" charset="0"/>
                <a:ea typeface="Calibri" panose="020F0502020204030204" pitchFamily="34" charset="0"/>
                <a:cs typeface="Times New Roman" panose="02020603050405020304" pitchFamily="18" charset="0"/>
              </a:rPr>
              <a:t>universal destruction and judgement that CHANGED EVERYTHING has already happened, and WILL HAPPEN AGAIN.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Recognize the nature of time.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3:8-9</a:t>
            </a:r>
            <a:r>
              <a:rPr lang="en-US" dirty="0">
                <a:latin typeface="Calibri" panose="020F0502020204030204" pitchFamily="34" charset="0"/>
                <a:ea typeface="Calibri" panose="020F0502020204030204" pitchFamily="34" charset="0"/>
                <a:cs typeface="Times New Roman" panose="02020603050405020304" pitchFamily="18" charset="0"/>
              </a:rPr>
              <a:t> – God transcends time, so His promises are not hindered by time. HE SIMPLY WANTS US TO TURN TO HIM BEFORE IT IS TOO LATE.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We don’t know when it is coming.</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t>
            </a:r>
            <a:r>
              <a:rPr lang="en-US" dirty="0">
                <a:latin typeface="Calibri" panose="020F0502020204030204" pitchFamily="34" charset="0"/>
                <a:ea typeface="Calibri" panose="020F0502020204030204" pitchFamily="34" charset="0"/>
                <a:cs typeface="Times New Roman" panose="02020603050405020304" pitchFamily="18" charset="0"/>
              </a:rPr>
              <a:t> – As long as we have now, we can be ready.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HAD BETTER BE READY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will come.</a:t>
            </a:r>
          </a:p>
          <a:p>
            <a:endParaRPr lang="en-US" dirty="0"/>
          </a:p>
        </p:txBody>
      </p:sp>
      <p:sp>
        <p:nvSpPr>
          <p:cNvPr id="4" name="Slide Number Placeholder 3"/>
          <p:cNvSpPr>
            <a:spLocks noGrp="1"/>
          </p:cNvSpPr>
          <p:nvPr>
            <p:ph type="sldNum" sz="quarter" idx="10"/>
          </p:nvPr>
        </p:nvSpPr>
        <p:spPr/>
        <p:txBody>
          <a:bodyPr/>
          <a:lstStyle/>
          <a:p>
            <a:fld id="{907B531A-42F3-4377-9B27-5103622A9150}" type="slidenum">
              <a:rPr lang="en-US" smtClean="0"/>
              <a:t>3</a:t>
            </a:fld>
            <a:endParaRPr lang="en-US"/>
          </a:p>
        </p:txBody>
      </p:sp>
    </p:spTree>
    <p:extLst>
      <p:ext uri="{BB962C8B-B14F-4D97-AF65-F5344CB8AC3E}">
        <p14:creationId xmlns:p14="http://schemas.microsoft.com/office/powerpoint/2010/main" val="3141166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will come.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Lord will descend.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1:9-11</a:t>
            </a:r>
            <a:r>
              <a:rPr lang="en-US" dirty="0">
                <a:latin typeface="Calibri" panose="020F0502020204030204" pitchFamily="34" charset="0"/>
                <a:ea typeface="Calibri" panose="020F0502020204030204" pitchFamily="34" charset="0"/>
                <a:cs typeface="Times New Roman" panose="02020603050405020304" pitchFamily="18" charset="0"/>
              </a:rPr>
              <a:t> – Jesus will return in the same manner He left. (EMPHASIS – get to work!)</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Visibly, and from heaven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Lord Himself will descend from heaven” (1 Thessalonians 4:16a).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shout and the trumpet.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4:16</a:t>
            </a:r>
            <a:r>
              <a:rPr lang="en-US" dirty="0">
                <a:latin typeface="Calibri" panose="020F0502020204030204" pitchFamily="34" charset="0"/>
                <a:ea typeface="Calibri" panose="020F0502020204030204" pitchFamily="34" charset="0"/>
                <a:cs typeface="Times New Roman" panose="02020603050405020304" pitchFamily="18" charset="0"/>
              </a:rPr>
              <a:t> – Shout and trumpet.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Shout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hour is coming in which all who are in the graves will hear His voice and come forth” (John 5:28-29a</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authority to command the dead to come forth).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Trumpet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“of God”</a:t>
            </a:r>
            <a:r>
              <a:rPr lang="en-US" dirty="0">
                <a:latin typeface="Calibri" panose="020F0502020204030204" pitchFamily="34" charset="0"/>
                <a:ea typeface="Calibri" panose="020F0502020204030204" pitchFamily="34" charset="0"/>
                <a:cs typeface="Times New Roman" panose="02020603050405020304" pitchFamily="18" charset="0"/>
              </a:rPr>
              <a:t> – ringing in the mighty presence of God – at Sinai,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sound of a trumpet and the voice of words” (Hebrews 12:19).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Also, a calling together of an assembly.</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when the assembly is to be gathered together, you shall blow” (Numbers 10:7).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Every eye will see Him.</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Such an appearance will not be secret.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Shout will be heard universally.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Trumpet will be heard universally.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Everyone will see!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1:7</a:t>
            </a:r>
            <a:r>
              <a:rPr lang="en-US" dirty="0">
                <a:latin typeface="Calibri" panose="020F0502020204030204" pitchFamily="34" charset="0"/>
                <a:ea typeface="Calibri" panose="020F0502020204030204" pitchFamily="34" charset="0"/>
                <a:cs typeface="Times New Roman" panose="02020603050405020304" pitchFamily="18" charset="0"/>
              </a:rPr>
              <a:t> – Consider the horror for those not ready!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Lord Jesus [will be]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revealed</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from heaven with His mighty angels” (2 Thessalonians 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will be a resurrection.</a:t>
            </a:r>
          </a:p>
          <a:p>
            <a:endParaRPr lang="en-US" dirty="0"/>
          </a:p>
        </p:txBody>
      </p:sp>
      <p:sp>
        <p:nvSpPr>
          <p:cNvPr id="4" name="Slide Number Placeholder 3"/>
          <p:cNvSpPr>
            <a:spLocks noGrp="1"/>
          </p:cNvSpPr>
          <p:nvPr>
            <p:ph type="sldNum" sz="quarter" idx="10"/>
          </p:nvPr>
        </p:nvSpPr>
        <p:spPr/>
        <p:txBody>
          <a:bodyPr/>
          <a:lstStyle/>
          <a:p>
            <a:fld id="{907B531A-42F3-4377-9B27-5103622A9150}" type="slidenum">
              <a:rPr lang="en-US" smtClean="0"/>
              <a:t>4</a:t>
            </a:fld>
            <a:endParaRPr lang="en-US"/>
          </a:p>
        </p:txBody>
      </p:sp>
    </p:spTree>
    <p:extLst>
      <p:ext uri="{BB962C8B-B14F-4D97-AF65-F5344CB8AC3E}">
        <p14:creationId xmlns:p14="http://schemas.microsoft.com/office/powerpoint/2010/main" val="2932722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will be a resurrection.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Universal – Just and Unjust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to Felix about the Jews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have hope in God, which they themselves also accept, that there will be a resurrection of the dead, both of the just and the unjust” (Acts 24:15)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Just as Jesus said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5:28-29</a:t>
            </a:r>
            <a:r>
              <a:rPr lang="en-US" dirty="0">
                <a:latin typeface="Calibri" panose="020F0502020204030204" pitchFamily="34" charset="0"/>
                <a:ea typeface="Calibri" panose="020F0502020204030204" pitchFamily="34" charset="0"/>
                <a:cs typeface="Times New Roman" panose="02020603050405020304" pitchFamily="18" charset="0"/>
              </a:rPr>
              <a:t> – Just to life, unjust to condemnation.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will be raised, but there is a resurrection which we must work for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by any means, I may attain to the resurrection from the dead” (Philippians 3:11</a:t>
            </a:r>
            <a:r>
              <a:rPr lang="en-US" dirty="0">
                <a:latin typeface="Calibri" panose="020F0502020204030204" pitchFamily="34" charset="0"/>
                <a:ea typeface="Calibri" panose="020F0502020204030204" pitchFamily="34" charset="0"/>
                <a:cs typeface="Times New Roman" panose="02020603050405020304" pitchFamily="18" charset="0"/>
              </a:rPr>
              <a:t> – resurrection to life).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Bodily – Spiritual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bodies that will be raised are not the same that we possess now </a:t>
            </a:r>
            <a:r>
              <a:rPr lang="en-US" dirty="0">
                <a:latin typeface="Calibri" panose="020F0502020204030204" pitchFamily="34" charset="0"/>
                <a:ea typeface="Calibri" panose="020F0502020204030204" pitchFamily="34" charset="0"/>
                <a:cs typeface="Times New Roman" panose="02020603050405020304" pitchFamily="18" charset="0"/>
              </a:rPr>
              <a:t>– resurrection is to a spiritual dwelling, either heaven or hell, which requires a spiritual body.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15:35-38, 42-45</a:t>
            </a:r>
            <a:r>
              <a:rPr lang="en-US" dirty="0">
                <a:latin typeface="Calibri" panose="020F0502020204030204" pitchFamily="34" charset="0"/>
                <a:ea typeface="Calibri" panose="020F0502020204030204" pitchFamily="34" charset="0"/>
                <a:cs typeface="Times New Roman" panose="02020603050405020304" pitchFamily="18" charset="0"/>
              </a:rPr>
              <a:t> – We do not have an exact description of the body of the unjust, but we know they will be raised.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Transformation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 all will be dead at Jesus’ coming, so not all will be raised. But all will be changed!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15:50-55</a:t>
            </a:r>
            <a:r>
              <a:rPr lang="en-US" dirty="0">
                <a:latin typeface="Calibri" panose="020F0502020204030204" pitchFamily="34" charset="0"/>
                <a:ea typeface="Calibri" panose="020F0502020204030204" pitchFamily="34" charset="0"/>
                <a:cs typeface="Times New Roman" panose="02020603050405020304" pitchFamily="18" charset="0"/>
              </a:rPr>
              <a:t> – This is when the last enemy is conquered, death.</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will be the judgment, and destruction.</a:t>
            </a:r>
          </a:p>
          <a:p>
            <a:endParaRPr lang="en-US" dirty="0"/>
          </a:p>
        </p:txBody>
      </p:sp>
      <p:sp>
        <p:nvSpPr>
          <p:cNvPr id="4" name="Slide Number Placeholder 3"/>
          <p:cNvSpPr>
            <a:spLocks noGrp="1"/>
          </p:cNvSpPr>
          <p:nvPr>
            <p:ph type="sldNum" sz="quarter" idx="10"/>
          </p:nvPr>
        </p:nvSpPr>
        <p:spPr/>
        <p:txBody>
          <a:bodyPr/>
          <a:lstStyle/>
          <a:p>
            <a:fld id="{907B531A-42F3-4377-9B27-5103622A9150}" type="slidenum">
              <a:rPr lang="en-US" smtClean="0"/>
              <a:t>5</a:t>
            </a:fld>
            <a:endParaRPr lang="en-US"/>
          </a:p>
        </p:txBody>
      </p:sp>
    </p:spTree>
    <p:extLst>
      <p:ext uri="{BB962C8B-B14F-4D97-AF65-F5344CB8AC3E}">
        <p14:creationId xmlns:p14="http://schemas.microsoft.com/office/powerpoint/2010/main" val="2886996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will be the judgment, and destruction.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Judge will appear.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25:31</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Jesus will appear, sitting on the throne to judge.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a sight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“we know that when He is revealed…we shall see Him as He is” (1 John 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Men will appear before the great judge.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we must all appear before the judgement seat of Christ, that each one may receive the things done in the body, according to what he has done, whether good or bad” (2 Corinthians 5:10).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people will gather before Him.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25:32</a:t>
            </a:r>
            <a:r>
              <a:rPr lang="en-US" dirty="0">
                <a:latin typeface="Calibri" panose="020F0502020204030204" pitchFamily="34" charset="0"/>
                <a:ea typeface="Calibri" panose="020F0502020204030204" pitchFamily="34" charset="0"/>
                <a:cs typeface="Times New Roman" panose="02020603050405020304" pitchFamily="18" charset="0"/>
              </a:rPr>
              <a:t> – All nations – none will be exempt from this judgment.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One day, you will have to stand before the judge, and answer for your deeds in the flesh.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Books will be opened, and judgment will commence.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20:12</a:t>
            </a:r>
            <a:r>
              <a:rPr lang="en-US" dirty="0">
                <a:latin typeface="Calibri" panose="020F0502020204030204" pitchFamily="34" charset="0"/>
                <a:ea typeface="Calibri" panose="020F0502020204030204" pitchFamily="34" charset="0"/>
                <a:cs typeface="Times New Roman" panose="02020603050405020304" pitchFamily="18" charset="0"/>
              </a:rPr>
              <a:t> – Both small and great, all, will be judged by the same standard.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“according to their works”</a:t>
            </a:r>
            <a:r>
              <a:rPr lang="en-US" dirty="0">
                <a:latin typeface="Calibri" panose="020F0502020204030204" pitchFamily="34" charset="0"/>
                <a:ea typeface="Calibri" panose="020F0502020204030204" pitchFamily="34" charset="0"/>
                <a:cs typeface="Times New Roman" panose="02020603050405020304" pitchFamily="18" charset="0"/>
              </a:rPr>
              <a:t> – those which you have done while on earth.</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12:13-14</a:t>
            </a:r>
            <a:r>
              <a:rPr lang="en-US" dirty="0">
                <a:latin typeface="Calibri" panose="020F0502020204030204" pitchFamily="34" charset="0"/>
                <a:ea typeface="Calibri" panose="020F0502020204030204" pitchFamily="34" charset="0"/>
                <a:cs typeface="Times New Roman" panose="02020603050405020304" pitchFamily="18" charset="0"/>
              </a:rPr>
              <a:t> – This is man’s all, did you live accordingly?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judged by the same standard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John 12:48-50</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“has that which judges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Judgment – is a sentencing.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Already have that which judges you</a:t>
            </a:r>
            <a:r>
              <a:rPr lang="en-US" dirty="0">
                <a:latin typeface="Calibri" panose="020F0502020204030204" pitchFamily="34" charset="0"/>
                <a:ea typeface="Calibri" panose="020F0502020204030204" pitchFamily="34" charset="0"/>
                <a:cs typeface="Times New Roman" panose="02020603050405020304" pitchFamily="18" charset="0"/>
              </a:rPr>
              <a:t> – a person will know upon their demise whether they will go to heaven. (If one does not do God’s will, they will not.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Luke 16:24-26</a:t>
            </a:r>
            <a:r>
              <a:rPr lang="en-US" dirty="0">
                <a:latin typeface="Calibri" panose="020F0502020204030204" pitchFamily="34" charset="0"/>
                <a:ea typeface="Calibri" panose="020F0502020204030204" pitchFamily="34" charset="0"/>
                <a:cs typeface="Times New Roman" panose="02020603050405020304" pitchFamily="18" charset="0"/>
              </a:rPr>
              <a:t> – Rich man in torments, Lazarus in Abraham’s bosom, no crossing over.</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NOTE: (v. 25) – “in your lifetime you received your good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Those good things will be no more (temporary)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3:10-14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All these things will be NO MORE!</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2:17</a:t>
            </a:r>
            <a:r>
              <a:rPr lang="en-US" dirty="0">
                <a:latin typeface="Calibri" panose="020F0502020204030204" pitchFamily="34" charset="0"/>
                <a:ea typeface="Calibri" panose="020F0502020204030204" pitchFamily="34" charset="0"/>
                <a:cs typeface="Times New Roman" panose="02020603050405020304" pitchFamily="18" charset="0"/>
              </a:rPr>
              <a:t> – Those defined by these things will be, and have NOTHING in the end – all burned up.</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Then what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Sentencing</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25:31-34, 41, 46</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sent away to life or punishment according to deeds.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NOTE:</a:t>
            </a:r>
            <a:r>
              <a:rPr lang="en-US" dirty="0">
                <a:latin typeface="Calibri" panose="020F0502020204030204" pitchFamily="34" charset="0"/>
                <a:ea typeface="Calibri" panose="020F0502020204030204" pitchFamily="34" charset="0"/>
                <a:cs typeface="Times New Roman" panose="02020603050405020304" pitchFamily="18" charset="0"/>
              </a:rPr>
              <a:t> everlasting, and eternal.</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After the judgment, there will be no “end.”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will be no more endings – eternity.</a:t>
            </a:r>
          </a:p>
          <a:p>
            <a:endParaRPr lang="en-US" dirty="0"/>
          </a:p>
        </p:txBody>
      </p:sp>
      <p:sp>
        <p:nvSpPr>
          <p:cNvPr id="4" name="Slide Number Placeholder 3"/>
          <p:cNvSpPr>
            <a:spLocks noGrp="1"/>
          </p:cNvSpPr>
          <p:nvPr>
            <p:ph type="sldNum" sz="quarter" idx="10"/>
          </p:nvPr>
        </p:nvSpPr>
        <p:spPr/>
        <p:txBody>
          <a:bodyPr/>
          <a:lstStyle/>
          <a:p>
            <a:fld id="{907B531A-42F3-4377-9B27-5103622A9150}" type="slidenum">
              <a:rPr lang="en-US" smtClean="0"/>
              <a:t>6</a:t>
            </a:fld>
            <a:endParaRPr lang="en-US"/>
          </a:p>
        </p:txBody>
      </p:sp>
    </p:spTree>
    <p:extLst>
      <p:ext uri="{BB962C8B-B14F-4D97-AF65-F5344CB8AC3E}">
        <p14:creationId xmlns:p14="http://schemas.microsoft.com/office/powerpoint/2010/main" val="3395020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There will be no more endings – eternity.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Eternal Rest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Revelation 7:15-17</a:t>
            </a:r>
            <a:r>
              <a:rPr lang="en-US" dirty="0">
                <a:latin typeface="Calibri" panose="020F0502020204030204" pitchFamily="34" charset="0"/>
                <a:ea typeface="Calibri" panose="020F0502020204030204" pitchFamily="34" charset="0"/>
                <a:cs typeface="Times New Roman" panose="02020603050405020304" pitchFamily="18" charset="0"/>
              </a:rPr>
              <a:t> (those who were faithful) – no hunger, pain, sorrow, just worshiping God for eternity.</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Eternal Punishment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Revelation 14:9-11</a:t>
            </a:r>
            <a:r>
              <a:rPr lang="en-US" dirty="0">
                <a:latin typeface="Calibri" panose="020F0502020204030204" pitchFamily="34" charset="0"/>
                <a:ea typeface="Calibri" panose="020F0502020204030204" pitchFamily="34" charset="0"/>
                <a:cs typeface="Times New Roman" panose="02020603050405020304" pitchFamily="18" charset="0"/>
              </a:rPr>
              <a:t> – no rest, eternal torment, smoke NEVER ends.</a:t>
            </a:r>
          </a:p>
          <a:p>
            <a:endParaRPr lang="en-US" dirty="0"/>
          </a:p>
        </p:txBody>
      </p:sp>
      <p:sp>
        <p:nvSpPr>
          <p:cNvPr id="4" name="Slide Number Placeholder 3"/>
          <p:cNvSpPr>
            <a:spLocks noGrp="1"/>
          </p:cNvSpPr>
          <p:nvPr>
            <p:ph type="sldNum" sz="quarter" idx="10"/>
          </p:nvPr>
        </p:nvSpPr>
        <p:spPr/>
        <p:txBody>
          <a:bodyPr/>
          <a:lstStyle/>
          <a:p>
            <a:fld id="{907B531A-42F3-4377-9B27-5103622A9150}" type="slidenum">
              <a:rPr lang="en-US" smtClean="0"/>
              <a:t>7</a:t>
            </a:fld>
            <a:endParaRPr lang="en-US"/>
          </a:p>
        </p:txBody>
      </p:sp>
    </p:spTree>
    <p:extLst>
      <p:ext uri="{BB962C8B-B14F-4D97-AF65-F5344CB8AC3E}">
        <p14:creationId xmlns:p14="http://schemas.microsoft.com/office/powerpoint/2010/main" val="372904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Bible is clear about what will happen in “the end.”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not a guess, and there is no chance of failure!</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Are we prepared for that great and awesome day?</a:t>
            </a:r>
          </a:p>
          <a:p>
            <a:endParaRPr lang="en-US" dirty="0"/>
          </a:p>
        </p:txBody>
      </p:sp>
      <p:sp>
        <p:nvSpPr>
          <p:cNvPr id="4" name="Slide Number Placeholder 3"/>
          <p:cNvSpPr>
            <a:spLocks noGrp="1"/>
          </p:cNvSpPr>
          <p:nvPr>
            <p:ph type="sldNum" sz="quarter" idx="10"/>
          </p:nvPr>
        </p:nvSpPr>
        <p:spPr/>
        <p:txBody>
          <a:bodyPr/>
          <a:lstStyle/>
          <a:p>
            <a:fld id="{907B531A-42F3-4377-9B27-5103622A9150}" type="slidenum">
              <a:rPr lang="en-US" smtClean="0"/>
              <a:t>8</a:t>
            </a:fld>
            <a:endParaRPr lang="en-US"/>
          </a:p>
        </p:txBody>
      </p:sp>
    </p:spTree>
    <p:extLst>
      <p:ext uri="{BB962C8B-B14F-4D97-AF65-F5344CB8AC3E}">
        <p14:creationId xmlns:p14="http://schemas.microsoft.com/office/powerpoint/2010/main" val="106870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63924F-6C4F-4953-8EC8-2916CD53BB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403235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3924F-6C4F-4953-8EC8-2916CD53BB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9747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3924F-6C4F-4953-8EC8-2916CD53BB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155722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3924F-6C4F-4953-8EC8-2916CD53BB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21301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63924F-6C4F-4953-8EC8-2916CD53BB1B}"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292020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63924F-6C4F-4953-8EC8-2916CD53BB1B}"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195132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63924F-6C4F-4953-8EC8-2916CD53BB1B}"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108817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63924F-6C4F-4953-8EC8-2916CD53BB1B}"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342071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3924F-6C4F-4953-8EC8-2916CD53BB1B}"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36454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63924F-6C4F-4953-8EC8-2916CD53BB1B}"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262482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63924F-6C4F-4953-8EC8-2916CD53BB1B}"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A060C-3894-4A6D-9305-7A345D8F50FF}" type="slidenum">
              <a:rPr lang="en-US" smtClean="0"/>
              <a:t>‹#›</a:t>
            </a:fld>
            <a:endParaRPr lang="en-US"/>
          </a:p>
        </p:txBody>
      </p:sp>
    </p:spTree>
    <p:extLst>
      <p:ext uri="{BB962C8B-B14F-4D97-AF65-F5344CB8AC3E}">
        <p14:creationId xmlns:p14="http://schemas.microsoft.com/office/powerpoint/2010/main" val="156148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3924F-6C4F-4953-8EC8-2916CD53BB1B}" type="datetimeFigureOut">
              <a:rPr lang="en-US" smtClean="0"/>
              <a:t>5/6/2018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A060C-3894-4A6D-9305-7A345D8F50FF}" type="slidenum">
              <a:rPr lang="en-US" smtClean="0"/>
              <a:t>‹#›</a:t>
            </a:fld>
            <a:endParaRPr lang="en-US"/>
          </a:p>
        </p:txBody>
      </p:sp>
    </p:spTree>
    <p:extLst>
      <p:ext uri="{BB962C8B-B14F-4D97-AF65-F5344CB8AC3E}">
        <p14:creationId xmlns:p14="http://schemas.microsoft.com/office/powerpoint/2010/main" val="635531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2EFF6-70AE-465C-B48E-ABB2D5F028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E5B2EA-9875-4DEE-AF05-8C23675DDEF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0699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845AB-CC3A-4E6A-909B-4C6B8FB1BC63}"/>
              </a:ext>
            </a:extLst>
          </p:cNvPr>
          <p:cNvSpPr>
            <a:spLocks noGrp="1"/>
          </p:cNvSpPr>
          <p:nvPr>
            <p:ph type="ctrTitle"/>
          </p:nvPr>
        </p:nvSpPr>
        <p:spPr>
          <a:xfrm>
            <a:off x="1333297" y="1280949"/>
            <a:ext cx="6427304" cy="2025720"/>
          </a:xfrm>
        </p:spPr>
        <p:txBody>
          <a:bodyPr>
            <a:prstTxWarp prst="textTriangle">
              <a:avLst/>
            </a:prstTxWarp>
            <a:normAutofit/>
            <a:scene3d>
              <a:camera prst="orthographicFront"/>
              <a:lightRig rig="threePt" dir="t"/>
            </a:scene3d>
            <a:sp3d extrusionH="57150">
              <a:bevelT w="38100" h="38100" prst="angle"/>
            </a:sp3d>
          </a:bodyPr>
          <a:lstStyle/>
          <a:p>
            <a:r>
              <a:rPr lang="en-US" sz="2000" dirty="0">
                <a:solidFill>
                  <a:schemeClr val="bg1"/>
                </a:solidFill>
                <a:effectLst>
                  <a:glow rad="381000">
                    <a:schemeClr val="tx1">
                      <a:lumMod val="85000"/>
                      <a:lumOff val="15000"/>
                      <a:alpha val="26000"/>
                    </a:schemeClr>
                  </a:glow>
                </a:effectLst>
                <a:latin typeface="Impact" panose="020B0806030902050204" pitchFamily="34" charset="0"/>
              </a:rPr>
              <a:t>What will happen in</a:t>
            </a:r>
          </a:p>
        </p:txBody>
      </p:sp>
      <p:pic>
        <p:nvPicPr>
          <p:cNvPr id="5" name="Picture 4">
            <a:extLst>
              <a:ext uri="{FF2B5EF4-FFF2-40B4-BE49-F238E27FC236}">
                <a16:creationId xmlns:a16="http://schemas.microsoft.com/office/drawing/2014/main" id="{79C67548-CD71-4DF5-942E-674552A057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877" y="3035051"/>
            <a:ext cx="4659591" cy="3070273"/>
          </a:xfrm>
          <a:prstGeom prst="rect">
            <a:avLst/>
          </a:prstGeom>
        </p:spPr>
      </p:pic>
      <p:sp>
        <p:nvSpPr>
          <p:cNvPr id="6" name="Title 1">
            <a:extLst>
              <a:ext uri="{FF2B5EF4-FFF2-40B4-BE49-F238E27FC236}">
                <a16:creationId xmlns:a16="http://schemas.microsoft.com/office/drawing/2014/main" id="{DC373612-D960-4AD5-B537-CECF04222FF5}"/>
              </a:ext>
            </a:extLst>
          </p:cNvPr>
          <p:cNvSpPr txBox="1">
            <a:spLocks/>
          </p:cNvSpPr>
          <p:nvPr/>
        </p:nvSpPr>
        <p:spPr>
          <a:xfrm>
            <a:off x="6181327" y="3803372"/>
            <a:ext cx="535261" cy="1354673"/>
          </a:xfrm>
          <a:prstGeom prst="rect">
            <a:avLst/>
          </a:prstGeom>
        </p:spPr>
        <p:txBody>
          <a:bodyPr vert="horz" lIns="91440" tIns="45720" rIns="91440" bIns="45720" numCol="1"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effectLst>
                  <a:glow rad="381000">
                    <a:schemeClr val="tx1">
                      <a:lumMod val="85000"/>
                      <a:lumOff val="15000"/>
                      <a:alpha val="26000"/>
                    </a:schemeClr>
                  </a:glow>
                </a:effectLst>
                <a:latin typeface="Impact" panose="020B0806030902050204" pitchFamily="34" charset="0"/>
              </a:rPr>
              <a:t>?</a:t>
            </a:r>
          </a:p>
        </p:txBody>
      </p:sp>
    </p:spTree>
    <p:extLst>
      <p:ext uri="{BB962C8B-B14F-4D97-AF65-F5344CB8AC3E}">
        <p14:creationId xmlns:p14="http://schemas.microsoft.com/office/powerpoint/2010/main" val="23848336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AAA7B-1B39-42F6-8783-3E0FC9462D72}"/>
              </a:ext>
            </a:extLst>
          </p:cNvPr>
          <p:cNvSpPr>
            <a:spLocks noGrp="1"/>
          </p:cNvSpPr>
          <p:nvPr>
            <p:ph idx="1"/>
          </p:nvPr>
        </p:nvSpPr>
        <p:spPr>
          <a:xfrm>
            <a:off x="628650" y="331303"/>
            <a:ext cx="7886700" cy="6215271"/>
          </a:xfrm>
        </p:spPr>
        <p:txBody>
          <a:bodyPr/>
          <a:lstStyle/>
          <a:p>
            <a:pPr marL="0" indent="0">
              <a:buNone/>
            </a:pPr>
            <a:r>
              <a:rPr lang="en-US" sz="3600" b="1" dirty="0">
                <a:solidFill>
                  <a:schemeClr val="bg1"/>
                </a:solidFill>
              </a:rPr>
              <a:t>There IS an end, and it WILL                       come.</a:t>
            </a:r>
          </a:p>
          <a:p>
            <a:r>
              <a:rPr lang="en-US" sz="3200" i="1" dirty="0">
                <a:solidFill>
                  <a:schemeClr val="bg1"/>
                </a:solidFill>
              </a:rPr>
              <a:t>2 Peter 3:1-7 </a:t>
            </a:r>
            <a:r>
              <a:rPr lang="en-US" dirty="0">
                <a:solidFill>
                  <a:schemeClr val="bg1"/>
                </a:solidFill>
              </a:rPr>
              <a:t>– The day of the Lord.</a:t>
            </a:r>
          </a:p>
          <a:p>
            <a:r>
              <a:rPr lang="en-US" sz="3200" i="1" dirty="0">
                <a:solidFill>
                  <a:schemeClr val="bg1"/>
                </a:solidFill>
              </a:rPr>
              <a:t>Vv. 8-9, 15 </a:t>
            </a:r>
            <a:r>
              <a:rPr lang="en-US" dirty="0">
                <a:solidFill>
                  <a:schemeClr val="bg1"/>
                </a:solidFill>
              </a:rPr>
              <a:t>– Recognize the nature of time.</a:t>
            </a:r>
          </a:p>
        </p:txBody>
      </p:sp>
      <p:pic>
        <p:nvPicPr>
          <p:cNvPr id="4" name="Picture 3">
            <a:extLst>
              <a:ext uri="{FF2B5EF4-FFF2-40B4-BE49-F238E27FC236}">
                <a16:creationId xmlns:a16="http://schemas.microsoft.com/office/drawing/2014/main" id="{74561D29-276F-4E51-8F43-4606FD373D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5200" y="91104"/>
            <a:ext cx="2427606" cy="1599585"/>
          </a:xfrm>
          <a:prstGeom prst="rect">
            <a:avLst/>
          </a:prstGeom>
        </p:spPr>
      </p:pic>
    </p:spTree>
    <p:extLst>
      <p:ext uri="{BB962C8B-B14F-4D97-AF65-F5344CB8AC3E}">
        <p14:creationId xmlns:p14="http://schemas.microsoft.com/office/powerpoint/2010/main" val="230616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AAA7B-1B39-42F6-8783-3E0FC9462D72}"/>
              </a:ext>
            </a:extLst>
          </p:cNvPr>
          <p:cNvSpPr>
            <a:spLocks noGrp="1"/>
          </p:cNvSpPr>
          <p:nvPr>
            <p:ph idx="1"/>
          </p:nvPr>
        </p:nvSpPr>
        <p:spPr>
          <a:xfrm>
            <a:off x="628650" y="331303"/>
            <a:ext cx="7886700" cy="6215271"/>
          </a:xfrm>
        </p:spPr>
        <p:txBody>
          <a:bodyPr/>
          <a:lstStyle/>
          <a:p>
            <a:pPr marL="0" indent="0">
              <a:buNone/>
            </a:pPr>
            <a:r>
              <a:rPr lang="en-US" sz="3200" b="1" dirty="0">
                <a:solidFill>
                  <a:schemeClr val="bg1"/>
                </a:solidFill>
              </a:rPr>
              <a:t>There IS an end, and it WILL come.</a:t>
            </a:r>
          </a:p>
          <a:p>
            <a:pPr marL="0" indent="0">
              <a:buNone/>
            </a:pPr>
            <a:r>
              <a:rPr lang="en-US" sz="3600" b="1" dirty="0">
                <a:solidFill>
                  <a:schemeClr val="bg1"/>
                </a:solidFill>
              </a:rPr>
              <a:t>Jesus will come.</a:t>
            </a:r>
          </a:p>
          <a:p>
            <a:r>
              <a:rPr lang="en-US" sz="3200" i="1" dirty="0">
                <a:solidFill>
                  <a:schemeClr val="bg1"/>
                </a:solidFill>
              </a:rPr>
              <a:t>Acts 1:9-11 </a:t>
            </a:r>
            <a:r>
              <a:rPr lang="en-US" sz="3200" dirty="0">
                <a:solidFill>
                  <a:schemeClr val="bg1"/>
                </a:solidFill>
              </a:rPr>
              <a:t>– </a:t>
            </a:r>
            <a:r>
              <a:rPr lang="en-US" dirty="0">
                <a:solidFill>
                  <a:schemeClr val="bg1"/>
                </a:solidFill>
              </a:rPr>
              <a:t>Just as He left.</a:t>
            </a:r>
          </a:p>
          <a:p>
            <a:r>
              <a:rPr lang="en-US" sz="3200" i="1" dirty="0">
                <a:solidFill>
                  <a:schemeClr val="bg1"/>
                </a:solidFill>
              </a:rPr>
              <a:t>1 Thessalonians 4:16 </a:t>
            </a:r>
            <a:r>
              <a:rPr lang="en-US" sz="3200" dirty="0">
                <a:solidFill>
                  <a:schemeClr val="bg1"/>
                </a:solidFill>
              </a:rPr>
              <a:t>– </a:t>
            </a:r>
            <a:r>
              <a:rPr lang="en-US" dirty="0">
                <a:solidFill>
                  <a:schemeClr val="bg1"/>
                </a:solidFill>
              </a:rPr>
              <a:t>Shout and trumpet.</a:t>
            </a:r>
            <a:endParaRPr lang="en-US" sz="3200" dirty="0">
              <a:solidFill>
                <a:schemeClr val="bg1"/>
              </a:solidFill>
            </a:endParaRPr>
          </a:p>
          <a:p>
            <a:r>
              <a:rPr lang="en-US" sz="3200" i="1" dirty="0">
                <a:solidFill>
                  <a:schemeClr val="bg1"/>
                </a:solidFill>
              </a:rPr>
              <a:t>Revelation 1:7 </a:t>
            </a:r>
            <a:r>
              <a:rPr lang="en-US" sz="3200" dirty="0">
                <a:solidFill>
                  <a:schemeClr val="bg1"/>
                </a:solidFill>
              </a:rPr>
              <a:t>– </a:t>
            </a:r>
            <a:r>
              <a:rPr lang="en-US" dirty="0">
                <a:solidFill>
                  <a:schemeClr val="bg1"/>
                </a:solidFill>
              </a:rPr>
              <a:t>Every eye will see Him.</a:t>
            </a:r>
            <a:endParaRPr lang="en-US" sz="3200" dirty="0">
              <a:solidFill>
                <a:schemeClr val="bg1"/>
              </a:solidFill>
            </a:endParaRPr>
          </a:p>
        </p:txBody>
      </p:sp>
      <p:pic>
        <p:nvPicPr>
          <p:cNvPr id="4" name="Picture 3">
            <a:extLst>
              <a:ext uri="{FF2B5EF4-FFF2-40B4-BE49-F238E27FC236}">
                <a16:creationId xmlns:a16="http://schemas.microsoft.com/office/drawing/2014/main" id="{74561D29-276F-4E51-8F43-4606FD373D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5200" y="91104"/>
            <a:ext cx="2427606" cy="1599585"/>
          </a:xfrm>
          <a:prstGeom prst="rect">
            <a:avLst/>
          </a:prstGeom>
        </p:spPr>
      </p:pic>
    </p:spTree>
    <p:extLst>
      <p:ext uri="{BB962C8B-B14F-4D97-AF65-F5344CB8AC3E}">
        <p14:creationId xmlns:p14="http://schemas.microsoft.com/office/powerpoint/2010/main" val="925490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AAA7B-1B39-42F6-8783-3E0FC9462D72}"/>
              </a:ext>
            </a:extLst>
          </p:cNvPr>
          <p:cNvSpPr>
            <a:spLocks noGrp="1"/>
          </p:cNvSpPr>
          <p:nvPr>
            <p:ph idx="1"/>
          </p:nvPr>
        </p:nvSpPr>
        <p:spPr>
          <a:xfrm>
            <a:off x="628650" y="331303"/>
            <a:ext cx="7886700" cy="6215271"/>
          </a:xfrm>
        </p:spPr>
        <p:txBody>
          <a:bodyPr/>
          <a:lstStyle/>
          <a:p>
            <a:pPr marL="0" indent="0">
              <a:buNone/>
            </a:pPr>
            <a:r>
              <a:rPr lang="en-US" sz="3200" b="1" dirty="0">
                <a:solidFill>
                  <a:schemeClr val="bg1"/>
                </a:solidFill>
              </a:rPr>
              <a:t>There IS an end, and it WILL come.</a:t>
            </a:r>
          </a:p>
          <a:p>
            <a:pPr marL="0" indent="0">
              <a:buNone/>
            </a:pPr>
            <a:r>
              <a:rPr lang="en-US" sz="3200" b="1" dirty="0">
                <a:solidFill>
                  <a:schemeClr val="bg1"/>
                </a:solidFill>
              </a:rPr>
              <a:t>Jesus will come.</a:t>
            </a:r>
          </a:p>
          <a:p>
            <a:pPr marL="0" indent="0">
              <a:buNone/>
            </a:pPr>
            <a:r>
              <a:rPr lang="en-US" sz="3600" b="1" dirty="0">
                <a:solidFill>
                  <a:schemeClr val="bg1"/>
                </a:solidFill>
              </a:rPr>
              <a:t>There will be a resurrection.</a:t>
            </a:r>
          </a:p>
          <a:p>
            <a:r>
              <a:rPr lang="en-US" sz="3200" i="1" dirty="0">
                <a:solidFill>
                  <a:schemeClr val="bg1"/>
                </a:solidFill>
              </a:rPr>
              <a:t>John 5:28-29 </a:t>
            </a:r>
            <a:r>
              <a:rPr lang="en-US" sz="3200" dirty="0">
                <a:solidFill>
                  <a:schemeClr val="bg1"/>
                </a:solidFill>
              </a:rPr>
              <a:t>– </a:t>
            </a:r>
            <a:r>
              <a:rPr lang="en-US" dirty="0">
                <a:solidFill>
                  <a:schemeClr val="bg1"/>
                </a:solidFill>
              </a:rPr>
              <a:t>Universal, just and unjust.</a:t>
            </a:r>
          </a:p>
          <a:p>
            <a:r>
              <a:rPr lang="en-US" sz="3200" i="1" dirty="0">
                <a:solidFill>
                  <a:schemeClr val="bg1"/>
                </a:solidFill>
              </a:rPr>
              <a:t>1 Corinthians 15:35-38, 42-45</a:t>
            </a:r>
            <a:r>
              <a:rPr lang="en-US" sz="3200" dirty="0">
                <a:solidFill>
                  <a:schemeClr val="bg1"/>
                </a:solidFill>
              </a:rPr>
              <a:t> – </a:t>
            </a:r>
            <a:r>
              <a:rPr lang="en-US" dirty="0">
                <a:solidFill>
                  <a:schemeClr val="bg1"/>
                </a:solidFill>
              </a:rPr>
              <a:t>Bodily, spiritual.</a:t>
            </a:r>
            <a:endParaRPr lang="en-US" sz="3200" dirty="0">
              <a:solidFill>
                <a:schemeClr val="bg1"/>
              </a:solidFill>
            </a:endParaRPr>
          </a:p>
          <a:p>
            <a:r>
              <a:rPr lang="en-US" sz="3200" i="1" dirty="0">
                <a:solidFill>
                  <a:schemeClr val="bg1"/>
                </a:solidFill>
              </a:rPr>
              <a:t>Vv. 50-55 </a:t>
            </a:r>
            <a:r>
              <a:rPr lang="en-US" sz="3200" dirty="0">
                <a:solidFill>
                  <a:schemeClr val="bg1"/>
                </a:solidFill>
              </a:rPr>
              <a:t>– </a:t>
            </a:r>
            <a:r>
              <a:rPr lang="en-US" dirty="0">
                <a:solidFill>
                  <a:schemeClr val="bg1"/>
                </a:solidFill>
              </a:rPr>
              <a:t>Not all will be raised, but transformed.</a:t>
            </a:r>
            <a:endParaRPr lang="en-US" sz="3200" dirty="0">
              <a:solidFill>
                <a:schemeClr val="bg1"/>
              </a:solidFill>
            </a:endParaRPr>
          </a:p>
        </p:txBody>
      </p:sp>
      <p:pic>
        <p:nvPicPr>
          <p:cNvPr id="4" name="Picture 3">
            <a:extLst>
              <a:ext uri="{FF2B5EF4-FFF2-40B4-BE49-F238E27FC236}">
                <a16:creationId xmlns:a16="http://schemas.microsoft.com/office/drawing/2014/main" id="{74561D29-276F-4E51-8F43-4606FD373D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5200" y="91104"/>
            <a:ext cx="2427606" cy="1599585"/>
          </a:xfrm>
          <a:prstGeom prst="rect">
            <a:avLst/>
          </a:prstGeom>
        </p:spPr>
      </p:pic>
    </p:spTree>
    <p:extLst>
      <p:ext uri="{BB962C8B-B14F-4D97-AF65-F5344CB8AC3E}">
        <p14:creationId xmlns:p14="http://schemas.microsoft.com/office/powerpoint/2010/main" val="34399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AAA7B-1B39-42F6-8783-3E0FC9462D72}"/>
              </a:ext>
            </a:extLst>
          </p:cNvPr>
          <p:cNvSpPr>
            <a:spLocks noGrp="1"/>
          </p:cNvSpPr>
          <p:nvPr>
            <p:ph idx="1"/>
          </p:nvPr>
        </p:nvSpPr>
        <p:spPr>
          <a:xfrm>
            <a:off x="628650" y="331303"/>
            <a:ext cx="7886700" cy="6215271"/>
          </a:xfrm>
        </p:spPr>
        <p:txBody>
          <a:bodyPr/>
          <a:lstStyle/>
          <a:p>
            <a:pPr marL="0" indent="0">
              <a:buNone/>
            </a:pPr>
            <a:r>
              <a:rPr lang="en-US" sz="3200" b="1" dirty="0">
                <a:solidFill>
                  <a:schemeClr val="bg1"/>
                </a:solidFill>
              </a:rPr>
              <a:t>There IS an end, and it WILL come.</a:t>
            </a:r>
          </a:p>
          <a:p>
            <a:pPr marL="0" indent="0">
              <a:buNone/>
            </a:pPr>
            <a:r>
              <a:rPr lang="en-US" sz="3200" b="1" dirty="0">
                <a:solidFill>
                  <a:schemeClr val="bg1"/>
                </a:solidFill>
              </a:rPr>
              <a:t>Jesus will come.</a:t>
            </a:r>
          </a:p>
          <a:p>
            <a:pPr marL="0" indent="0">
              <a:buNone/>
            </a:pPr>
            <a:r>
              <a:rPr lang="en-US" sz="3200" b="1" dirty="0">
                <a:solidFill>
                  <a:schemeClr val="bg1"/>
                </a:solidFill>
              </a:rPr>
              <a:t>There will be a resurrection.</a:t>
            </a:r>
            <a:endParaRPr lang="en-US" b="1" dirty="0">
              <a:solidFill>
                <a:schemeClr val="bg1"/>
              </a:solidFill>
            </a:endParaRPr>
          </a:p>
          <a:p>
            <a:pPr marL="0" indent="0">
              <a:buNone/>
            </a:pPr>
            <a:r>
              <a:rPr lang="en-US" sz="3600" b="1" dirty="0">
                <a:solidFill>
                  <a:schemeClr val="bg1"/>
                </a:solidFill>
              </a:rPr>
              <a:t>There will be judgment, and destruction.</a:t>
            </a:r>
          </a:p>
          <a:p>
            <a:r>
              <a:rPr lang="en-US" sz="3200" i="1" dirty="0">
                <a:solidFill>
                  <a:schemeClr val="bg1"/>
                </a:solidFill>
              </a:rPr>
              <a:t>Matthew 25:31 </a:t>
            </a:r>
            <a:r>
              <a:rPr lang="en-US" dirty="0">
                <a:solidFill>
                  <a:schemeClr val="bg1"/>
                </a:solidFill>
              </a:rPr>
              <a:t>– Judge will appear, and people before Him.</a:t>
            </a:r>
          </a:p>
          <a:p>
            <a:r>
              <a:rPr lang="en-US" sz="3200" i="1" dirty="0">
                <a:solidFill>
                  <a:schemeClr val="bg1"/>
                </a:solidFill>
              </a:rPr>
              <a:t>Revelation 20:12 </a:t>
            </a:r>
            <a:r>
              <a:rPr lang="en-US" sz="3200" dirty="0">
                <a:solidFill>
                  <a:schemeClr val="bg1"/>
                </a:solidFill>
              </a:rPr>
              <a:t>– </a:t>
            </a:r>
            <a:r>
              <a:rPr lang="en-US" dirty="0">
                <a:solidFill>
                  <a:schemeClr val="bg1"/>
                </a:solidFill>
              </a:rPr>
              <a:t>Books will be opened, and judgment will commence.</a:t>
            </a:r>
          </a:p>
          <a:p>
            <a:r>
              <a:rPr lang="en-US" sz="3200" i="1" dirty="0">
                <a:solidFill>
                  <a:schemeClr val="bg1"/>
                </a:solidFill>
              </a:rPr>
              <a:t>John 12:48-50 </a:t>
            </a:r>
            <a:r>
              <a:rPr lang="en-US" dirty="0">
                <a:solidFill>
                  <a:schemeClr val="bg1"/>
                </a:solidFill>
              </a:rPr>
              <a:t>– Judged by same standard.</a:t>
            </a:r>
            <a:endParaRPr lang="en-US" sz="3200" dirty="0">
              <a:solidFill>
                <a:schemeClr val="bg1"/>
              </a:solidFill>
            </a:endParaRPr>
          </a:p>
          <a:p>
            <a:r>
              <a:rPr lang="en-US" sz="3200" i="1" dirty="0">
                <a:solidFill>
                  <a:schemeClr val="bg1"/>
                </a:solidFill>
              </a:rPr>
              <a:t>Matthew 25:31-46 </a:t>
            </a:r>
            <a:r>
              <a:rPr lang="en-US" sz="3200" dirty="0">
                <a:solidFill>
                  <a:schemeClr val="bg1"/>
                </a:solidFill>
              </a:rPr>
              <a:t>– </a:t>
            </a:r>
            <a:r>
              <a:rPr lang="en-US" dirty="0">
                <a:solidFill>
                  <a:schemeClr val="bg1"/>
                </a:solidFill>
              </a:rPr>
              <a:t>Sentences given.</a:t>
            </a:r>
            <a:endParaRPr lang="en-US" sz="3600" dirty="0">
              <a:solidFill>
                <a:schemeClr val="bg1"/>
              </a:solidFill>
            </a:endParaRPr>
          </a:p>
        </p:txBody>
      </p:sp>
      <p:pic>
        <p:nvPicPr>
          <p:cNvPr id="4" name="Picture 3">
            <a:extLst>
              <a:ext uri="{FF2B5EF4-FFF2-40B4-BE49-F238E27FC236}">
                <a16:creationId xmlns:a16="http://schemas.microsoft.com/office/drawing/2014/main" id="{74561D29-276F-4E51-8F43-4606FD373D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5200" y="91104"/>
            <a:ext cx="2427606" cy="1599585"/>
          </a:xfrm>
          <a:prstGeom prst="rect">
            <a:avLst/>
          </a:prstGeom>
        </p:spPr>
      </p:pic>
    </p:spTree>
    <p:extLst>
      <p:ext uri="{BB962C8B-B14F-4D97-AF65-F5344CB8AC3E}">
        <p14:creationId xmlns:p14="http://schemas.microsoft.com/office/powerpoint/2010/main" val="370755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AAA7B-1B39-42F6-8783-3E0FC9462D72}"/>
              </a:ext>
            </a:extLst>
          </p:cNvPr>
          <p:cNvSpPr>
            <a:spLocks noGrp="1"/>
          </p:cNvSpPr>
          <p:nvPr>
            <p:ph idx="1"/>
          </p:nvPr>
        </p:nvSpPr>
        <p:spPr>
          <a:xfrm>
            <a:off x="628650" y="331303"/>
            <a:ext cx="7886700" cy="6215271"/>
          </a:xfrm>
        </p:spPr>
        <p:txBody>
          <a:bodyPr/>
          <a:lstStyle/>
          <a:p>
            <a:pPr marL="0" indent="0">
              <a:buNone/>
            </a:pPr>
            <a:r>
              <a:rPr lang="en-US" sz="3200" b="1" dirty="0">
                <a:solidFill>
                  <a:schemeClr val="bg1"/>
                </a:solidFill>
              </a:rPr>
              <a:t>There IS an end, and it WILL come.</a:t>
            </a:r>
          </a:p>
          <a:p>
            <a:pPr marL="0" indent="0">
              <a:buNone/>
            </a:pPr>
            <a:r>
              <a:rPr lang="en-US" sz="3200" b="1" dirty="0">
                <a:solidFill>
                  <a:schemeClr val="bg1"/>
                </a:solidFill>
              </a:rPr>
              <a:t>Jesus will come.</a:t>
            </a:r>
          </a:p>
          <a:p>
            <a:pPr marL="0" indent="0">
              <a:buNone/>
            </a:pPr>
            <a:r>
              <a:rPr lang="en-US" sz="3200" b="1" dirty="0">
                <a:solidFill>
                  <a:schemeClr val="bg1"/>
                </a:solidFill>
              </a:rPr>
              <a:t>There will be a resurrection.</a:t>
            </a:r>
            <a:endParaRPr lang="en-US" b="1" dirty="0">
              <a:solidFill>
                <a:schemeClr val="bg1"/>
              </a:solidFill>
            </a:endParaRPr>
          </a:p>
          <a:p>
            <a:pPr marL="0" indent="0">
              <a:buNone/>
            </a:pPr>
            <a:r>
              <a:rPr lang="en-US" sz="3200" b="1" dirty="0">
                <a:solidFill>
                  <a:schemeClr val="bg1"/>
                </a:solidFill>
              </a:rPr>
              <a:t>There will be judgment, and destruction.</a:t>
            </a:r>
          </a:p>
          <a:p>
            <a:pPr marL="0" indent="0">
              <a:buNone/>
            </a:pPr>
            <a:r>
              <a:rPr lang="en-US" sz="3600" b="1" dirty="0">
                <a:solidFill>
                  <a:schemeClr val="bg1"/>
                </a:solidFill>
              </a:rPr>
              <a:t>There will be no more endings – eternity.</a:t>
            </a:r>
          </a:p>
          <a:p>
            <a:r>
              <a:rPr lang="en-US" sz="3200" dirty="0">
                <a:solidFill>
                  <a:schemeClr val="bg1"/>
                </a:solidFill>
              </a:rPr>
              <a:t>Eternal rest – </a:t>
            </a:r>
            <a:r>
              <a:rPr lang="en-US" sz="3200" i="1" dirty="0">
                <a:solidFill>
                  <a:schemeClr val="bg1"/>
                </a:solidFill>
              </a:rPr>
              <a:t>Revelation 7:15-17</a:t>
            </a:r>
          </a:p>
          <a:p>
            <a:r>
              <a:rPr lang="en-US" sz="3200" dirty="0">
                <a:solidFill>
                  <a:schemeClr val="bg1"/>
                </a:solidFill>
              </a:rPr>
              <a:t>Eternal punishment – </a:t>
            </a:r>
            <a:r>
              <a:rPr lang="en-US" sz="3200" i="1" dirty="0">
                <a:solidFill>
                  <a:schemeClr val="bg1"/>
                </a:solidFill>
              </a:rPr>
              <a:t>Revelation 14:9-11</a:t>
            </a:r>
          </a:p>
        </p:txBody>
      </p:sp>
      <p:pic>
        <p:nvPicPr>
          <p:cNvPr id="4" name="Picture 3">
            <a:extLst>
              <a:ext uri="{FF2B5EF4-FFF2-40B4-BE49-F238E27FC236}">
                <a16:creationId xmlns:a16="http://schemas.microsoft.com/office/drawing/2014/main" id="{74561D29-276F-4E51-8F43-4606FD373D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5200" y="91104"/>
            <a:ext cx="2427606" cy="1599585"/>
          </a:xfrm>
          <a:prstGeom prst="rect">
            <a:avLst/>
          </a:prstGeom>
        </p:spPr>
      </p:pic>
    </p:spTree>
    <p:extLst>
      <p:ext uri="{BB962C8B-B14F-4D97-AF65-F5344CB8AC3E}">
        <p14:creationId xmlns:p14="http://schemas.microsoft.com/office/powerpoint/2010/main" val="171502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845AB-CC3A-4E6A-909B-4C6B8FB1BC63}"/>
              </a:ext>
            </a:extLst>
          </p:cNvPr>
          <p:cNvSpPr>
            <a:spLocks noGrp="1"/>
          </p:cNvSpPr>
          <p:nvPr>
            <p:ph type="ctrTitle"/>
          </p:nvPr>
        </p:nvSpPr>
        <p:spPr>
          <a:xfrm>
            <a:off x="1333297" y="1280949"/>
            <a:ext cx="6427304" cy="2025720"/>
          </a:xfrm>
        </p:spPr>
        <p:txBody>
          <a:bodyPr>
            <a:prstTxWarp prst="textTriangle">
              <a:avLst/>
            </a:prstTxWarp>
            <a:normAutofit/>
            <a:scene3d>
              <a:camera prst="orthographicFront"/>
              <a:lightRig rig="threePt" dir="t"/>
            </a:scene3d>
            <a:sp3d extrusionH="57150">
              <a:bevelT w="38100" h="38100" prst="angle"/>
            </a:sp3d>
          </a:bodyPr>
          <a:lstStyle/>
          <a:p>
            <a:r>
              <a:rPr lang="en-US" sz="2000" dirty="0">
                <a:solidFill>
                  <a:schemeClr val="bg1"/>
                </a:solidFill>
                <a:effectLst>
                  <a:glow rad="381000">
                    <a:schemeClr val="tx1">
                      <a:lumMod val="85000"/>
                      <a:lumOff val="15000"/>
                      <a:alpha val="26000"/>
                    </a:schemeClr>
                  </a:glow>
                </a:effectLst>
                <a:latin typeface="Impact" panose="020B0806030902050204" pitchFamily="34" charset="0"/>
              </a:rPr>
              <a:t>What will happen in</a:t>
            </a:r>
          </a:p>
        </p:txBody>
      </p:sp>
      <p:pic>
        <p:nvPicPr>
          <p:cNvPr id="5" name="Picture 4">
            <a:extLst>
              <a:ext uri="{FF2B5EF4-FFF2-40B4-BE49-F238E27FC236}">
                <a16:creationId xmlns:a16="http://schemas.microsoft.com/office/drawing/2014/main" id="{79C67548-CD71-4DF5-942E-674552A057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877" y="3035051"/>
            <a:ext cx="4659591" cy="3070273"/>
          </a:xfrm>
          <a:prstGeom prst="rect">
            <a:avLst/>
          </a:prstGeom>
        </p:spPr>
      </p:pic>
      <p:sp>
        <p:nvSpPr>
          <p:cNvPr id="6" name="Title 1">
            <a:extLst>
              <a:ext uri="{FF2B5EF4-FFF2-40B4-BE49-F238E27FC236}">
                <a16:creationId xmlns:a16="http://schemas.microsoft.com/office/drawing/2014/main" id="{DC373612-D960-4AD5-B537-CECF04222FF5}"/>
              </a:ext>
            </a:extLst>
          </p:cNvPr>
          <p:cNvSpPr txBox="1">
            <a:spLocks/>
          </p:cNvSpPr>
          <p:nvPr/>
        </p:nvSpPr>
        <p:spPr>
          <a:xfrm>
            <a:off x="6181327" y="3803372"/>
            <a:ext cx="535261" cy="1354673"/>
          </a:xfrm>
          <a:prstGeom prst="rect">
            <a:avLst/>
          </a:prstGeom>
        </p:spPr>
        <p:txBody>
          <a:bodyPr vert="horz" lIns="91440" tIns="45720" rIns="91440" bIns="45720" numCol="1" rtlCol="0" anchor="b">
            <a:normAutofit/>
            <a:scene3d>
              <a:camera prst="orthographicFront"/>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effectLst>
                  <a:glow rad="381000">
                    <a:schemeClr val="tx1">
                      <a:lumMod val="85000"/>
                      <a:lumOff val="15000"/>
                      <a:alpha val="26000"/>
                    </a:schemeClr>
                  </a:glow>
                </a:effectLst>
                <a:latin typeface="Impact" panose="020B0806030902050204" pitchFamily="34" charset="0"/>
              </a:rPr>
              <a:t>?</a:t>
            </a:r>
          </a:p>
        </p:txBody>
      </p:sp>
    </p:spTree>
    <p:extLst>
      <p:ext uri="{BB962C8B-B14F-4D97-AF65-F5344CB8AC3E}">
        <p14:creationId xmlns:p14="http://schemas.microsoft.com/office/powerpoint/2010/main" val="37274111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1495</Words>
  <Application>Microsoft Office PowerPoint</Application>
  <PresentationFormat>On-screen Show (4:3)</PresentationFormat>
  <Paragraphs>124</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Impact</vt:lpstr>
      <vt:lpstr>Times New Roman</vt:lpstr>
      <vt:lpstr>Wingdings</vt:lpstr>
      <vt:lpstr>Office Theme</vt:lpstr>
      <vt:lpstr>PowerPoint Presentation</vt:lpstr>
      <vt:lpstr>What will happen in</vt:lpstr>
      <vt:lpstr>PowerPoint Presentation</vt:lpstr>
      <vt:lpstr>PowerPoint Presentation</vt:lpstr>
      <vt:lpstr>PowerPoint Presentation</vt:lpstr>
      <vt:lpstr>PowerPoint Presentation</vt:lpstr>
      <vt:lpstr>PowerPoint Presentation</vt:lpstr>
      <vt:lpstr>What will happen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will happen in</dc:title>
  <dc:creator>Stan Cox</dc:creator>
  <cp:lastModifiedBy>Stan Cox</cp:lastModifiedBy>
  <cp:revision>14</cp:revision>
  <dcterms:created xsi:type="dcterms:W3CDTF">2018-05-02T15:30:45Z</dcterms:created>
  <dcterms:modified xsi:type="dcterms:W3CDTF">2018-05-06T13:29:46Z</dcterms:modified>
</cp:coreProperties>
</file>