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64" r:id="rId2"/>
    <p:sldId id="256" r:id="rId3"/>
    <p:sldId id="257" r:id="rId4"/>
    <p:sldId id="258" r:id="rId5"/>
    <p:sldId id="259" r:id="rId6"/>
    <p:sldId id="260" r:id="rId7"/>
    <p:sldId id="261" r:id="rId8"/>
    <p:sldId id="262" r:id="rId9"/>
    <p:sldId id="263"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24" y="72"/>
      </p:cViewPr>
      <p:guideLst/>
    </p:cSldViewPr>
  </p:slideViewPr>
  <p:notesTextViewPr>
    <p:cViewPr>
      <p:scale>
        <a:sx n="1" d="1"/>
        <a:sy n="1" d="1"/>
      </p:scale>
      <p:origin x="0" y="0"/>
    </p:cViewPr>
  </p:notesTextViewPr>
  <p:notesViewPr>
    <p:cSldViewPr snapToGrid="0">
      <p:cViewPr varScale="1">
        <p:scale>
          <a:sx n="55" d="100"/>
          <a:sy n="55" d="100"/>
        </p:scale>
        <p:origin x="202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39C379-ABAD-4CBC-9520-8CF033FA54C3}" type="datetimeFigureOut">
              <a:rPr lang="en-US" smtClean="0"/>
              <a:t>4/22/2018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D51BF0-1B08-4E31-89D3-124AADCDED29}" type="slidenum">
              <a:rPr lang="en-US" smtClean="0"/>
              <a:t>‹#›</a:t>
            </a:fld>
            <a:endParaRPr lang="en-US"/>
          </a:p>
        </p:txBody>
      </p:sp>
    </p:spTree>
    <p:extLst>
      <p:ext uri="{BB962C8B-B14F-4D97-AF65-F5344CB8AC3E}">
        <p14:creationId xmlns:p14="http://schemas.microsoft.com/office/powerpoint/2010/main" val="1669619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When Sin is Present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Joshua 7</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When the faithless generation perished in the wilderness, the next generation of Israel which heard the reading of the law by Moses in Deuteronomy crossed the Jordan, and entered the land promised Abraham by God.</a:t>
            </a: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Jericho</a:t>
            </a:r>
            <a:r>
              <a:rPr lang="en-US" dirty="0">
                <a:latin typeface="Calibri" panose="020F0502020204030204" pitchFamily="34" charset="0"/>
                <a:ea typeface="Calibri" panose="020F0502020204030204" pitchFamily="34" charset="0"/>
                <a:cs typeface="Times New Roman" panose="02020603050405020304" pitchFamily="18" charset="0"/>
              </a:rPr>
              <a:t> – the fortified city saw its demise as its walls fell flat by the faith of the people in obedience to God’s commands – God gave Jericho into their hands.</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Ai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Joshua 6:18-19</a:t>
            </a:r>
            <a:r>
              <a:rPr lang="en-US" dirty="0">
                <a:latin typeface="Calibri" panose="020F0502020204030204" pitchFamily="34" charset="0"/>
                <a:ea typeface="Calibri" panose="020F0502020204030204" pitchFamily="34" charset="0"/>
                <a:cs typeface="Times New Roman" panose="02020603050405020304" pitchFamily="18" charset="0"/>
              </a:rPr>
              <a:t> – instruction to leave the accursed things.</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7:1</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dirty="0" err="1">
                <a:latin typeface="Calibri" panose="020F0502020204030204" pitchFamily="34" charset="0"/>
                <a:ea typeface="Calibri" panose="020F0502020204030204" pitchFamily="34" charset="0"/>
                <a:cs typeface="Times New Roman" panose="02020603050405020304" pitchFamily="18" charset="0"/>
              </a:rPr>
              <a:t>Achan</a:t>
            </a:r>
            <a:r>
              <a:rPr lang="en-US" dirty="0">
                <a:latin typeface="Calibri" panose="020F0502020204030204" pitchFamily="34" charset="0"/>
                <a:ea typeface="Calibri" panose="020F0502020204030204" pitchFamily="34" charset="0"/>
                <a:cs typeface="Times New Roman" panose="02020603050405020304" pitchFamily="18" charset="0"/>
              </a:rPr>
              <a:t> took of the accursed things.</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vv. 2-5</a:t>
            </a:r>
            <a:r>
              <a:rPr lang="en-US" dirty="0">
                <a:latin typeface="Calibri" panose="020F0502020204030204" pitchFamily="34" charset="0"/>
                <a:ea typeface="Calibri" panose="020F0502020204030204" pitchFamily="34" charset="0"/>
                <a:cs typeface="Times New Roman" panose="02020603050405020304" pitchFamily="18" charset="0"/>
              </a:rPr>
              <a:t> – Israel was defeated in battle by the smaller Ai.</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vv. 6-9</a:t>
            </a:r>
            <a:r>
              <a:rPr lang="en-US" dirty="0">
                <a:latin typeface="Calibri" panose="020F0502020204030204" pitchFamily="34" charset="0"/>
                <a:ea typeface="Calibri" panose="020F0502020204030204" pitchFamily="34" charset="0"/>
                <a:cs typeface="Times New Roman" panose="02020603050405020304" pitchFamily="18" charset="0"/>
              </a:rPr>
              <a:t> – Joshua laments Israel’s defeat, and cries to God.</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10-12</a:t>
            </a:r>
            <a:r>
              <a:rPr lang="en-US" dirty="0">
                <a:latin typeface="Calibri" panose="020F0502020204030204" pitchFamily="34" charset="0"/>
                <a:ea typeface="Calibri" panose="020F0502020204030204" pitchFamily="34" charset="0"/>
                <a:cs typeface="Times New Roman" panose="02020603050405020304" pitchFamily="18" charset="0"/>
              </a:rPr>
              <a:t> – God explains that sin was in the camp, and He was not with them because of such.</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13</a:t>
            </a:r>
            <a:r>
              <a:rPr lang="en-US" dirty="0">
                <a:latin typeface="Calibri" panose="020F0502020204030204" pitchFamily="34" charset="0"/>
                <a:ea typeface="Calibri" panose="020F0502020204030204" pitchFamily="34" charset="0"/>
                <a:cs typeface="Times New Roman" panose="02020603050405020304" pitchFamily="18" charset="0"/>
              </a:rPr>
              <a:t> – God instructed Joshua that the sin had to be dealt with, and taken away in order for Israel to have fellowship with God, and for Him to ensure victory in the Canaan land.</a:t>
            </a:r>
          </a:p>
          <a:p>
            <a:pPr marL="742950" marR="0" lvl="1" indent="-285750">
              <a:lnSpc>
                <a:spcPct val="107000"/>
              </a:lnSpc>
              <a:spcBef>
                <a:spcPts val="0"/>
              </a:spcBef>
              <a:spcAft>
                <a:spcPts val="0"/>
              </a:spcAft>
              <a:buFont typeface="+mj-lt"/>
              <a:buAutoNum type="alphaLcPeriod"/>
            </a:pPr>
            <a:r>
              <a:rPr lang="en-US" dirty="0" err="1">
                <a:latin typeface="Calibri" panose="020F0502020204030204" pitchFamily="34" charset="0"/>
                <a:ea typeface="Calibri" panose="020F0502020204030204" pitchFamily="34" charset="0"/>
                <a:cs typeface="Times New Roman" panose="02020603050405020304" pitchFamily="18" charset="0"/>
              </a:rPr>
              <a:t>Achan</a:t>
            </a:r>
            <a:r>
              <a:rPr lang="en-US" dirty="0">
                <a:latin typeface="Calibri" panose="020F0502020204030204" pitchFamily="34" charset="0"/>
                <a:ea typeface="Calibri" panose="020F0502020204030204" pitchFamily="34" charset="0"/>
                <a:cs typeface="Times New Roman" panose="02020603050405020304" pitchFamily="18" charset="0"/>
              </a:rPr>
              <a:t> was exposed as the one who took of the accursed things. He was stoned along with his family.</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Israel gained victory over Ai because God was with them.</a:t>
            </a: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Many things can be learned from this passage, one of which is that sin affects our relationship with God, and MUST be dealt with.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Let us consider what must be done when sin is present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Must Sin Be Dealt With?</a:t>
            </a:r>
          </a:p>
          <a:p>
            <a:endParaRPr lang="en-US" dirty="0"/>
          </a:p>
        </p:txBody>
      </p:sp>
      <p:sp>
        <p:nvSpPr>
          <p:cNvPr id="4" name="Slide Number Placeholder 3"/>
          <p:cNvSpPr>
            <a:spLocks noGrp="1"/>
          </p:cNvSpPr>
          <p:nvPr>
            <p:ph type="sldNum" sz="quarter" idx="10"/>
          </p:nvPr>
        </p:nvSpPr>
        <p:spPr/>
        <p:txBody>
          <a:bodyPr/>
          <a:lstStyle/>
          <a:p>
            <a:fld id="{6AD51BF0-1B08-4E31-89D3-124AADCDED29}" type="slidenum">
              <a:rPr lang="en-US" smtClean="0"/>
              <a:t>2</a:t>
            </a:fld>
            <a:endParaRPr lang="en-US"/>
          </a:p>
        </p:txBody>
      </p:sp>
    </p:spTree>
    <p:extLst>
      <p:ext uri="{BB962C8B-B14F-4D97-AF65-F5344CB8AC3E}">
        <p14:creationId xmlns:p14="http://schemas.microsoft.com/office/powerpoint/2010/main" val="3512286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Must Sin Be Dealt With?</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Once Saved Always Saved?</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P in T.U.L.I.P – Perseverance of the Saints</a:t>
            </a:r>
            <a:r>
              <a:rPr lang="en-US" dirty="0">
                <a:latin typeface="Calibri" panose="020F0502020204030204" pitchFamily="34" charset="0"/>
                <a:ea typeface="Calibri" panose="020F0502020204030204" pitchFamily="34" charset="0"/>
                <a:cs typeface="Times New Roman" panose="02020603050405020304" pitchFamily="18" charset="0"/>
              </a:rPr>
              <a:t> – Calvinism – the elect cannot do anything to lose their salvation.</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Once saved always saved</a:t>
            </a:r>
            <a:r>
              <a:rPr lang="en-US" dirty="0">
                <a:latin typeface="Calibri" panose="020F0502020204030204" pitchFamily="34" charset="0"/>
                <a:ea typeface="Calibri" panose="020F0502020204030204" pitchFamily="34" charset="0"/>
                <a:cs typeface="Times New Roman" panose="02020603050405020304" pitchFamily="18" charset="0"/>
              </a:rPr>
              <a:t> – a version of the Calvinism tenet – when one becomes a Christian they cannot lose their salvation.</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If this is the case, then sin is inconsequential.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After professing belief in Christ (faith only error), one does not need to do anything else.</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3:12-14</a:t>
            </a:r>
            <a:r>
              <a:rPr lang="en-US" dirty="0">
                <a:latin typeface="Calibri" panose="020F0502020204030204" pitchFamily="34" charset="0"/>
                <a:ea typeface="Calibri" panose="020F0502020204030204" pitchFamily="34" charset="0"/>
                <a:cs typeface="Times New Roman" panose="02020603050405020304" pitchFamily="18" charset="0"/>
              </a:rPr>
              <a:t> – One can depart from God.</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6:4-6</a:t>
            </a:r>
            <a:r>
              <a:rPr lang="en-US" dirty="0">
                <a:latin typeface="Calibri" panose="020F0502020204030204" pitchFamily="34" charset="0"/>
                <a:ea typeface="Calibri" panose="020F0502020204030204" pitchFamily="34" charset="0"/>
                <a:cs typeface="Times New Roman" panose="02020603050405020304" pitchFamily="18" charset="0"/>
              </a:rPr>
              <a:t> – One can fall away into a hardened state that cannot be renewed to repentance with the gospel, for they have rejected it.</a:t>
            </a: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“[look] carefully lest anyone fall short of the grace of God” (Hebrews 12:15</a:t>
            </a:r>
            <a:r>
              <a:rPr lang="en-US" dirty="0">
                <a:latin typeface="Calibri" panose="020F0502020204030204" pitchFamily="34" charset="0"/>
                <a:ea typeface="Calibri" panose="020F0502020204030204" pitchFamily="34" charset="0"/>
                <a:cs typeface="Times New Roman" panose="02020603050405020304" pitchFamily="18" charset="0"/>
              </a:rPr>
              <a:t> – like Esau).</a:t>
            </a: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Continuous Cleansing?</a:t>
            </a:r>
          </a:p>
          <a:p>
            <a:endParaRPr lang="en-US" dirty="0"/>
          </a:p>
        </p:txBody>
      </p:sp>
      <p:sp>
        <p:nvSpPr>
          <p:cNvPr id="4" name="Slide Number Placeholder 3"/>
          <p:cNvSpPr>
            <a:spLocks noGrp="1"/>
          </p:cNvSpPr>
          <p:nvPr>
            <p:ph type="sldNum" sz="quarter" idx="10"/>
          </p:nvPr>
        </p:nvSpPr>
        <p:spPr/>
        <p:txBody>
          <a:bodyPr/>
          <a:lstStyle/>
          <a:p>
            <a:fld id="{6AD51BF0-1B08-4E31-89D3-124AADCDED29}" type="slidenum">
              <a:rPr lang="en-US" smtClean="0"/>
              <a:t>3</a:t>
            </a:fld>
            <a:endParaRPr lang="en-US"/>
          </a:p>
        </p:txBody>
      </p:sp>
    </p:spTree>
    <p:extLst>
      <p:ext uri="{BB962C8B-B14F-4D97-AF65-F5344CB8AC3E}">
        <p14:creationId xmlns:p14="http://schemas.microsoft.com/office/powerpoint/2010/main" val="1469196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Continuous Cleansing?</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Doctrine</a:t>
            </a:r>
            <a:r>
              <a:rPr lang="en-US" dirty="0">
                <a:latin typeface="Calibri" panose="020F0502020204030204" pitchFamily="34" charset="0"/>
                <a:ea typeface="Calibri" panose="020F0502020204030204" pitchFamily="34" charset="0"/>
                <a:cs typeface="Times New Roman" panose="02020603050405020304" pitchFamily="18" charset="0"/>
              </a:rPr>
              <a:t> – There is continuous cleansing by Christ’s blood from sin even as it occurs for one who is walking in the light.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This ultimately becomes a different way of saying “once saved always saved.”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If sin is cleansed as soon as it is committed then one can never lose his soul after obeying the gospel.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Proof text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 1 John 1:7</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False assumption leading to the doctrine</a:t>
            </a:r>
            <a:r>
              <a:rPr lang="en-US" dirty="0">
                <a:latin typeface="Calibri" panose="020F0502020204030204" pitchFamily="34" charset="0"/>
                <a:ea typeface="Calibri" panose="020F0502020204030204" pitchFamily="34" charset="0"/>
                <a:cs typeface="Times New Roman" panose="02020603050405020304" pitchFamily="18" charset="0"/>
              </a:rPr>
              <a:t> – it is not within man’s nature to cease sinning. Sinning will be continual; thus, cleansing must be continual.</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John 2:1</a:t>
            </a:r>
            <a:r>
              <a:rPr lang="en-US" dirty="0">
                <a:latin typeface="Calibri" panose="020F0502020204030204" pitchFamily="34" charset="0"/>
                <a:ea typeface="Calibri" panose="020F0502020204030204" pitchFamily="34" charset="0"/>
                <a:cs typeface="Times New Roman" panose="02020603050405020304" pitchFamily="18" charset="0"/>
              </a:rPr>
              <a:t> – may not sin – reason for John’s writing.</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3-6</a:t>
            </a:r>
            <a:r>
              <a:rPr lang="en-US" dirty="0">
                <a:latin typeface="Calibri" panose="020F0502020204030204" pitchFamily="34" charset="0"/>
                <a:ea typeface="Calibri" panose="020F0502020204030204" pitchFamily="34" charset="0"/>
                <a:cs typeface="Times New Roman" panose="02020603050405020304" pitchFamily="18" charset="0"/>
              </a:rPr>
              <a:t> – Cease from sin by keeping His commandments, i.e. His word.</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3:9</a:t>
            </a:r>
            <a:r>
              <a:rPr lang="en-US" dirty="0">
                <a:latin typeface="Calibri" panose="020F0502020204030204" pitchFamily="34" charset="0"/>
                <a:ea typeface="Calibri" panose="020F0502020204030204" pitchFamily="34" charset="0"/>
                <a:cs typeface="Times New Roman" panose="02020603050405020304" pitchFamily="18" charset="0"/>
              </a:rPr>
              <a:t> – Cannot sin when God’s seed remains in you. (Seed = word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“born again, not of corruptible seed but incorruptible, through the word of God which lives and abides forever” 1 Peter 1:23</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Peter 1:8-11</a:t>
            </a:r>
            <a:r>
              <a:rPr lang="en-US" dirty="0">
                <a:latin typeface="Calibri" panose="020F0502020204030204" pitchFamily="34" charset="0"/>
                <a:ea typeface="Calibri" panose="020F0502020204030204" pitchFamily="34" charset="0"/>
                <a:cs typeface="Times New Roman" panose="02020603050405020304" pitchFamily="18" charset="0"/>
              </a:rPr>
              <a:t> – As we grow in the Divine Nature, adding to our faith by practicing God’s word, we will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“never stumble.”</a:t>
            </a:r>
            <a:r>
              <a:rPr lang="en-US" dirty="0">
                <a:latin typeface="Calibri" panose="020F0502020204030204" pitchFamily="34" charset="0"/>
                <a:ea typeface="Calibri" panose="020F0502020204030204" pitchFamily="34" charset="0"/>
                <a:cs typeface="Times New Roman" panose="02020603050405020304" pitchFamily="18" charset="0"/>
              </a:rPr>
              <a:t> I.e. so long as we are walking in that way.</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Distinction between sins?</a:t>
            </a:r>
            <a:r>
              <a:rPr lang="en-US" dirty="0">
                <a:latin typeface="Calibri" panose="020F0502020204030204" pitchFamily="34" charset="0"/>
                <a:ea typeface="Calibri" panose="020F0502020204030204" pitchFamily="34" charset="0"/>
                <a:cs typeface="Times New Roman" panose="02020603050405020304" pitchFamily="18" charset="0"/>
              </a:rPr>
              <a:t> – Claim that the cleansing is continuous for sins that are of weakness, and ignorance, not of rebellion.</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“All sin”</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John 1:7</a:t>
            </a:r>
            <a:r>
              <a:rPr lang="en-US" dirty="0">
                <a:latin typeface="Calibri" panose="020F0502020204030204" pitchFamily="34" charset="0"/>
                <a:ea typeface="Calibri" panose="020F0502020204030204" pitchFamily="34" charset="0"/>
                <a:cs typeface="Times New Roman" panose="02020603050405020304" pitchFamily="18" charset="0"/>
              </a:rPr>
              <a:t> – the proof text actually destroys the concept – no distinction in sin.</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Weakness –</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Galatians 6:1</a:t>
            </a:r>
            <a:r>
              <a:rPr lang="en-US" dirty="0">
                <a:latin typeface="Calibri" panose="020F0502020204030204" pitchFamily="34" charset="0"/>
                <a:ea typeface="Calibri" panose="020F0502020204030204" pitchFamily="34" charset="0"/>
                <a:cs typeface="Times New Roman" panose="02020603050405020304" pitchFamily="18" charset="0"/>
              </a:rPr>
              <a:t> – “overtaken” implies weakness, but he needs restoring. (</a:t>
            </a:r>
            <a:r>
              <a:rPr lang="en-US" b="1" dirty="0">
                <a:latin typeface="Calibri" panose="020F0502020204030204" pitchFamily="34" charset="0"/>
                <a:ea typeface="Calibri" panose="020F0502020204030204" pitchFamily="34" charset="0"/>
                <a:cs typeface="Times New Roman" panose="02020603050405020304" pitchFamily="18" charset="0"/>
              </a:rPr>
              <a:t>Why if sin is already cleansed?)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Peter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Galatians 2:11-13</a:t>
            </a:r>
            <a:r>
              <a:rPr lang="en-US" dirty="0">
                <a:latin typeface="Calibri" panose="020F0502020204030204" pitchFamily="34" charset="0"/>
                <a:ea typeface="Calibri" panose="020F0502020204030204" pitchFamily="34" charset="0"/>
                <a:cs typeface="Times New Roman" panose="02020603050405020304" pitchFamily="18" charset="0"/>
              </a:rPr>
              <a:t> – played the hypocrite and withdrew from Gentiles. (</a:t>
            </a:r>
            <a:r>
              <a:rPr lang="en-US" b="1" dirty="0">
                <a:latin typeface="Calibri" panose="020F0502020204030204" pitchFamily="34" charset="0"/>
                <a:ea typeface="Calibri" panose="020F0502020204030204" pitchFamily="34" charset="0"/>
                <a:cs typeface="Times New Roman" panose="02020603050405020304" pitchFamily="18" charset="0"/>
              </a:rPr>
              <a:t>Weakness – succumbed to peer pressure.)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Knew and taught truth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“In truth I perceive that God shows no partiality” (Acts 10:24).</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Withstood to face – sin addressed – why if already cleansed?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Ignorance</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17:30</a:t>
            </a:r>
            <a:r>
              <a:rPr lang="en-US" dirty="0">
                <a:latin typeface="Calibri" panose="020F0502020204030204" pitchFamily="34" charset="0"/>
                <a:ea typeface="Calibri" panose="020F0502020204030204" pitchFamily="34" charset="0"/>
                <a:cs typeface="Times New Roman" panose="02020603050405020304" pitchFamily="18" charset="0"/>
              </a:rPr>
              <a:t> – God demands repentance from sins of ignorance. (</a:t>
            </a:r>
            <a:r>
              <a:rPr lang="en-US" b="1" dirty="0">
                <a:latin typeface="Calibri" panose="020F0502020204030204" pitchFamily="34" charset="0"/>
                <a:ea typeface="Calibri" panose="020F0502020204030204" pitchFamily="34" charset="0"/>
                <a:cs typeface="Times New Roman" panose="02020603050405020304" pitchFamily="18" charset="0"/>
              </a:rPr>
              <a:t>Why if sin is already cleansed?)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Leviticus 4:13, 22, 27</a:t>
            </a:r>
            <a:r>
              <a:rPr lang="en-US" dirty="0">
                <a:latin typeface="Calibri" panose="020F0502020204030204" pitchFamily="34" charset="0"/>
                <a:ea typeface="Calibri" panose="020F0502020204030204" pitchFamily="34" charset="0"/>
                <a:cs typeface="Times New Roman" panose="02020603050405020304" pitchFamily="18" charset="0"/>
              </a:rPr>
              <a:t> – Sins of ignorance render the sinner guilty, and they must be dealt with.</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John 3:4</a:t>
            </a:r>
            <a:r>
              <a:rPr lang="en-US" dirty="0">
                <a:latin typeface="Calibri" panose="020F0502020204030204" pitchFamily="34" charset="0"/>
                <a:ea typeface="Calibri" panose="020F0502020204030204" pitchFamily="34" charset="0"/>
                <a:cs typeface="Times New Roman" panose="02020603050405020304" pitchFamily="18" charset="0"/>
              </a:rPr>
              <a:t> – Sin is lawlessness – whether in weakness, ignorance, or rebellion.</a:t>
            </a:r>
          </a:p>
          <a:p>
            <a:pPr marL="1143000" marR="0" lvl="2" indent="-228600">
              <a:lnSpc>
                <a:spcPct val="107000"/>
              </a:lnSpc>
              <a:spcBef>
                <a:spcPts val="0"/>
              </a:spcBef>
              <a:spcAft>
                <a:spcPts val="80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Conclusion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“all sin”</a:t>
            </a:r>
            <a:r>
              <a:rPr lang="en-US" b="1" dirty="0">
                <a:latin typeface="Calibri" panose="020F0502020204030204" pitchFamily="34" charset="0"/>
                <a:ea typeface="Calibri" panose="020F0502020204030204" pitchFamily="34" charset="0"/>
                <a:cs typeface="Times New Roman" panose="02020603050405020304" pitchFamily="18" charset="0"/>
              </a:rPr>
              <a:t> is continuously cleansed even as it is committed, or no sin is. God makes no distinction between sins.</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Calibri" panose="020F0502020204030204" pitchFamily="34" charset="0"/>
                <a:ea typeface="Calibri" panose="020F0502020204030204" pitchFamily="34" charset="0"/>
                <a:cs typeface="Times New Roman" panose="02020603050405020304" pitchFamily="18" charset="0"/>
              </a:rPr>
              <a:t>How is the cleansing accessed?</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10"/>
          </p:nvPr>
        </p:nvSpPr>
        <p:spPr/>
        <p:txBody>
          <a:bodyPr/>
          <a:lstStyle/>
          <a:p>
            <a:fld id="{6AD51BF0-1B08-4E31-89D3-124AADCDED29}" type="slidenum">
              <a:rPr lang="en-US" smtClean="0"/>
              <a:t>4</a:t>
            </a:fld>
            <a:endParaRPr lang="en-US"/>
          </a:p>
        </p:txBody>
      </p:sp>
    </p:spTree>
    <p:extLst>
      <p:ext uri="{BB962C8B-B14F-4D97-AF65-F5344CB8AC3E}">
        <p14:creationId xmlns:p14="http://schemas.microsoft.com/office/powerpoint/2010/main" val="3239089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How is the cleansing accessed?</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John 1:7-10</a:t>
            </a:r>
            <a:r>
              <a:rPr lang="en-US" dirty="0">
                <a:latin typeface="Calibri" panose="020F0502020204030204" pitchFamily="34" charset="0"/>
                <a:ea typeface="Calibri" panose="020F0502020204030204" pitchFamily="34" charset="0"/>
                <a:cs typeface="Times New Roman" panose="02020603050405020304" pitchFamily="18" charset="0"/>
              </a:rPr>
              <a:t> – There must be confession of those sins, and a request for forgiveness. (Implied in confession is the need to repent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“unless you repent you will all likewise perish” Luke 13:5</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Condition </a:t>
            </a:r>
            <a:r>
              <a:rPr lang="en-US" dirty="0">
                <a:latin typeface="Calibri" panose="020F0502020204030204" pitchFamily="34" charset="0"/>
                <a:ea typeface="Calibri" panose="020F0502020204030204" pitchFamily="34" charset="0"/>
                <a:cs typeface="Times New Roman" panose="02020603050405020304" pitchFamily="18" charset="0"/>
              </a:rPr>
              <a:t>– he who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“walk[s] in the light as He is in the light.”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Sin = darkness</a:t>
            </a:r>
            <a:r>
              <a:rPr lang="en-US" dirty="0">
                <a:latin typeface="Calibri" panose="020F0502020204030204" pitchFamily="34" charset="0"/>
                <a:ea typeface="Calibri" panose="020F0502020204030204" pitchFamily="34" charset="0"/>
                <a:cs typeface="Times New Roman" panose="02020603050405020304" pitchFamily="18" charset="0"/>
              </a:rPr>
              <a:t> – so how is one in the light for cleansing even as he sins?</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9</a:t>
            </a:r>
            <a:r>
              <a:rPr lang="en-US" dirty="0">
                <a:latin typeface="Calibri" panose="020F0502020204030204" pitchFamily="34" charset="0"/>
                <a:ea typeface="Calibri" panose="020F0502020204030204" pitchFamily="34" charset="0"/>
                <a:cs typeface="Times New Roman" panose="02020603050405020304" pitchFamily="18" charset="0"/>
              </a:rPr>
              <a:t> – This is the light one walks in.</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Sin occurs – fellowship w/ God broken.</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Sin repented of and confessed – cleansing of sin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9)</a:t>
            </a:r>
            <a:r>
              <a:rPr lang="en-US" b="1" dirty="0">
                <a:latin typeface="Calibri" panose="020F0502020204030204" pitchFamily="34" charset="0"/>
                <a:ea typeface="Calibri" panose="020F0502020204030204" pitchFamily="34" charset="0"/>
                <a:cs typeface="Times New Roman" panose="02020603050405020304" pitchFamily="18" charset="0"/>
              </a:rPr>
              <a:t> – walking in the light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7).</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Continuous cleansing is not biblical – </a:t>
            </a:r>
            <a:r>
              <a:rPr lang="en-US" b="1" u="sng" dirty="0">
                <a:latin typeface="Calibri" panose="020F0502020204030204" pitchFamily="34" charset="0"/>
                <a:ea typeface="Calibri" panose="020F0502020204030204" pitchFamily="34" charset="0"/>
                <a:cs typeface="Times New Roman" panose="02020603050405020304" pitchFamily="18" charset="0"/>
              </a:rPr>
              <a:t>if it were, then sin need not be addressed. However, sin MUST be dealt with</a:t>
            </a:r>
            <a:r>
              <a:rPr lang="en-US" b="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When Sin is Present</a:t>
            </a:r>
          </a:p>
          <a:p>
            <a:endParaRPr lang="en-US" dirty="0"/>
          </a:p>
        </p:txBody>
      </p:sp>
      <p:sp>
        <p:nvSpPr>
          <p:cNvPr id="4" name="Slide Number Placeholder 3"/>
          <p:cNvSpPr>
            <a:spLocks noGrp="1"/>
          </p:cNvSpPr>
          <p:nvPr>
            <p:ph type="sldNum" sz="quarter" idx="10"/>
          </p:nvPr>
        </p:nvSpPr>
        <p:spPr/>
        <p:txBody>
          <a:bodyPr/>
          <a:lstStyle/>
          <a:p>
            <a:fld id="{6AD51BF0-1B08-4E31-89D3-124AADCDED29}" type="slidenum">
              <a:rPr lang="en-US" smtClean="0"/>
              <a:t>5</a:t>
            </a:fld>
            <a:endParaRPr lang="en-US"/>
          </a:p>
        </p:txBody>
      </p:sp>
    </p:spTree>
    <p:extLst>
      <p:ext uri="{BB962C8B-B14F-4D97-AF65-F5344CB8AC3E}">
        <p14:creationId xmlns:p14="http://schemas.microsoft.com/office/powerpoint/2010/main" val="3934830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When Sin is Present</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Individually</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Corinthians 13:5</a:t>
            </a:r>
            <a:r>
              <a:rPr lang="en-US" dirty="0">
                <a:latin typeface="Calibri" panose="020F0502020204030204" pitchFamily="34" charset="0"/>
                <a:ea typeface="Calibri" panose="020F0502020204030204" pitchFamily="34" charset="0"/>
                <a:cs typeface="Times New Roman" panose="02020603050405020304" pitchFamily="18" charset="0"/>
              </a:rPr>
              <a:t> – Constant introspection is necessary in order to maintain fellowship with God. (This coupled with study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“Be diligent to present yourself approved to God” 2 Timothy 2:15.)</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As we study and look inward, what do we do when we find that we are in sin?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Sorrow and repentance</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 “godly sorrow produces repentance leading to salvation, not to be regretted” (2 Corinthians 7:10).</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Confession and request for forgiveness</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John 1:9; 2:1-2</a:t>
            </a:r>
            <a:r>
              <a:rPr lang="en-US" dirty="0">
                <a:latin typeface="Calibri" panose="020F0502020204030204" pitchFamily="34" charset="0"/>
                <a:ea typeface="Calibri" panose="020F0502020204030204" pitchFamily="34" charset="0"/>
                <a:cs typeface="Times New Roman" panose="02020603050405020304" pitchFamily="18" charset="0"/>
              </a:rPr>
              <a:t> – We are to confess those sins to God, approaching Him through our advocate who shed His blood to cleanse us of such.</a:t>
            </a: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Brother to Brother</a:t>
            </a:r>
          </a:p>
          <a:p>
            <a:endParaRPr lang="en-US" dirty="0"/>
          </a:p>
        </p:txBody>
      </p:sp>
      <p:sp>
        <p:nvSpPr>
          <p:cNvPr id="4" name="Slide Number Placeholder 3"/>
          <p:cNvSpPr>
            <a:spLocks noGrp="1"/>
          </p:cNvSpPr>
          <p:nvPr>
            <p:ph type="sldNum" sz="quarter" idx="10"/>
          </p:nvPr>
        </p:nvSpPr>
        <p:spPr/>
        <p:txBody>
          <a:bodyPr/>
          <a:lstStyle/>
          <a:p>
            <a:fld id="{6AD51BF0-1B08-4E31-89D3-124AADCDED29}" type="slidenum">
              <a:rPr lang="en-US" smtClean="0"/>
              <a:t>6</a:t>
            </a:fld>
            <a:endParaRPr lang="en-US"/>
          </a:p>
        </p:txBody>
      </p:sp>
    </p:spTree>
    <p:extLst>
      <p:ext uri="{BB962C8B-B14F-4D97-AF65-F5344CB8AC3E}">
        <p14:creationId xmlns:p14="http://schemas.microsoft.com/office/powerpoint/2010/main" val="1983093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Brother to Brother</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What do we do when a brother sins against us personally?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Matthew 18:15-17</a:t>
            </a:r>
            <a:r>
              <a:rPr lang="en-US" dirty="0">
                <a:latin typeface="Calibri" panose="020F0502020204030204" pitchFamily="34" charset="0"/>
                <a:ea typeface="Calibri" panose="020F0502020204030204" pitchFamily="34" charset="0"/>
                <a:cs typeface="Times New Roman" panose="02020603050405020304" pitchFamily="18" charset="0"/>
              </a:rPr>
              <a:t> – We must approach him to gain him back as a brother.</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There is longsuffering, and steps in progression.</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However, the sin MUST be dealt with.</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James 5:19-20</a:t>
            </a:r>
            <a:r>
              <a:rPr lang="en-US" dirty="0">
                <a:latin typeface="Calibri" panose="020F0502020204030204" pitchFamily="34" charset="0"/>
                <a:ea typeface="Calibri" panose="020F0502020204030204" pitchFamily="34" charset="0"/>
                <a:cs typeface="Times New Roman" panose="02020603050405020304" pitchFamily="18" charset="0"/>
              </a:rPr>
              <a:t> – TURN HIM BACK!</a:t>
            </a: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Congregationally</a:t>
            </a:r>
          </a:p>
          <a:p>
            <a:endParaRPr lang="en-US" dirty="0"/>
          </a:p>
        </p:txBody>
      </p:sp>
      <p:sp>
        <p:nvSpPr>
          <p:cNvPr id="4" name="Slide Number Placeholder 3"/>
          <p:cNvSpPr>
            <a:spLocks noGrp="1"/>
          </p:cNvSpPr>
          <p:nvPr>
            <p:ph type="sldNum" sz="quarter" idx="10"/>
          </p:nvPr>
        </p:nvSpPr>
        <p:spPr/>
        <p:txBody>
          <a:bodyPr/>
          <a:lstStyle/>
          <a:p>
            <a:fld id="{6AD51BF0-1B08-4E31-89D3-124AADCDED29}" type="slidenum">
              <a:rPr lang="en-US" smtClean="0"/>
              <a:t>7</a:t>
            </a:fld>
            <a:endParaRPr lang="en-US"/>
          </a:p>
        </p:txBody>
      </p:sp>
    </p:spTree>
    <p:extLst>
      <p:ext uri="{BB962C8B-B14F-4D97-AF65-F5344CB8AC3E}">
        <p14:creationId xmlns:p14="http://schemas.microsoft.com/office/powerpoint/2010/main" val="155416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Congregationally</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Note: Withdrawal is not the first step, </a:t>
            </a:r>
            <a:r>
              <a:rPr lang="en-US" b="1" u="sng" dirty="0">
                <a:latin typeface="Calibri" panose="020F0502020204030204" pitchFamily="34" charset="0"/>
                <a:ea typeface="Calibri" panose="020F0502020204030204" pitchFamily="34" charset="0"/>
                <a:cs typeface="Times New Roman" panose="02020603050405020304" pitchFamily="18" charset="0"/>
              </a:rPr>
              <a:t>but longsuffering is not tolerance</a:t>
            </a:r>
            <a:r>
              <a:rPr lang="en-US" b="1" dirty="0">
                <a:latin typeface="Calibri" panose="020F0502020204030204" pitchFamily="34" charset="0"/>
                <a:ea typeface="Calibri" panose="020F0502020204030204" pitchFamily="34" charset="0"/>
                <a:cs typeface="Times New Roman" panose="02020603050405020304" pitchFamily="18" charset="0"/>
              </a:rPr>
              <a:t>. The sin must be exposed, and reproved.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“Now we exhort you, brethren, warn those who are unruly, comfort the fainthearted, uphold the weak, be patient with all” (1 Thessalonians 5:14).</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Timothy 4:2</a:t>
            </a:r>
            <a:r>
              <a:rPr lang="en-US" dirty="0">
                <a:latin typeface="Calibri" panose="020F0502020204030204" pitchFamily="34" charset="0"/>
                <a:ea typeface="Calibri" panose="020F0502020204030204" pitchFamily="34" charset="0"/>
                <a:cs typeface="Times New Roman" panose="02020603050405020304" pitchFamily="18" charset="0"/>
              </a:rPr>
              <a:t> – convince, rebuke, exhort, longsuffering in Timothy’s preaching.</a:t>
            </a:r>
          </a:p>
          <a:p>
            <a:pPr marL="742950" marR="0" lvl="1" indent="-285750">
              <a:lnSpc>
                <a:spcPct val="107000"/>
              </a:lnSpc>
              <a:spcBef>
                <a:spcPts val="0"/>
              </a:spcBef>
              <a:spcAft>
                <a:spcPts val="80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Thessalonians 3:6</a:t>
            </a:r>
            <a:r>
              <a:rPr lang="en-US" dirty="0">
                <a:latin typeface="Calibri" panose="020F0502020204030204" pitchFamily="34" charset="0"/>
                <a:ea typeface="Calibri" panose="020F0502020204030204" pitchFamily="34" charset="0"/>
                <a:cs typeface="Times New Roman" panose="02020603050405020304" pitchFamily="18" charset="0"/>
              </a:rPr>
              <a:t> – Withdraw from disorderly – last step to save their soul, and maintain church purity.</a:t>
            </a:r>
          </a:p>
          <a:p>
            <a:endParaRPr lang="en-US" dirty="0"/>
          </a:p>
        </p:txBody>
      </p:sp>
      <p:sp>
        <p:nvSpPr>
          <p:cNvPr id="4" name="Slide Number Placeholder 3"/>
          <p:cNvSpPr>
            <a:spLocks noGrp="1"/>
          </p:cNvSpPr>
          <p:nvPr>
            <p:ph type="sldNum" sz="quarter" idx="10"/>
          </p:nvPr>
        </p:nvSpPr>
        <p:spPr/>
        <p:txBody>
          <a:bodyPr/>
          <a:lstStyle/>
          <a:p>
            <a:fld id="{6AD51BF0-1B08-4E31-89D3-124AADCDED29}" type="slidenum">
              <a:rPr lang="en-US" smtClean="0"/>
              <a:t>8</a:t>
            </a:fld>
            <a:endParaRPr lang="en-US"/>
          </a:p>
        </p:txBody>
      </p:sp>
    </p:spTree>
    <p:extLst>
      <p:ext uri="{BB962C8B-B14F-4D97-AF65-F5344CB8AC3E}">
        <p14:creationId xmlns:p14="http://schemas.microsoft.com/office/powerpoint/2010/main" val="2582051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Sin is not a matter of inconsequence.</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Sin separates man from God, and possibly entire congregations.</a:t>
            </a:r>
          </a:p>
          <a:p>
            <a:pPr marL="342900" marR="0" lvl="0" indent="-342900">
              <a:lnSpc>
                <a:spcPct val="107000"/>
              </a:lnSpc>
              <a:spcBef>
                <a:spcPts val="0"/>
              </a:spcBef>
              <a:spcAft>
                <a:spcPts val="80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Sin MUST be dealt with!</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6AD51BF0-1B08-4E31-89D3-124AADCDED29}" type="slidenum">
              <a:rPr lang="en-US" smtClean="0"/>
              <a:t>9</a:t>
            </a:fld>
            <a:endParaRPr lang="en-US"/>
          </a:p>
        </p:txBody>
      </p:sp>
    </p:spTree>
    <p:extLst>
      <p:ext uri="{BB962C8B-B14F-4D97-AF65-F5344CB8AC3E}">
        <p14:creationId xmlns:p14="http://schemas.microsoft.com/office/powerpoint/2010/main" val="1324528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BDACD8-7C20-4831-A5C4-6EC6E70073B8}" type="datetimeFigureOut">
              <a:rPr lang="en-US" smtClean="0"/>
              <a:t>4/22/2018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B23CC-94F7-4901-B1B7-2EC6E62E0DC6}" type="slidenum">
              <a:rPr lang="en-US" smtClean="0"/>
              <a:t>‹#›</a:t>
            </a:fld>
            <a:endParaRPr lang="en-US"/>
          </a:p>
        </p:txBody>
      </p:sp>
    </p:spTree>
    <p:extLst>
      <p:ext uri="{BB962C8B-B14F-4D97-AF65-F5344CB8AC3E}">
        <p14:creationId xmlns:p14="http://schemas.microsoft.com/office/powerpoint/2010/main" val="2699215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BDACD8-7C20-4831-A5C4-6EC6E70073B8}" type="datetimeFigureOut">
              <a:rPr lang="en-US" smtClean="0"/>
              <a:t>4/22/2018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B23CC-94F7-4901-B1B7-2EC6E62E0DC6}" type="slidenum">
              <a:rPr lang="en-US" smtClean="0"/>
              <a:t>‹#›</a:t>
            </a:fld>
            <a:endParaRPr lang="en-US"/>
          </a:p>
        </p:txBody>
      </p:sp>
    </p:spTree>
    <p:extLst>
      <p:ext uri="{BB962C8B-B14F-4D97-AF65-F5344CB8AC3E}">
        <p14:creationId xmlns:p14="http://schemas.microsoft.com/office/powerpoint/2010/main" val="2957588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BDACD8-7C20-4831-A5C4-6EC6E70073B8}" type="datetimeFigureOut">
              <a:rPr lang="en-US" smtClean="0"/>
              <a:t>4/22/2018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B23CC-94F7-4901-B1B7-2EC6E62E0DC6}" type="slidenum">
              <a:rPr lang="en-US" smtClean="0"/>
              <a:t>‹#›</a:t>
            </a:fld>
            <a:endParaRPr lang="en-US"/>
          </a:p>
        </p:txBody>
      </p:sp>
    </p:spTree>
    <p:extLst>
      <p:ext uri="{BB962C8B-B14F-4D97-AF65-F5344CB8AC3E}">
        <p14:creationId xmlns:p14="http://schemas.microsoft.com/office/powerpoint/2010/main" val="3331422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BDACD8-7C20-4831-A5C4-6EC6E70073B8}" type="datetimeFigureOut">
              <a:rPr lang="en-US" smtClean="0"/>
              <a:t>4/22/2018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B23CC-94F7-4901-B1B7-2EC6E62E0DC6}" type="slidenum">
              <a:rPr lang="en-US" smtClean="0"/>
              <a:t>‹#›</a:t>
            </a:fld>
            <a:endParaRPr lang="en-US"/>
          </a:p>
        </p:txBody>
      </p:sp>
    </p:spTree>
    <p:extLst>
      <p:ext uri="{BB962C8B-B14F-4D97-AF65-F5344CB8AC3E}">
        <p14:creationId xmlns:p14="http://schemas.microsoft.com/office/powerpoint/2010/main" val="1757642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ABDACD8-7C20-4831-A5C4-6EC6E70073B8}" type="datetimeFigureOut">
              <a:rPr lang="en-US" smtClean="0"/>
              <a:t>4/22/2018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B23CC-94F7-4901-B1B7-2EC6E62E0DC6}" type="slidenum">
              <a:rPr lang="en-US" smtClean="0"/>
              <a:t>‹#›</a:t>
            </a:fld>
            <a:endParaRPr lang="en-US"/>
          </a:p>
        </p:txBody>
      </p:sp>
    </p:spTree>
    <p:extLst>
      <p:ext uri="{BB962C8B-B14F-4D97-AF65-F5344CB8AC3E}">
        <p14:creationId xmlns:p14="http://schemas.microsoft.com/office/powerpoint/2010/main" val="2831573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BDACD8-7C20-4831-A5C4-6EC6E70073B8}" type="datetimeFigureOut">
              <a:rPr lang="en-US" smtClean="0"/>
              <a:t>4/22/2018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B23CC-94F7-4901-B1B7-2EC6E62E0DC6}" type="slidenum">
              <a:rPr lang="en-US" smtClean="0"/>
              <a:t>‹#›</a:t>
            </a:fld>
            <a:endParaRPr lang="en-US"/>
          </a:p>
        </p:txBody>
      </p:sp>
    </p:spTree>
    <p:extLst>
      <p:ext uri="{BB962C8B-B14F-4D97-AF65-F5344CB8AC3E}">
        <p14:creationId xmlns:p14="http://schemas.microsoft.com/office/powerpoint/2010/main" val="2982081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BDACD8-7C20-4831-A5C4-6EC6E70073B8}" type="datetimeFigureOut">
              <a:rPr lang="en-US" smtClean="0"/>
              <a:t>4/22/2018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CB23CC-94F7-4901-B1B7-2EC6E62E0DC6}" type="slidenum">
              <a:rPr lang="en-US" smtClean="0"/>
              <a:t>‹#›</a:t>
            </a:fld>
            <a:endParaRPr lang="en-US"/>
          </a:p>
        </p:txBody>
      </p:sp>
    </p:spTree>
    <p:extLst>
      <p:ext uri="{BB962C8B-B14F-4D97-AF65-F5344CB8AC3E}">
        <p14:creationId xmlns:p14="http://schemas.microsoft.com/office/powerpoint/2010/main" val="375233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BDACD8-7C20-4831-A5C4-6EC6E70073B8}" type="datetimeFigureOut">
              <a:rPr lang="en-US" smtClean="0"/>
              <a:t>4/22/2018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CB23CC-94F7-4901-B1B7-2EC6E62E0DC6}" type="slidenum">
              <a:rPr lang="en-US" smtClean="0"/>
              <a:t>‹#›</a:t>
            </a:fld>
            <a:endParaRPr lang="en-US"/>
          </a:p>
        </p:txBody>
      </p:sp>
    </p:spTree>
    <p:extLst>
      <p:ext uri="{BB962C8B-B14F-4D97-AF65-F5344CB8AC3E}">
        <p14:creationId xmlns:p14="http://schemas.microsoft.com/office/powerpoint/2010/main" val="3852814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BDACD8-7C20-4831-A5C4-6EC6E70073B8}" type="datetimeFigureOut">
              <a:rPr lang="en-US" smtClean="0"/>
              <a:t>4/22/2018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CB23CC-94F7-4901-B1B7-2EC6E62E0DC6}" type="slidenum">
              <a:rPr lang="en-US" smtClean="0"/>
              <a:t>‹#›</a:t>
            </a:fld>
            <a:endParaRPr lang="en-US"/>
          </a:p>
        </p:txBody>
      </p:sp>
    </p:spTree>
    <p:extLst>
      <p:ext uri="{BB962C8B-B14F-4D97-AF65-F5344CB8AC3E}">
        <p14:creationId xmlns:p14="http://schemas.microsoft.com/office/powerpoint/2010/main" val="3476513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BDACD8-7C20-4831-A5C4-6EC6E70073B8}" type="datetimeFigureOut">
              <a:rPr lang="en-US" smtClean="0"/>
              <a:t>4/22/2018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B23CC-94F7-4901-B1B7-2EC6E62E0DC6}" type="slidenum">
              <a:rPr lang="en-US" smtClean="0"/>
              <a:t>‹#›</a:t>
            </a:fld>
            <a:endParaRPr lang="en-US"/>
          </a:p>
        </p:txBody>
      </p:sp>
    </p:spTree>
    <p:extLst>
      <p:ext uri="{BB962C8B-B14F-4D97-AF65-F5344CB8AC3E}">
        <p14:creationId xmlns:p14="http://schemas.microsoft.com/office/powerpoint/2010/main" val="2697649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BDACD8-7C20-4831-A5C4-6EC6E70073B8}" type="datetimeFigureOut">
              <a:rPr lang="en-US" smtClean="0"/>
              <a:t>4/22/2018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B23CC-94F7-4901-B1B7-2EC6E62E0DC6}" type="slidenum">
              <a:rPr lang="en-US" smtClean="0"/>
              <a:t>‹#›</a:t>
            </a:fld>
            <a:endParaRPr lang="en-US"/>
          </a:p>
        </p:txBody>
      </p:sp>
    </p:spTree>
    <p:extLst>
      <p:ext uri="{BB962C8B-B14F-4D97-AF65-F5344CB8AC3E}">
        <p14:creationId xmlns:p14="http://schemas.microsoft.com/office/powerpoint/2010/main" val="3879204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DACD8-7C20-4831-A5C4-6EC6E70073B8}" type="datetimeFigureOut">
              <a:rPr lang="en-US" smtClean="0"/>
              <a:t>4/22/2018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B23CC-94F7-4901-B1B7-2EC6E62E0DC6}" type="slidenum">
              <a:rPr lang="en-US" smtClean="0"/>
              <a:t>‹#›</a:t>
            </a:fld>
            <a:endParaRPr lang="en-US"/>
          </a:p>
        </p:txBody>
      </p:sp>
    </p:spTree>
    <p:extLst>
      <p:ext uri="{BB962C8B-B14F-4D97-AF65-F5344CB8AC3E}">
        <p14:creationId xmlns:p14="http://schemas.microsoft.com/office/powerpoint/2010/main" val="1997570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60BA8-E2A7-470A-9829-E436E2B36AF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CC22C95-16F2-4D6E-BA22-01A66522A4F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093131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AE860-AE7F-45A0-A5D9-1877CFF7A5C4}"/>
              </a:ext>
            </a:extLst>
          </p:cNvPr>
          <p:cNvSpPr>
            <a:spLocks noGrp="1"/>
          </p:cNvSpPr>
          <p:nvPr>
            <p:ph type="ctrTitle"/>
          </p:nvPr>
        </p:nvSpPr>
        <p:spPr>
          <a:xfrm>
            <a:off x="685800" y="1832049"/>
            <a:ext cx="7772400" cy="2387600"/>
          </a:xfrm>
        </p:spPr>
        <p:txBody>
          <a:bodyPr>
            <a:normAutofit/>
          </a:bodyPr>
          <a:lstStyle/>
          <a:p>
            <a:r>
              <a:rPr lang="en-US" sz="7200" dirty="0">
                <a:solidFill>
                  <a:schemeClr val="bg1"/>
                </a:solidFill>
                <a:latin typeface="Algerian" panose="04020705040A02060702" pitchFamily="82" charset="0"/>
              </a:rPr>
              <a:t>When Sin                      is Present</a:t>
            </a:r>
          </a:p>
        </p:txBody>
      </p:sp>
      <p:sp>
        <p:nvSpPr>
          <p:cNvPr id="3" name="Subtitle 2">
            <a:extLst>
              <a:ext uri="{FF2B5EF4-FFF2-40B4-BE49-F238E27FC236}">
                <a16:creationId xmlns:a16="http://schemas.microsoft.com/office/drawing/2014/main" id="{1E1E9113-D2E1-4FF3-98DE-D849A049C180}"/>
              </a:ext>
            </a:extLst>
          </p:cNvPr>
          <p:cNvSpPr>
            <a:spLocks noGrp="1"/>
          </p:cNvSpPr>
          <p:nvPr>
            <p:ph type="subTitle" idx="1"/>
          </p:nvPr>
        </p:nvSpPr>
        <p:spPr>
          <a:xfrm>
            <a:off x="1143000" y="4311724"/>
            <a:ext cx="6858000" cy="1655762"/>
          </a:xfrm>
        </p:spPr>
        <p:txBody>
          <a:bodyPr>
            <a:normAutofit/>
          </a:bodyPr>
          <a:lstStyle/>
          <a:p>
            <a:r>
              <a:rPr lang="en-US" sz="4000" b="1" i="1" dirty="0">
                <a:solidFill>
                  <a:schemeClr val="bg1"/>
                </a:solidFill>
              </a:rPr>
              <a:t>Joshua 7</a:t>
            </a:r>
          </a:p>
        </p:txBody>
      </p:sp>
    </p:spTree>
    <p:extLst>
      <p:ext uri="{BB962C8B-B14F-4D97-AF65-F5344CB8AC3E}">
        <p14:creationId xmlns:p14="http://schemas.microsoft.com/office/powerpoint/2010/main" val="322930460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0F883-452B-4E61-8A4A-5B3C1E1B1664}"/>
              </a:ext>
            </a:extLst>
          </p:cNvPr>
          <p:cNvSpPr>
            <a:spLocks noGrp="1"/>
          </p:cNvSpPr>
          <p:nvPr>
            <p:ph type="title"/>
          </p:nvPr>
        </p:nvSpPr>
        <p:spPr/>
        <p:txBody>
          <a:bodyPr>
            <a:normAutofit fontScale="90000"/>
          </a:bodyPr>
          <a:lstStyle/>
          <a:p>
            <a:pPr algn="ctr"/>
            <a:r>
              <a:rPr lang="en-US" sz="5400" dirty="0">
                <a:solidFill>
                  <a:schemeClr val="bg1"/>
                </a:solidFill>
                <a:latin typeface="Algerian" panose="04020705040A02060702" pitchFamily="82" charset="0"/>
              </a:rPr>
              <a:t>Must Sin Be Dealt With?</a:t>
            </a:r>
          </a:p>
        </p:txBody>
      </p:sp>
      <p:sp>
        <p:nvSpPr>
          <p:cNvPr id="3" name="Content Placeholder 2">
            <a:extLst>
              <a:ext uri="{FF2B5EF4-FFF2-40B4-BE49-F238E27FC236}">
                <a16:creationId xmlns:a16="http://schemas.microsoft.com/office/drawing/2014/main" id="{7E69CB01-8397-4BB1-B57F-9A430279B9ED}"/>
              </a:ext>
            </a:extLst>
          </p:cNvPr>
          <p:cNvSpPr>
            <a:spLocks noGrp="1"/>
          </p:cNvSpPr>
          <p:nvPr>
            <p:ph idx="1"/>
          </p:nvPr>
        </p:nvSpPr>
        <p:spPr>
          <a:xfrm>
            <a:off x="628650" y="1444486"/>
            <a:ext cx="7886700" cy="5102087"/>
          </a:xfrm>
        </p:spPr>
        <p:txBody>
          <a:bodyPr>
            <a:normAutofit/>
          </a:bodyPr>
          <a:lstStyle/>
          <a:p>
            <a:pPr marL="0" indent="0">
              <a:buNone/>
            </a:pPr>
            <a:r>
              <a:rPr lang="en-US" sz="3600" b="1" dirty="0">
                <a:solidFill>
                  <a:schemeClr val="bg1"/>
                </a:solidFill>
              </a:rPr>
              <a:t>Once Saved Always Saved?</a:t>
            </a:r>
          </a:p>
          <a:p>
            <a:r>
              <a:rPr lang="en-US" sz="3200" i="1" dirty="0">
                <a:solidFill>
                  <a:schemeClr val="bg1"/>
                </a:solidFill>
              </a:rPr>
              <a:t>Hebrews 3:13-14</a:t>
            </a:r>
            <a:r>
              <a:rPr lang="en-US" sz="3200" dirty="0">
                <a:solidFill>
                  <a:schemeClr val="bg1"/>
                </a:solidFill>
              </a:rPr>
              <a:t> – One can depart from God.</a:t>
            </a:r>
          </a:p>
          <a:p>
            <a:r>
              <a:rPr lang="en-US" sz="3200" i="1" dirty="0">
                <a:solidFill>
                  <a:schemeClr val="bg1"/>
                </a:solidFill>
              </a:rPr>
              <a:t>Hebrews 6:4-6 </a:t>
            </a:r>
            <a:r>
              <a:rPr lang="en-US" sz="3200" dirty="0">
                <a:solidFill>
                  <a:schemeClr val="bg1"/>
                </a:solidFill>
              </a:rPr>
              <a:t>– One can be hardened passed repentance.</a:t>
            </a:r>
          </a:p>
          <a:p>
            <a:r>
              <a:rPr lang="en-US" sz="3200" i="1" dirty="0">
                <a:solidFill>
                  <a:schemeClr val="bg1"/>
                </a:solidFill>
              </a:rPr>
              <a:t>Hebrews 12:15 </a:t>
            </a:r>
            <a:r>
              <a:rPr lang="en-US" sz="3200" dirty="0">
                <a:solidFill>
                  <a:schemeClr val="bg1"/>
                </a:solidFill>
              </a:rPr>
              <a:t>– One can fall from grace.</a:t>
            </a:r>
          </a:p>
        </p:txBody>
      </p:sp>
    </p:spTree>
    <p:extLst>
      <p:ext uri="{BB962C8B-B14F-4D97-AF65-F5344CB8AC3E}">
        <p14:creationId xmlns:p14="http://schemas.microsoft.com/office/powerpoint/2010/main" val="28651965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0F883-452B-4E61-8A4A-5B3C1E1B1664}"/>
              </a:ext>
            </a:extLst>
          </p:cNvPr>
          <p:cNvSpPr>
            <a:spLocks noGrp="1"/>
          </p:cNvSpPr>
          <p:nvPr>
            <p:ph type="title"/>
          </p:nvPr>
        </p:nvSpPr>
        <p:spPr/>
        <p:txBody>
          <a:bodyPr>
            <a:normAutofit fontScale="90000"/>
          </a:bodyPr>
          <a:lstStyle/>
          <a:p>
            <a:pPr algn="ctr"/>
            <a:r>
              <a:rPr lang="en-US" sz="5400" dirty="0">
                <a:solidFill>
                  <a:schemeClr val="bg1"/>
                </a:solidFill>
                <a:latin typeface="Algerian" panose="04020705040A02060702" pitchFamily="82" charset="0"/>
              </a:rPr>
              <a:t>Must Sin Be Dealt With?</a:t>
            </a:r>
          </a:p>
        </p:txBody>
      </p:sp>
      <p:sp>
        <p:nvSpPr>
          <p:cNvPr id="3" name="Content Placeholder 2">
            <a:extLst>
              <a:ext uri="{FF2B5EF4-FFF2-40B4-BE49-F238E27FC236}">
                <a16:creationId xmlns:a16="http://schemas.microsoft.com/office/drawing/2014/main" id="{7E69CB01-8397-4BB1-B57F-9A430279B9ED}"/>
              </a:ext>
            </a:extLst>
          </p:cNvPr>
          <p:cNvSpPr>
            <a:spLocks noGrp="1"/>
          </p:cNvSpPr>
          <p:nvPr>
            <p:ph idx="1"/>
          </p:nvPr>
        </p:nvSpPr>
        <p:spPr>
          <a:xfrm>
            <a:off x="628650" y="1444486"/>
            <a:ext cx="7886700" cy="5102087"/>
          </a:xfrm>
        </p:spPr>
        <p:txBody>
          <a:bodyPr>
            <a:normAutofit fontScale="92500"/>
          </a:bodyPr>
          <a:lstStyle/>
          <a:p>
            <a:pPr marL="0" indent="0">
              <a:buNone/>
            </a:pPr>
            <a:r>
              <a:rPr lang="en-US" sz="3600" b="1" dirty="0">
                <a:solidFill>
                  <a:schemeClr val="bg1"/>
                </a:solidFill>
              </a:rPr>
              <a:t>Once Saved Always Saved?</a:t>
            </a:r>
          </a:p>
          <a:p>
            <a:pPr marL="0" indent="0">
              <a:buNone/>
            </a:pPr>
            <a:r>
              <a:rPr lang="en-US" sz="3600" b="1" dirty="0">
                <a:solidFill>
                  <a:schemeClr val="bg1"/>
                </a:solidFill>
              </a:rPr>
              <a:t>Continuous Cleansing? (cf. 1 John 1:7)</a:t>
            </a:r>
          </a:p>
          <a:p>
            <a:r>
              <a:rPr lang="en-US" sz="3200" dirty="0">
                <a:solidFill>
                  <a:schemeClr val="bg1"/>
                </a:solidFill>
              </a:rPr>
              <a:t>False assumption – man cannot keep from sinning.</a:t>
            </a:r>
          </a:p>
          <a:p>
            <a:pPr lvl="1"/>
            <a:r>
              <a:rPr lang="en-US" sz="3200" i="1" dirty="0">
                <a:solidFill>
                  <a:schemeClr val="bg1"/>
                </a:solidFill>
              </a:rPr>
              <a:t>1 John 2:1-6; 3:9; 2 Peter 1:8-11</a:t>
            </a:r>
            <a:r>
              <a:rPr lang="en-US" sz="3200" dirty="0">
                <a:solidFill>
                  <a:schemeClr val="bg1"/>
                </a:solidFill>
              </a:rPr>
              <a:t> – Yes he can.</a:t>
            </a:r>
          </a:p>
          <a:p>
            <a:r>
              <a:rPr lang="en-US" sz="3200" dirty="0">
                <a:solidFill>
                  <a:schemeClr val="bg1"/>
                </a:solidFill>
              </a:rPr>
              <a:t>Distinction between sins?</a:t>
            </a:r>
          </a:p>
          <a:p>
            <a:pPr lvl="1"/>
            <a:r>
              <a:rPr lang="en-US" sz="3200" i="1" dirty="0">
                <a:solidFill>
                  <a:schemeClr val="bg1"/>
                </a:solidFill>
              </a:rPr>
              <a:t>“All sin” </a:t>
            </a:r>
            <a:r>
              <a:rPr lang="en-US" sz="3200" dirty="0">
                <a:solidFill>
                  <a:schemeClr val="bg1"/>
                </a:solidFill>
              </a:rPr>
              <a:t>– </a:t>
            </a:r>
            <a:r>
              <a:rPr lang="en-US" sz="3200" i="1" dirty="0">
                <a:solidFill>
                  <a:schemeClr val="bg1"/>
                </a:solidFill>
              </a:rPr>
              <a:t>1 John 1:7</a:t>
            </a:r>
          </a:p>
          <a:p>
            <a:pPr lvl="1"/>
            <a:r>
              <a:rPr lang="en-US" sz="3200" dirty="0">
                <a:solidFill>
                  <a:schemeClr val="bg1"/>
                </a:solidFill>
              </a:rPr>
              <a:t>Weakness? – </a:t>
            </a:r>
            <a:r>
              <a:rPr lang="en-US" sz="3200" i="1" dirty="0">
                <a:solidFill>
                  <a:schemeClr val="bg1"/>
                </a:solidFill>
              </a:rPr>
              <a:t>Galatians 6:1; 2:11-13</a:t>
            </a:r>
          </a:p>
          <a:p>
            <a:pPr lvl="1"/>
            <a:r>
              <a:rPr lang="en-US" sz="3200" dirty="0">
                <a:solidFill>
                  <a:schemeClr val="bg1"/>
                </a:solidFill>
              </a:rPr>
              <a:t>Ignorance? – </a:t>
            </a:r>
            <a:r>
              <a:rPr lang="en-US" sz="3200" i="1" dirty="0">
                <a:solidFill>
                  <a:schemeClr val="bg1"/>
                </a:solidFill>
              </a:rPr>
              <a:t>Acts 17:30;                                     Leviticus 4:13, 22, 27</a:t>
            </a:r>
          </a:p>
        </p:txBody>
      </p:sp>
    </p:spTree>
    <p:extLst>
      <p:ext uri="{BB962C8B-B14F-4D97-AF65-F5344CB8AC3E}">
        <p14:creationId xmlns:p14="http://schemas.microsoft.com/office/powerpoint/2010/main" val="17911251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0F883-452B-4E61-8A4A-5B3C1E1B1664}"/>
              </a:ext>
            </a:extLst>
          </p:cNvPr>
          <p:cNvSpPr>
            <a:spLocks noGrp="1"/>
          </p:cNvSpPr>
          <p:nvPr>
            <p:ph type="title"/>
          </p:nvPr>
        </p:nvSpPr>
        <p:spPr/>
        <p:txBody>
          <a:bodyPr>
            <a:normAutofit fontScale="90000"/>
          </a:bodyPr>
          <a:lstStyle/>
          <a:p>
            <a:pPr algn="ctr"/>
            <a:r>
              <a:rPr lang="en-US" sz="5400" dirty="0">
                <a:solidFill>
                  <a:schemeClr val="bg1"/>
                </a:solidFill>
                <a:latin typeface="Algerian" panose="04020705040A02060702" pitchFamily="82" charset="0"/>
              </a:rPr>
              <a:t>Must Sin Be Dealt With?</a:t>
            </a:r>
          </a:p>
        </p:txBody>
      </p:sp>
      <p:sp>
        <p:nvSpPr>
          <p:cNvPr id="3" name="Content Placeholder 2">
            <a:extLst>
              <a:ext uri="{FF2B5EF4-FFF2-40B4-BE49-F238E27FC236}">
                <a16:creationId xmlns:a16="http://schemas.microsoft.com/office/drawing/2014/main" id="{7E69CB01-8397-4BB1-B57F-9A430279B9ED}"/>
              </a:ext>
            </a:extLst>
          </p:cNvPr>
          <p:cNvSpPr>
            <a:spLocks noGrp="1"/>
          </p:cNvSpPr>
          <p:nvPr>
            <p:ph idx="1"/>
          </p:nvPr>
        </p:nvSpPr>
        <p:spPr>
          <a:xfrm>
            <a:off x="628650" y="1444486"/>
            <a:ext cx="7886700" cy="5102087"/>
          </a:xfrm>
        </p:spPr>
        <p:txBody>
          <a:bodyPr>
            <a:normAutofit/>
          </a:bodyPr>
          <a:lstStyle/>
          <a:p>
            <a:pPr marL="0" indent="0">
              <a:buNone/>
            </a:pPr>
            <a:r>
              <a:rPr lang="en-US" sz="3600" b="1" dirty="0">
                <a:solidFill>
                  <a:schemeClr val="bg1"/>
                </a:solidFill>
              </a:rPr>
              <a:t>Once Saved Always Saved?</a:t>
            </a:r>
          </a:p>
          <a:p>
            <a:pPr marL="0" indent="0">
              <a:buNone/>
            </a:pPr>
            <a:r>
              <a:rPr lang="en-US" sz="3600" b="1" dirty="0">
                <a:solidFill>
                  <a:schemeClr val="bg1"/>
                </a:solidFill>
              </a:rPr>
              <a:t>Continuous Cleansing? (cf. 1 John 1:7)</a:t>
            </a:r>
          </a:p>
          <a:p>
            <a:r>
              <a:rPr lang="en-US" sz="3200" dirty="0">
                <a:solidFill>
                  <a:schemeClr val="bg1"/>
                </a:solidFill>
              </a:rPr>
              <a:t>How is the cleansing accessed? </a:t>
            </a:r>
            <a:r>
              <a:rPr lang="en-US" sz="3200" i="1" dirty="0">
                <a:solidFill>
                  <a:schemeClr val="bg1"/>
                </a:solidFill>
              </a:rPr>
              <a:t>–                                   1 John 1:7-10</a:t>
            </a:r>
          </a:p>
        </p:txBody>
      </p:sp>
    </p:spTree>
    <p:extLst>
      <p:ext uri="{BB962C8B-B14F-4D97-AF65-F5344CB8AC3E}">
        <p14:creationId xmlns:p14="http://schemas.microsoft.com/office/powerpoint/2010/main" val="42176316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0F883-452B-4E61-8A4A-5B3C1E1B1664}"/>
              </a:ext>
            </a:extLst>
          </p:cNvPr>
          <p:cNvSpPr>
            <a:spLocks noGrp="1"/>
          </p:cNvSpPr>
          <p:nvPr>
            <p:ph type="title"/>
          </p:nvPr>
        </p:nvSpPr>
        <p:spPr/>
        <p:txBody>
          <a:bodyPr>
            <a:normAutofit/>
          </a:bodyPr>
          <a:lstStyle/>
          <a:p>
            <a:pPr algn="ctr"/>
            <a:r>
              <a:rPr lang="en-US" sz="4900" dirty="0">
                <a:solidFill>
                  <a:schemeClr val="bg1"/>
                </a:solidFill>
                <a:latin typeface="Algerian" panose="04020705040A02060702" pitchFamily="82" charset="0"/>
              </a:rPr>
              <a:t>When sin is present</a:t>
            </a:r>
          </a:p>
        </p:txBody>
      </p:sp>
      <p:sp>
        <p:nvSpPr>
          <p:cNvPr id="3" name="Content Placeholder 2">
            <a:extLst>
              <a:ext uri="{FF2B5EF4-FFF2-40B4-BE49-F238E27FC236}">
                <a16:creationId xmlns:a16="http://schemas.microsoft.com/office/drawing/2014/main" id="{7E69CB01-8397-4BB1-B57F-9A430279B9ED}"/>
              </a:ext>
            </a:extLst>
          </p:cNvPr>
          <p:cNvSpPr>
            <a:spLocks noGrp="1"/>
          </p:cNvSpPr>
          <p:nvPr>
            <p:ph idx="1"/>
          </p:nvPr>
        </p:nvSpPr>
        <p:spPr>
          <a:xfrm>
            <a:off x="628650" y="1444486"/>
            <a:ext cx="7886700" cy="5102087"/>
          </a:xfrm>
        </p:spPr>
        <p:txBody>
          <a:bodyPr>
            <a:normAutofit/>
          </a:bodyPr>
          <a:lstStyle/>
          <a:p>
            <a:pPr marL="0" indent="0">
              <a:buNone/>
            </a:pPr>
            <a:r>
              <a:rPr lang="en-US" sz="3600" b="1" dirty="0">
                <a:solidFill>
                  <a:schemeClr val="bg1"/>
                </a:solidFill>
              </a:rPr>
              <a:t>Individually</a:t>
            </a:r>
          </a:p>
          <a:p>
            <a:r>
              <a:rPr lang="en-US" sz="3200" i="1" dirty="0">
                <a:solidFill>
                  <a:schemeClr val="bg1"/>
                </a:solidFill>
              </a:rPr>
              <a:t>2 Corinthians 13:5; 2 Timothy 2:15</a:t>
            </a:r>
            <a:r>
              <a:rPr lang="en-US" sz="3200" dirty="0">
                <a:solidFill>
                  <a:schemeClr val="bg1"/>
                </a:solidFill>
              </a:rPr>
              <a:t> – Study and introspection exposes sin.</a:t>
            </a:r>
          </a:p>
          <a:p>
            <a:r>
              <a:rPr lang="en-US" sz="3200" i="1" dirty="0">
                <a:solidFill>
                  <a:schemeClr val="bg1"/>
                </a:solidFill>
              </a:rPr>
              <a:t>2 Corinthians 7:10</a:t>
            </a:r>
            <a:r>
              <a:rPr lang="en-US" sz="3200" dirty="0">
                <a:solidFill>
                  <a:schemeClr val="bg1"/>
                </a:solidFill>
              </a:rPr>
              <a:t> – Godly sorrow and repentance.</a:t>
            </a:r>
          </a:p>
          <a:p>
            <a:r>
              <a:rPr lang="en-US" sz="3200" i="1" dirty="0">
                <a:solidFill>
                  <a:schemeClr val="bg1"/>
                </a:solidFill>
              </a:rPr>
              <a:t>1 John 1:9; 2:1-2 </a:t>
            </a:r>
            <a:r>
              <a:rPr lang="en-US" sz="3200" dirty="0">
                <a:solidFill>
                  <a:schemeClr val="bg1"/>
                </a:solidFill>
              </a:rPr>
              <a:t>– Confession and request for forgiveness.</a:t>
            </a:r>
            <a:endParaRPr lang="en-US" dirty="0">
              <a:solidFill>
                <a:schemeClr val="bg1"/>
              </a:solidFill>
            </a:endParaRPr>
          </a:p>
        </p:txBody>
      </p:sp>
    </p:spTree>
    <p:extLst>
      <p:ext uri="{BB962C8B-B14F-4D97-AF65-F5344CB8AC3E}">
        <p14:creationId xmlns:p14="http://schemas.microsoft.com/office/powerpoint/2010/main" val="19321085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0F883-452B-4E61-8A4A-5B3C1E1B1664}"/>
              </a:ext>
            </a:extLst>
          </p:cNvPr>
          <p:cNvSpPr>
            <a:spLocks noGrp="1"/>
          </p:cNvSpPr>
          <p:nvPr>
            <p:ph type="title"/>
          </p:nvPr>
        </p:nvSpPr>
        <p:spPr/>
        <p:txBody>
          <a:bodyPr>
            <a:normAutofit/>
          </a:bodyPr>
          <a:lstStyle/>
          <a:p>
            <a:pPr algn="ctr"/>
            <a:r>
              <a:rPr lang="en-US" sz="4900" dirty="0">
                <a:solidFill>
                  <a:schemeClr val="bg1"/>
                </a:solidFill>
                <a:latin typeface="Algerian" panose="04020705040A02060702" pitchFamily="82" charset="0"/>
              </a:rPr>
              <a:t>When sin is present</a:t>
            </a:r>
          </a:p>
        </p:txBody>
      </p:sp>
      <p:sp>
        <p:nvSpPr>
          <p:cNvPr id="3" name="Content Placeholder 2">
            <a:extLst>
              <a:ext uri="{FF2B5EF4-FFF2-40B4-BE49-F238E27FC236}">
                <a16:creationId xmlns:a16="http://schemas.microsoft.com/office/drawing/2014/main" id="{7E69CB01-8397-4BB1-B57F-9A430279B9ED}"/>
              </a:ext>
            </a:extLst>
          </p:cNvPr>
          <p:cNvSpPr>
            <a:spLocks noGrp="1"/>
          </p:cNvSpPr>
          <p:nvPr>
            <p:ph idx="1"/>
          </p:nvPr>
        </p:nvSpPr>
        <p:spPr>
          <a:xfrm>
            <a:off x="628650" y="1444486"/>
            <a:ext cx="7886700" cy="5102087"/>
          </a:xfrm>
        </p:spPr>
        <p:txBody>
          <a:bodyPr>
            <a:normAutofit/>
          </a:bodyPr>
          <a:lstStyle/>
          <a:p>
            <a:pPr marL="0" indent="0">
              <a:buNone/>
            </a:pPr>
            <a:r>
              <a:rPr lang="en-US" sz="3600" b="1" dirty="0">
                <a:solidFill>
                  <a:schemeClr val="bg1"/>
                </a:solidFill>
              </a:rPr>
              <a:t>Individually</a:t>
            </a:r>
          </a:p>
          <a:p>
            <a:pPr marL="0" indent="0">
              <a:buNone/>
            </a:pPr>
            <a:r>
              <a:rPr lang="en-US" sz="3600" b="1" dirty="0">
                <a:solidFill>
                  <a:schemeClr val="bg1"/>
                </a:solidFill>
              </a:rPr>
              <a:t>Brother to Brother</a:t>
            </a:r>
          </a:p>
          <a:p>
            <a:r>
              <a:rPr lang="en-US" sz="3200" i="1" dirty="0">
                <a:solidFill>
                  <a:schemeClr val="bg1"/>
                </a:solidFill>
              </a:rPr>
              <a:t>Matthew 18:15-17 </a:t>
            </a:r>
            <a:r>
              <a:rPr lang="en-US" sz="3200" dirty="0">
                <a:solidFill>
                  <a:schemeClr val="bg1"/>
                </a:solidFill>
              </a:rPr>
              <a:t>– Go to him.</a:t>
            </a:r>
          </a:p>
          <a:p>
            <a:r>
              <a:rPr lang="en-US" sz="3200" i="1" dirty="0">
                <a:solidFill>
                  <a:schemeClr val="bg1"/>
                </a:solidFill>
              </a:rPr>
              <a:t>James 5:19-20</a:t>
            </a:r>
            <a:r>
              <a:rPr lang="en-US" sz="3200" dirty="0">
                <a:solidFill>
                  <a:schemeClr val="bg1"/>
                </a:solidFill>
              </a:rPr>
              <a:t> – Turn him back.</a:t>
            </a:r>
          </a:p>
        </p:txBody>
      </p:sp>
    </p:spTree>
    <p:extLst>
      <p:ext uri="{BB962C8B-B14F-4D97-AF65-F5344CB8AC3E}">
        <p14:creationId xmlns:p14="http://schemas.microsoft.com/office/powerpoint/2010/main" val="24449494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0F883-452B-4E61-8A4A-5B3C1E1B1664}"/>
              </a:ext>
            </a:extLst>
          </p:cNvPr>
          <p:cNvSpPr>
            <a:spLocks noGrp="1"/>
          </p:cNvSpPr>
          <p:nvPr>
            <p:ph type="title"/>
          </p:nvPr>
        </p:nvSpPr>
        <p:spPr/>
        <p:txBody>
          <a:bodyPr>
            <a:normAutofit/>
          </a:bodyPr>
          <a:lstStyle/>
          <a:p>
            <a:pPr algn="ctr"/>
            <a:r>
              <a:rPr lang="en-US" sz="4900" dirty="0">
                <a:solidFill>
                  <a:schemeClr val="bg1"/>
                </a:solidFill>
                <a:latin typeface="Algerian" panose="04020705040A02060702" pitchFamily="82" charset="0"/>
              </a:rPr>
              <a:t>When sin is present</a:t>
            </a:r>
          </a:p>
        </p:txBody>
      </p:sp>
      <p:sp>
        <p:nvSpPr>
          <p:cNvPr id="3" name="Content Placeholder 2">
            <a:extLst>
              <a:ext uri="{FF2B5EF4-FFF2-40B4-BE49-F238E27FC236}">
                <a16:creationId xmlns:a16="http://schemas.microsoft.com/office/drawing/2014/main" id="{7E69CB01-8397-4BB1-B57F-9A430279B9ED}"/>
              </a:ext>
            </a:extLst>
          </p:cNvPr>
          <p:cNvSpPr>
            <a:spLocks noGrp="1"/>
          </p:cNvSpPr>
          <p:nvPr>
            <p:ph idx="1"/>
          </p:nvPr>
        </p:nvSpPr>
        <p:spPr>
          <a:xfrm>
            <a:off x="628650" y="1444486"/>
            <a:ext cx="7886700" cy="5102087"/>
          </a:xfrm>
        </p:spPr>
        <p:txBody>
          <a:bodyPr>
            <a:normAutofit/>
          </a:bodyPr>
          <a:lstStyle/>
          <a:p>
            <a:pPr marL="0" indent="0">
              <a:buNone/>
            </a:pPr>
            <a:r>
              <a:rPr lang="en-US" sz="3600" b="1" dirty="0">
                <a:solidFill>
                  <a:schemeClr val="bg1"/>
                </a:solidFill>
              </a:rPr>
              <a:t>Individually</a:t>
            </a:r>
          </a:p>
          <a:p>
            <a:pPr marL="0" indent="0">
              <a:buNone/>
            </a:pPr>
            <a:r>
              <a:rPr lang="en-US" sz="3600" b="1" dirty="0">
                <a:solidFill>
                  <a:schemeClr val="bg1"/>
                </a:solidFill>
              </a:rPr>
              <a:t>Brother to Brother</a:t>
            </a:r>
            <a:endParaRPr lang="en-US" sz="3200" b="1" dirty="0">
              <a:solidFill>
                <a:schemeClr val="bg1"/>
              </a:solidFill>
            </a:endParaRPr>
          </a:p>
          <a:p>
            <a:pPr marL="0" indent="0">
              <a:buNone/>
            </a:pPr>
            <a:r>
              <a:rPr lang="en-US" sz="3600" b="1" dirty="0">
                <a:solidFill>
                  <a:schemeClr val="bg1"/>
                </a:solidFill>
              </a:rPr>
              <a:t>Congregationally</a:t>
            </a:r>
          </a:p>
          <a:p>
            <a:r>
              <a:rPr lang="en-US" sz="3200" i="1" dirty="0">
                <a:solidFill>
                  <a:schemeClr val="bg1"/>
                </a:solidFill>
              </a:rPr>
              <a:t>1 Thessalonians 5:14 </a:t>
            </a:r>
            <a:r>
              <a:rPr lang="en-US" sz="3200" dirty="0">
                <a:solidFill>
                  <a:schemeClr val="bg1"/>
                </a:solidFill>
              </a:rPr>
              <a:t>– Warn with patience.</a:t>
            </a:r>
          </a:p>
          <a:p>
            <a:r>
              <a:rPr lang="en-US" sz="3200" i="1" dirty="0">
                <a:solidFill>
                  <a:schemeClr val="bg1"/>
                </a:solidFill>
              </a:rPr>
              <a:t>2 Timothy 4:2 </a:t>
            </a:r>
            <a:r>
              <a:rPr lang="en-US" sz="3200" dirty="0">
                <a:solidFill>
                  <a:schemeClr val="bg1"/>
                </a:solidFill>
              </a:rPr>
              <a:t>– Convince, rebuke, exhort, longsuffering.</a:t>
            </a:r>
          </a:p>
          <a:p>
            <a:r>
              <a:rPr lang="en-US" sz="3200" b="1" dirty="0">
                <a:solidFill>
                  <a:schemeClr val="bg1"/>
                </a:solidFill>
              </a:rPr>
              <a:t>NOTE: Longsuffering is not tolerance.</a:t>
            </a:r>
          </a:p>
          <a:p>
            <a:r>
              <a:rPr lang="en-US" sz="3200" i="1" dirty="0">
                <a:solidFill>
                  <a:schemeClr val="bg1"/>
                </a:solidFill>
              </a:rPr>
              <a:t>2 Thessalonians 3:6 </a:t>
            </a:r>
            <a:r>
              <a:rPr lang="en-US" sz="3200" dirty="0">
                <a:solidFill>
                  <a:schemeClr val="bg1"/>
                </a:solidFill>
              </a:rPr>
              <a:t>– Withdraw from disorderly.</a:t>
            </a:r>
          </a:p>
          <a:p>
            <a:endParaRPr lang="en-US" sz="3600" b="1" dirty="0">
              <a:solidFill>
                <a:schemeClr val="bg1"/>
              </a:solidFill>
            </a:endParaRPr>
          </a:p>
        </p:txBody>
      </p:sp>
    </p:spTree>
    <p:extLst>
      <p:ext uri="{BB962C8B-B14F-4D97-AF65-F5344CB8AC3E}">
        <p14:creationId xmlns:p14="http://schemas.microsoft.com/office/powerpoint/2010/main" val="31560210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AE860-AE7F-45A0-A5D9-1877CFF7A5C4}"/>
              </a:ext>
            </a:extLst>
          </p:cNvPr>
          <p:cNvSpPr>
            <a:spLocks noGrp="1"/>
          </p:cNvSpPr>
          <p:nvPr>
            <p:ph type="ctrTitle"/>
          </p:nvPr>
        </p:nvSpPr>
        <p:spPr>
          <a:xfrm>
            <a:off x="685800" y="1832049"/>
            <a:ext cx="7772400" cy="2387600"/>
          </a:xfrm>
        </p:spPr>
        <p:txBody>
          <a:bodyPr>
            <a:normAutofit/>
          </a:bodyPr>
          <a:lstStyle/>
          <a:p>
            <a:r>
              <a:rPr lang="en-US" sz="7200" dirty="0">
                <a:solidFill>
                  <a:schemeClr val="bg1"/>
                </a:solidFill>
                <a:latin typeface="Algerian" panose="04020705040A02060702" pitchFamily="82" charset="0"/>
              </a:rPr>
              <a:t>When Sin                      is Present</a:t>
            </a:r>
          </a:p>
        </p:txBody>
      </p:sp>
      <p:sp>
        <p:nvSpPr>
          <p:cNvPr id="3" name="Subtitle 2">
            <a:extLst>
              <a:ext uri="{FF2B5EF4-FFF2-40B4-BE49-F238E27FC236}">
                <a16:creationId xmlns:a16="http://schemas.microsoft.com/office/drawing/2014/main" id="{1E1E9113-D2E1-4FF3-98DE-D849A049C180}"/>
              </a:ext>
            </a:extLst>
          </p:cNvPr>
          <p:cNvSpPr>
            <a:spLocks noGrp="1"/>
          </p:cNvSpPr>
          <p:nvPr>
            <p:ph type="subTitle" idx="1"/>
          </p:nvPr>
        </p:nvSpPr>
        <p:spPr>
          <a:xfrm>
            <a:off x="1143000" y="4311724"/>
            <a:ext cx="6858000" cy="1655762"/>
          </a:xfrm>
        </p:spPr>
        <p:txBody>
          <a:bodyPr>
            <a:normAutofit/>
          </a:bodyPr>
          <a:lstStyle/>
          <a:p>
            <a:r>
              <a:rPr lang="en-US" sz="4000" b="1" i="1" dirty="0">
                <a:solidFill>
                  <a:schemeClr val="bg1"/>
                </a:solidFill>
              </a:rPr>
              <a:t>Joshua 7</a:t>
            </a:r>
          </a:p>
        </p:txBody>
      </p:sp>
    </p:spTree>
    <p:extLst>
      <p:ext uri="{BB962C8B-B14F-4D97-AF65-F5344CB8AC3E}">
        <p14:creationId xmlns:p14="http://schemas.microsoft.com/office/powerpoint/2010/main" val="52856834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TotalTime>
  <Words>1585</Words>
  <Application>Microsoft Office PowerPoint</Application>
  <PresentationFormat>On-screen Show (4:3)</PresentationFormat>
  <Paragraphs>126</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Algerian</vt:lpstr>
      <vt:lpstr>Arial</vt:lpstr>
      <vt:lpstr>Calibri</vt:lpstr>
      <vt:lpstr>Calibri Light</vt:lpstr>
      <vt:lpstr>Times New Roman</vt:lpstr>
      <vt:lpstr>Wingdings</vt:lpstr>
      <vt:lpstr>Office Theme</vt:lpstr>
      <vt:lpstr>PowerPoint Presentation</vt:lpstr>
      <vt:lpstr>When Sin                      is Present</vt:lpstr>
      <vt:lpstr>Must Sin Be Dealt With?</vt:lpstr>
      <vt:lpstr>Must Sin Be Dealt With?</vt:lpstr>
      <vt:lpstr>Must Sin Be Dealt With?</vt:lpstr>
      <vt:lpstr>When sin is present</vt:lpstr>
      <vt:lpstr>When sin is present</vt:lpstr>
      <vt:lpstr>When sin is present</vt:lpstr>
      <vt:lpstr>When Sin                      is Present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Sin                      is Present</dc:title>
  <dc:creator>Stan Cox</dc:creator>
  <cp:lastModifiedBy>Stan Cox</cp:lastModifiedBy>
  <cp:revision>4</cp:revision>
  <dcterms:created xsi:type="dcterms:W3CDTF">2018-04-22T21:17:31Z</dcterms:created>
  <dcterms:modified xsi:type="dcterms:W3CDTF">2018-04-22T21:43:40Z</dcterms:modified>
</cp:coreProperties>
</file>