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7" r:id="rId2"/>
  </p:sldMasterIdLst>
  <p:notesMasterIdLst>
    <p:notesMasterId r:id="rId10"/>
  </p:notesMasterIdLst>
  <p:sldIdLst>
    <p:sldId id="258" r:id="rId3"/>
    <p:sldId id="256"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44238-CD43-4340-BFB1-15A287BC3BB2}" type="datetimeFigureOut">
              <a:rPr lang="en-US" smtClean="0"/>
              <a:t>6/3/2018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2CE13-FAB1-4205-A2DA-3B212CF1C2A3}" type="slidenum">
              <a:rPr lang="en-US" smtClean="0"/>
              <a:t>‹#›</a:t>
            </a:fld>
            <a:endParaRPr lang="en-US"/>
          </a:p>
        </p:txBody>
      </p:sp>
    </p:spTree>
    <p:extLst>
      <p:ext uri="{BB962C8B-B14F-4D97-AF65-F5344CB8AC3E}">
        <p14:creationId xmlns:p14="http://schemas.microsoft.com/office/powerpoint/2010/main" val="2724532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Christ, and the Spirits in Prison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1 Peter 3:18-22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3:18-22</a:t>
            </a:r>
            <a:r>
              <a:rPr lang="en-US" dirty="0">
                <a:latin typeface="Calibri" panose="020F0502020204030204" pitchFamily="34" charset="0"/>
                <a:ea typeface="Calibri" panose="020F0502020204030204" pitchFamily="34" charset="0"/>
                <a:cs typeface="Times New Roman" panose="02020603050405020304" pitchFamily="18" charset="0"/>
              </a:rPr>
              <a:t> has been misunderstood, and used by some to suggest doctrines which are not in harmony with scripture.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At first glance, the text can seem to be somewhat confusing, but it teaches a principle which is fundamental in scripture, and of utmost importance regarding the salvation of man.</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Misinterpretation of the Text</a:t>
            </a: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2</a:t>
            </a:fld>
            <a:endParaRPr lang="en-US"/>
          </a:p>
        </p:txBody>
      </p:sp>
    </p:spTree>
    <p:extLst>
      <p:ext uri="{BB962C8B-B14F-4D97-AF65-F5344CB8AC3E}">
        <p14:creationId xmlns:p14="http://schemas.microsoft.com/office/powerpoint/2010/main" val="333396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A Misinterpretation of the Text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Misinterpretation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in between His death and resurrection, preached the gospel to spirits in prison who were disobedient during the days of Noah.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Implications if true: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gospel could save the spirits in prison.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Christ did not preach the saving gospel to all disembodied spirits in prison, but excluded those who were not present in the days of Noah.</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Mormons</a:t>
            </a:r>
            <a:r>
              <a:rPr lang="en-US" dirty="0">
                <a:latin typeface="Calibri" panose="020F0502020204030204" pitchFamily="34" charset="0"/>
                <a:ea typeface="Calibri" panose="020F0502020204030204" pitchFamily="34" charset="0"/>
                <a:cs typeface="Times New Roman" panose="02020603050405020304" pitchFamily="18" charset="0"/>
              </a:rPr>
              <a:t> – use this section of scripture to support their doctrine that the dead will have a chance to hear the gospel, believe it, and obey it to their salvation.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These are misinterpretations of the text. We can know this first by seeing they contradict other passages of scripture.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Our Standing with God After Death</a:t>
            </a: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3</a:t>
            </a:fld>
            <a:endParaRPr lang="en-US"/>
          </a:p>
        </p:txBody>
      </p:sp>
    </p:spTree>
    <p:extLst>
      <p:ext uri="{BB962C8B-B14F-4D97-AF65-F5344CB8AC3E}">
        <p14:creationId xmlns:p14="http://schemas.microsoft.com/office/powerpoint/2010/main" val="4154184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Our Standing with God After Death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9:27</a:t>
            </a:r>
            <a:r>
              <a:rPr lang="en-US" dirty="0">
                <a:latin typeface="Calibri" panose="020F0502020204030204" pitchFamily="34" charset="0"/>
                <a:ea typeface="Calibri" panose="020F0502020204030204" pitchFamily="34" charset="0"/>
                <a:cs typeface="Times New Roman" panose="02020603050405020304" pitchFamily="18" charset="0"/>
              </a:rPr>
              <a:t> – appointed for man to die once, then the judgment.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5:10</a:t>
            </a:r>
            <a:r>
              <a:rPr lang="en-US" dirty="0">
                <a:latin typeface="Calibri" panose="020F0502020204030204" pitchFamily="34" charset="0"/>
                <a:ea typeface="Calibri" panose="020F0502020204030204" pitchFamily="34" charset="0"/>
                <a:cs typeface="Times New Roman" panose="02020603050405020304" pitchFamily="18" charset="0"/>
              </a:rPr>
              <a:t> – judged for deeds done in the body.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24:36, 42-44</a:t>
            </a:r>
            <a:r>
              <a:rPr lang="en-US" dirty="0">
                <a:latin typeface="Calibri" panose="020F0502020204030204" pitchFamily="34" charset="0"/>
                <a:ea typeface="Calibri" panose="020F0502020204030204" pitchFamily="34" charset="0"/>
                <a:cs typeface="Times New Roman" panose="02020603050405020304" pitchFamily="18" charset="0"/>
              </a:rPr>
              <a:t> – this judgment is always spoken of in the future tense of an unknown day. It has not yet arrived.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2:9</a:t>
            </a:r>
            <a:r>
              <a:rPr lang="en-US" dirty="0">
                <a:latin typeface="Calibri" panose="020F0502020204030204" pitchFamily="34" charset="0"/>
                <a:ea typeface="Calibri" panose="020F0502020204030204" pitchFamily="34" charset="0"/>
                <a:cs typeface="Times New Roman" panose="02020603050405020304" pitchFamily="18" charset="0"/>
              </a:rPr>
              <a:t> – until then, God knows how to “reserve” the unjust in punishment.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Luke 16:23, 25-26</a:t>
            </a:r>
            <a:r>
              <a:rPr lang="en-US" dirty="0">
                <a:latin typeface="Calibri" panose="020F0502020204030204" pitchFamily="34" charset="0"/>
                <a:ea typeface="Calibri" panose="020F0502020204030204" pitchFamily="34" charset="0"/>
                <a:cs typeface="Times New Roman" panose="02020603050405020304" pitchFamily="18" charset="0"/>
              </a:rPr>
              <a:t> – story of the rich man and Lazarus illustrates this point: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Rich man</a:t>
            </a:r>
            <a:r>
              <a:rPr lang="en-US" dirty="0">
                <a:latin typeface="Calibri" panose="020F0502020204030204" pitchFamily="34" charset="0"/>
                <a:ea typeface="Calibri" panose="020F0502020204030204" pitchFamily="34" charset="0"/>
                <a:cs typeface="Times New Roman" panose="02020603050405020304" pitchFamily="18" charset="0"/>
              </a:rPr>
              <a:t> – disobedient in flesh, awakes in torments in hades, fate sealed. (awaiting judgment – final sentencing to hell)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Lazarus</a:t>
            </a:r>
            <a:r>
              <a:rPr lang="en-US" dirty="0">
                <a:latin typeface="Calibri" panose="020F0502020204030204" pitchFamily="34" charset="0"/>
                <a:ea typeface="Calibri" panose="020F0502020204030204" pitchFamily="34" charset="0"/>
                <a:cs typeface="Times New Roman" panose="02020603050405020304" pitchFamily="18" charset="0"/>
              </a:rPr>
              <a:t> – obedient in flesh, awakes in Abraham’s bosom, fate sealed. (awaiting judgment – reward)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Once we die, our fate is sealed. The gospel is preached to those who are still in the flesh. This is the time they have to live for God, and secure a heavenly home.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Text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3:18-22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4</a:t>
            </a:fld>
            <a:endParaRPr lang="en-US"/>
          </a:p>
        </p:txBody>
      </p:sp>
    </p:spTree>
    <p:extLst>
      <p:ext uri="{BB962C8B-B14F-4D97-AF65-F5344CB8AC3E}">
        <p14:creationId xmlns:p14="http://schemas.microsoft.com/office/powerpoint/2010/main" val="2221358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Text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3:18-22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Christ’s Desire to Save, and Method of Saving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wants to save 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Context:</a:t>
            </a:r>
            <a:r>
              <a:rPr lang="en-US" dirty="0">
                <a:latin typeface="Calibri" panose="020F0502020204030204" pitchFamily="34" charset="0"/>
                <a:ea typeface="Calibri" panose="020F0502020204030204" pitchFamily="34" charset="0"/>
                <a:cs typeface="Times New Roman" panose="02020603050405020304" pitchFamily="18" charset="0"/>
              </a:rPr>
              <a:t> suffering for doing good, and encouragement to do so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a:t>
            </a:r>
            <a:r>
              <a:rPr lang="en-US" dirty="0">
                <a:latin typeface="Calibri" panose="020F0502020204030204" pitchFamily="34" charset="0"/>
                <a:ea typeface="Calibri" panose="020F0502020204030204" pitchFamily="34" charset="0"/>
                <a:cs typeface="Times New Roman" panose="02020603050405020304" pitchFamily="18" charset="0"/>
              </a:rPr>
              <a:t> – Christ as an example of such – suffered unjustly, in submission to God’s will to bring us to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18b)</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This was good because He was made alive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spirit” (NASB)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Flesh and spirit in contrast</a:t>
            </a:r>
            <a:r>
              <a:rPr lang="en-US" dirty="0">
                <a:latin typeface="Calibri" panose="020F0502020204030204" pitchFamily="34" charset="0"/>
                <a:ea typeface="Calibri" panose="020F0502020204030204" pitchFamily="34" charset="0"/>
                <a:cs typeface="Times New Roman" panose="02020603050405020304" pitchFamily="18" charset="0"/>
              </a:rPr>
              <a:t> – killed physically, but awoke in spirit in comfort.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“Assuredly, I say to you, today you will be with Me in Paradise” (Luke 23:43</a:t>
            </a:r>
            <a:r>
              <a:rPr lang="en-US" dirty="0">
                <a:latin typeface="Calibri" panose="020F0502020204030204" pitchFamily="34" charset="0"/>
                <a:ea typeface="Calibri" panose="020F0502020204030204" pitchFamily="34" charset="0"/>
                <a:cs typeface="Times New Roman" panose="02020603050405020304" pitchFamily="18" charset="0"/>
              </a:rPr>
              <a:t> – just as Lazarus awoke in Paradise, so did Christ).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4:6</a:t>
            </a:r>
            <a:r>
              <a:rPr lang="en-US" dirty="0">
                <a:latin typeface="Calibri" panose="020F0502020204030204" pitchFamily="34" charset="0"/>
                <a:ea typeface="Calibri" panose="020F0502020204030204" pitchFamily="34" charset="0"/>
                <a:cs typeface="Times New Roman" panose="02020603050405020304" pitchFamily="18" charset="0"/>
              </a:rPr>
              <a:t> – gospel preached so they could be judged while in the flesh, but be found with God alive in the spirit.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 has always wanted to save men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which also He went” (NASB)</a:t>
            </a:r>
            <a:r>
              <a:rPr lang="en-US" dirty="0">
                <a:latin typeface="Calibri" panose="020F0502020204030204" pitchFamily="34" charset="0"/>
                <a:ea typeface="Calibri" panose="020F0502020204030204" pitchFamily="34" charset="0"/>
                <a:cs typeface="Times New Roman" panose="02020603050405020304" pitchFamily="18" charset="0"/>
              </a:rPr>
              <a:t> – in spiritual form:</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“Most assuredly, I say to you, before Abraham was, I AM” (John 8:58)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the beginning was the Word, and the Word was with God, and the Word was God” (John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“God is Spirit” (John 4:24)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preached to the spirits in prison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19b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spirits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in prison”</a:t>
            </a:r>
            <a:r>
              <a:rPr lang="en-US" dirty="0">
                <a:latin typeface="Calibri" panose="020F0502020204030204" pitchFamily="34" charset="0"/>
                <a:ea typeface="Calibri" panose="020F0502020204030204" pitchFamily="34" charset="0"/>
                <a:cs typeface="Times New Roman" panose="02020603050405020304" pitchFamily="18" charset="0"/>
              </a:rPr>
              <a:t> (NASB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“now”</a:t>
            </a:r>
            <a:r>
              <a:rPr lang="en-US" dirty="0">
                <a:latin typeface="Calibri" panose="020F0502020204030204" pitchFamily="34" charset="0"/>
                <a:ea typeface="Calibri" panose="020F0502020204030204" pitchFamily="34" charset="0"/>
                <a:cs typeface="Times New Roman" panose="02020603050405020304" pitchFamily="18" charset="0"/>
              </a:rPr>
              <a:t> is supplied, but because it is implied).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are in prison now, but when did Christ preach to them?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20)</a:t>
            </a:r>
            <a:r>
              <a:rPr lang="en-US" dirty="0">
                <a:latin typeface="Calibri" panose="020F0502020204030204" pitchFamily="34" charset="0"/>
                <a:ea typeface="Calibri" panose="020F0502020204030204" pitchFamily="34" charset="0"/>
                <a:cs typeface="Times New Roman" panose="02020603050405020304" pitchFamily="18" charset="0"/>
              </a:rPr>
              <a:t> – during the days of Noah.</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Disobedient </a:t>
            </a:r>
            <a:r>
              <a:rPr lang="en-US" dirty="0">
                <a:latin typeface="Calibri" panose="020F0502020204030204" pitchFamily="34" charset="0"/>
                <a:ea typeface="Calibri" panose="020F0502020204030204" pitchFamily="34" charset="0"/>
                <a:cs typeface="Times New Roman" panose="02020603050405020304" pitchFamily="18" charset="0"/>
              </a:rPr>
              <a:t>– implies a message to be disobedient to.</a:t>
            </a: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6:3</a:t>
            </a:r>
            <a:r>
              <a:rPr lang="en-US" dirty="0">
                <a:latin typeface="Calibri" panose="020F0502020204030204" pitchFamily="34" charset="0"/>
                <a:ea typeface="Calibri" panose="020F0502020204030204" pitchFamily="34" charset="0"/>
                <a:cs typeface="Times New Roman" panose="02020603050405020304" pitchFamily="18" charset="0"/>
              </a:rPr>
              <a:t> – the longsuffering of God – 120 yrs.</a:t>
            </a:r>
          </a:p>
          <a:p>
            <a:pPr marL="2971800" marR="0" lvl="6"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Strive</a:t>
            </a:r>
            <a:r>
              <a:rPr lang="en-US" dirty="0">
                <a:latin typeface="Calibri" panose="020F0502020204030204" pitchFamily="34" charset="0"/>
                <a:ea typeface="Calibri" panose="020F0502020204030204" pitchFamily="34" charset="0"/>
                <a:cs typeface="Times New Roman" panose="02020603050405020304" pitchFamily="18" charset="0"/>
              </a:rPr>
              <a:t> – judge, contend, plead.</a:t>
            </a:r>
          </a:p>
          <a:p>
            <a:pPr marL="2971800" marR="0" lvl="6"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2:5</a:t>
            </a:r>
            <a:r>
              <a:rPr lang="en-US" dirty="0">
                <a:latin typeface="Calibri" panose="020F0502020204030204" pitchFamily="34" charset="0"/>
                <a:ea typeface="Calibri" panose="020F0502020204030204" pitchFamily="34" charset="0"/>
                <a:cs typeface="Times New Roman" panose="02020603050405020304" pitchFamily="18" charset="0"/>
              </a:rPr>
              <a:t> – Noah preached righteousness, but they disobeyed.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6:5-8</a:t>
            </a:r>
            <a:r>
              <a:rPr lang="en-US" dirty="0">
                <a:latin typeface="Calibri" panose="020F0502020204030204" pitchFamily="34" charset="0"/>
                <a:ea typeface="Calibri" panose="020F0502020204030204" pitchFamily="34" charset="0"/>
                <a:cs typeface="Times New Roman" panose="02020603050405020304" pitchFamily="18" charset="0"/>
              </a:rPr>
              <a:t> – God decided to destroy the world, but Noah found grace (favor) in His eyes.</a:t>
            </a:r>
          </a:p>
          <a:p>
            <a:pPr marL="2971800" marR="0" lvl="6"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Why did Noah find favor?</a:t>
            </a:r>
          </a:p>
          <a:p>
            <a:pPr marL="2971800" marR="0" lvl="6"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11:7</a:t>
            </a:r>
            <a:r>
              <a:rPr lang="en-US" dirty="0">
                <a:latin typeface="Calibri" panose="020F0502020204030204" pitchFamily="34" charset="0"/>
                <a:ea typeface="Calibri" panose="020F0502020204030204" pitchFamily="34" charset="0"/>
                <a:cs typeface="Times New Roman" panose="02020603050405020304" pitchFamily="18" charset="0"/>
              </a:rPr>
              <a:t> – was a man of faith.</a:t>
            </a:r>
          </a:p>
          <a:p>
            <a:pPr marL="2971800" marR="0" lvl="6"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believed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10:17</a:t>
            </a:r>
            <a:r>
              <a:rPr lang="en-US" dirty="0">
                <a:latin typeface="Calibri" panose="020F0502020204030204" pitchFamily="34" charset="0"/>
                <a:ea typeface="Calibri" panose="020F0502020204030204" pitchFamily="34" charset="0"/>
                <a:cs typeface="Times New Roman" panose="02020603050405020304" pitchFamily="18" charset="0"/>
              </a:rPr>
              <a:t>), and was obedient to Him.</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10:13-16</a:t>
            </a:r>
            <a:r>
              <a:rPr lang="en-US" dirty="0">
                <a:latin typeface="Calibri" panose="020F0502020204030204" pitchFamily="34" charset="0"/>
                <a:ea typeface="Calibri" panose="020F0502020204030204" pitchFamily="34" charset="0"/>
                <a:cs typeface="Times New Roman" panose="02020603050405020304" pitchFamily="18" charset="0"/>
              </a:rPr>
              <a:t> – Christ wanted to save the men in the days of Noah.</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Sent a preacher – Noah.</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Gave opportunity to call on His name.</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did not believe, nor obey.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are now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“reserve[d]…under punishment for the day of judgment” (2 Peter 2:9)</a:t>
            </a:r>
            <a:r>
              <a:rPr lang="en-US" dirty="0">
                <a:latin typeface="Calibri" panose="020F0502020204030204" pitchFamily="34" charset="0"/>
                <a:ea typeface="Calibri" panose="020F0502020204030204" pitchFamily="34" charset="0"/>
                <a:cs typeface="Times New Roman" panose="02020603050405020304" pitchFamily="18" charset="0"/>
              </a:rPr>
              <a:t> – because they did not move by faith as did Noah.</a:t>
            </a: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An Antitype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21-22)</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5</a:t>
            </a:fld>
            <a:endParaRPr lang="en-US"/>
          </a:p>
        </p:txBody>
      </p:sp>
    </p:spTree>
    <p:extLst>
      <p:ext uri="{BB962C8B-B14F-4D97-AF65-F5344CB8AC3E}">
        <p14:creationId xmlns:p14="http://schemas.microsoft.com/office/powerpoint/2010/main" val="3311431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An Antitype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 parallel is drawn for those under the dispensation of the gospel of Christ.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Baptism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like figure whereunto even baptism doth also now save us” (KJV)</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How is baptism a like figure of the salvation of Noah and his family?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Message heard</a:t>
            </a:r>
            <a:r>
              <a:rPr lang="en-US" dirty="0">
                <a:latin typeface="Calibri" panose="020F0502020204030204" pitchFamily="34" charset="0"/>
                <a:ea typeface="Calibri" panose="020F0502020204030204" pitchFamily="34" charset="0"/>
                <a:cs typeface="Times New Roman" panose="02020603050405020304" pitchFamily="18" charset="0"/>
              </a:rPr>
              <a:t> – flood is coming; judgment is coming.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Message believed</a:t>
            </a:r>
            <a:r>
              <a:rPr lang="en-US" dirty="0">
                <a:latin typeface="Calibri" panose="020F0502020204030204" pitchFamily="34" charset="0"/>
                <a:ea typeface="Calibri" panose="020F0502020204030204" pitchFamily="34" charset="0"/>
                <a:cs typeface="Times New Roman" panose="02020603050405020304" pitchFamily="18" charset="0"/>
              </a:rPr>
              <a:t> – Noah convinced of flood; convinced of judgment.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Instruction to escape</a:t>
            </a:r>
            <a:r>
              <a:rPr lang="en-US" dirty="0">
                <a:latin typeface="Calibri" panose="020F0502020204030204" pitchFamily="34" charset="0"/>
                <a:ea typeface="Calibri" panose="020F0502020204030204" pitchFamily="34" charset="0"/>
                <a:cs typeface="Times New Roman" panose="02020603050405020304" pitchFamily="18" charset="0"/>
              </a:rPr>
              <a:t> – Noah, build an ark; be baptized.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Answer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 appeal to God” (NASB</a:t>
            </a:r>
            <a:r>
              <a:rPr lang="en-US" dirty="0">
                <a:latin typeface="Calibri" panose="020F0502020204030204" pitchFamily="34" charset="0"/>
                <a:ea typeface="Calibri" panose="020F0502020204030204" pitchFamily="34" charset="0"/>
                <a:cs typeface="Times New Roman" panose="02020603050405020304" pitchFamily="18" charset="0"/>
              </a:rPr>
              <a:t>) – an inquiry, intense desire (Strong).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10:13</a:t>
            </a:r>
            <a:r>
              <a:rPr lang="en-US" dirty="0">
                <a:latin typeface="Calibri" panose="020F0502020204030204" pitchFamily="34" charset="0"/>
                <a:ea typeface="Calibri" panose="020F0502020204030204" pitchFamily="34" charset="0"/>
                <a:cs typeface="Times New Roman" panose="02020603050405020304" pitchFamily="18" charset="0"/>
              </a:rPr>
              <a:t> – those who call on the name of the Lord will be saved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“calls 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epikaleo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appeal to.</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Colossians 2:12-13</a:t>
            </a:r>
            <a:r>
              <a:rPr lang="en-US" dirty="0">
                <a:latin typeface="Calibri" panose="020F0502020204030204" pitchFamily="34" charset="0"/>
                <a:ea typeface="Calibri" panose="020F0502020204030204" pitchFamily="34" charset="0"/>
                <a:cs typeface="Times New Roman" panose="02020603050405020304" pitchFamily="18" charset="0"/>
              </a:rPr>
              <a:t> – faith in the working of God. (</a:t>
            </a:r>
            <a:r>
              <a:rPr lang="en-US" i="1" dirty="0">
                <a:latin typeface="Calibri" panose="020F0502020204030204" pitchFamily="34" charset="0"/>
                <a:ea typeface="Calibri" panose="020F0502020204030204" pitchFamily="34" charset="0"/>
                <a:cs typeface="Times New Roman" panose="02020603050405020304" pitchFamily="18" charset="0"/>
              </a:rPr>
              <a:t>Appeal to God for salvation through baptism in faith to be raised up from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Christ at God’s right hand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Position of authority.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Authority to judge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5:26-29</a:t>
            </a:r>
            <a:r>
              <a:rPr lang="en-US" dirty="0">
                <a:latin typeface="Calibri" panose="020F0502020204030204" pitchFamily="34" charset="0"/>
                <a:ea typeface="Calibri" panose="020F0502020204030204" pitchFamily="34" charset="0"/>
                <a:cs typeface="Times New Roman" panose="02020603050405020304" pitchFamily="18" charset="0"/>
              </a:rPr>
              <a:t> – Christ will judge us in the end.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 the victory of Christ: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3:17-18, 21b-22</a:t>
            </a:r>
            <a:r>
              <a:rPr lang="en-US" dirty="0">
                <a:latin typeface="Calibri" panose="020F0502020204030204" pitchFamily="34" charset="0"/>
                <a:ea typeface="Calibri" panose="020F0502020204030204" pitchFamily="34" charset="0"/>
                <a:cs typeface="Times New Roman" panose="02020603050405020304" pitchFamily="18" charset="0"/>
              </a:rPr>
              <a:t> – Christ was righteous, and submitted to God’s will. He suffered for this, but was ultimately exalted.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4:1-6</a:t>
            </a:r>
            <a:r>
              <a:rPr lang="en-US" dirty="0">
                <a:latin typeface="Calibri" panose="020F0502020204030204" pitchFamily="34" charset="0"/>
                <a:ea typeface="Calibri" panose="020F0502020204030204" pitchFamily="34" charset="0"/>
                <a:cs typeface="Times New Roman" panose="02020603050405020304" pitchFamily="18" charset="0"/>
              </a:rPr>
              <a:t> – This assurance is given to Christians who remain faithful despite immense opposition. We will live according to God in the spirit.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the reason the gospel was preached.</a:t>
            </a:r>
          </a:p>
          <a:p>
            <a:pPr marL="2057400" marR="0" lvl="4" indent="-22860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Implication – without the gospel, i.e. hearing, believing, and obeying it, you will not live according to God in the spirit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6</a:t>
            </a:fld>
            <a:endParaRPr lang="en-US"/>
          </a:p>
        </p:txBody>
      </p:sp>
    </p:spTree>
    <p:extLst>
      <p:ext uri="{BB962C8B-B14F-4D97-AF65-F5344CB8AC3E}">
        <p14:creationId xmlns:p14="http://schemas.microsoft.com/office/powerpoint/2010/main" val="79058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 wants all men to be saved. So much so that He died on the cross for our sins.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However, in conjunction with His sacrifice, His method of saving men is the preaching of the gospel.</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Like those in the days of Noah, if you refuse to obey this message you will lose your souls.</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 is reaching out to you in the gospel – won’t you obey by being baptized for the remission of sins?</a:t>
            </a:r>
          </a:p>
          <a:p>
            <a:endParaRPr lang="en-US" dirty="0"/>
          </a:p>
        </p:txBody>
      </p:sp>
      <p:sp>
        <p:nvSpPr>
          <p:cNvPr id="4" name="Slide Number Placeholder 3"/>
          <p:cNvSpPr>
            <a:spLocks noGrp="1"/>
          </p:cNvSpPr>
          <p:nvPr>
            <p:ph type="sldNum" sz="quarter" idx="10"/>
          </p:nvPr>
        </p:nvSpPr>
        <p:spPr/>
        <p:txBody>
          <a:bodyPr/>
          <a:lstStyle/>
          <a:p>
            <a:fld id="{0A92CE13-FAB1-4205-A2DA-3B212CF1C2A3}" type="slidenum">
              <a:rPr lang="en-US" smtClean="0"/>
              <a:t>7</a:t>
            </a:fld>
            <a:endParaRPr lang="en-US"/>
          </a:p>
        </p:txBody>
      </p:sp>
    </p:spTree>
    <p:extLst>
      <p:ext uri="{BB962C8B-B14F-4D97-AF65-F5344CB8AC3E}">
        <p14:creationId xmlns:p14="http://schemas.microsoft.com/office/powerpoint/2010/main" val="2543165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065417" y="5054602"/>
            <a:ext cx="673276" cy="279400"/>
          </a:xfrm>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a:xfrm>
            <a:off x="1921934" y="5054602"/>
            <a:ext cx="4064860" cy="279400"/>
          </a:xfrm>
        </p:spPr>
        <p:txBody>
          <a:bodyPr/>
          <a:lstStyle/>
          <a:p>
            <a:endParaRPr lang="en-US"/>
          </a:p>
        </p:txBody>
      </p:sp>
      <p:sp>
        <p:nvSpPr>
          <p:cNvPr id="6" name="Slide Number Placeholder 5"/>
          <p:cNvSpPr>
            <a:spLocks noGrp="1"/>
          </p:cNvSpPr>
          <p:nvPr>
            <p:ph type="sldNum" sz="quarter" idx="12"/>
          </p:nvPr>
        </p:nvSpPr>
        <p:spPr>
          <a:xfrm>
            <a:off x="6817317" y="5054602"/>
            <a:ext cx="413483" cy="279400"/>
          </a:xfrm>
        </p:spPr>
        <p:txBody>
          <a:bodyPr/>
          <a:lstStyle/>
          <a:p>
            <a:fld id="{7962C451-F043-4EA2-901B-1DBE4B82479D}" type="slidenum">
              <a:rPr lang="en-US" smtClean="0"/>
              <a:t>‹#›</a:t>
            </a:fld>
            <a:endParaRPr lang="en-US"/>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999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40BF9F-3EC3-4CEB-9454-1C614643D11A}"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99809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1798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1127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2934120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3374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n-US"/>
              <a:t>Click to edit Master title style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368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9571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6614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10F18E-BB4D-443E-80B4-48D9AC510965}"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2073135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10F18E-BB4D-443E-80B4-48D9AC510965}"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128642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26056227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B10F18E-BB4D-443E-80B4-48D9AC510965}"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4050678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10F18E-BB4D-443E-80B4-48D9AC510965}"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3546667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10F18E-BB4D-443E-80B4-48D9AC510965}"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12272379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10F18E-BB4D-443E-80B4-48D9AC510965}"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3846111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0F18E-BB4D-443E-80B4-48D9AC510965}"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25729329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10F18E-BB4D-443E-80B4-48D9AC510965}"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19801110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B10F18E-BB4D-443E-80B4-48D9AC510965}"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4725531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10F18E-BB4D-443E-80B4-48D9AC510965}"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2646660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10F18E-BB4D-443E-80B4-48D9AC510965}"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B98C-B198-4BF6-8385-43BB6538CDD2}" type="slidenum">
              <a:rPr lang="en-US" smtClean="0"/>
              <a:t>‹#›</a:t>
            </a:fld>
            <a:endParaRPr lang="en-US"/>
          </a:p>
        </p:txBody>
      </p:sp>
    </p:spTree>
    <p:extLst>
      <p:ext uri="{BB962C8B-B14F-4D97-AF65-F5344CB8AC3E}">
        <p14:creationId xmlns:p14="http://schemas.microsoft.com/office/powerpoint/2010/main" val="150947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640BF9F-3EC3-4CEB-9454-1C614643D11A}" type="datetimeFigureOut">
              <a:rPr lang="en-US" smtClean="0"/>
              <a:t>6/3/2018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2C451-F043-4EA2-901B-1DBE4B82479D}" type="slidenum">
              <a:rPr lang="en-US" smtClean="0"/>
              <a:t>‹#›</a:t>
            </a:fld>
            <a:endParaRPr lang="en-US"/>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6140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0BF9F-3EC3-4CEB-9454-1C614643D11A}"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323689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40BF9F-3EC3-4CEB-9454-1C614643D11A}" type="datetimeFigureOut">
              <a:rPr lang="en-US" smtClean="0"/>
              <a:t>6/3/2018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2C451-F043-4EA2-901B-1DBE4B82479D}" type="slidenum">
              <a:rPr lang="en-US" smtClean="0"/>
              <a:t>‹#›</a:t>
            </a:fld>
            <a:endParaRPr lang="en-US"/>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3237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40BF9F-3EC3-4CEB-9454-1C614643D11A}" type="datetimeFigureOut">
              <a:rPr lang="en-US" smtClean="0"/>
              <a:t>6/3/2018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2C451-F043-4EA2-901B-1DBE4B82479D}" type="slidenum">
              <a:rPr lang="en-US" smtClean="0"/>
              <a:t>‹#›</a:t>
            </a:fld>
            <a:endParaRPr lang="en-US"/>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6959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0BF9F-3EC3-4CEB-9454-1C614643D11A}" type="datetimeFigureOut">
              <a:rPr lang="en-US" smtClean="0"/>
              <a:t>6/3/2018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58127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40BF9F-3EC3-4CEB-9454-1C614643D11A}"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C451-F043-4EA2-901B-1DBE4B82479D}" type="slidenum">
              <a:rPr lang="en-US" smtClean="0"/>
              <a:t>‹#›</a:t>
            </a:fld>
            <a:endParaRPr lang="en-US"/>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4031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640BF9F-3EC3-4CEB-9454-1C614643D11A}" type="datetimeFigureOut">
              <a:rPr lang="en-US" smtClean="0"/>
              <a:t>6/3/2018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2C451-F043-4EA2-901B-1DBE4B82479D}" type="slidenum">
              <a:rPr lang="en-US" smtClean="0"/>
              <a:t>‹#›</a:t>
            </a:fld>
            <a:endParaRPr lang="en-US"/>
          </a:p>
        </p:txBody>
      </p:sp>
    </p:spTree>
    <p:extLst>
      <p:ext uri="{BB962C8B-B14F-4D97-AF65-F5344CB8AC3E}">
        <p14:creationId xmlns:p14="http://schemas.microsoft.com/office/powerpoint/2010/main" val="529906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640BF9F-3EC3-4CEB-9454-1C614643D11A}" type="datetimeFigureOut">
              <a:rPr lang="en-US" smtClean="0"/>
              <a:t>6/3/2018</a:t>
            </a:fld>
            <a:endParaRPr lang="en-US"/>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962C451-F043-4EA2-901B-1DBE4B82479D}" type="slidenum">
              <a:rPr lang="en-US" smtClean="0"/>
              <a:t>‹#›</a:t>
            </a:fld>
            <a:endParaRPr lang="en-US"/>
          </a:p>
        </p:txBody>
      </p:sp>
    </p:spTree>
    <p:extLst>
      <p:ext uri="{BB962C8B-B14F-4D97-AF65-F5344CB8AC3E}">
        <p14:creationId xmlns:p14="http://schemas.microsoft.com/office/powerpoint/2010/main" val="379004170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0F18E-BB4D-443E-80B4-48D9AC510965}" type="datetimeFigureOut">
              <a:rPr lang="en-US" smtClean="0"/>
              <a:t>6/3/2018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0CB98C-B198-4BF6-8385-43BB6538CDD2}" type="slidenum">
              <a:rPr lang="en-US" smtClean="0"/>
              <a:t>‹#›</a:t>
            </a:fld>
            <a:endParaRPr lang="en-US"/>
          </a:p>
        </p:txBody>
      </p:sp>
    </p:spTree>
    <p:extLst>
      <p:ext uri="{BB962C8B-B14F-4D97-AF65-F5344CB8AC3E}">
        <p14:creationId xmlns:p14="http://schemas.microsoft.com/office/powerpoint/2010/main" val="260254589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8459E-848C-4180-A6F7-3C2BE155E3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06A06C-CAF2-44B9-B121-ED9C9083554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827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62338-94BF-4FF2-8313-195D103C59E4}"/>
              </a:ext>
            </a:extLst>
          </p:cNvPr>
          <p:cNvSpPr>
            <a:spLocks noGrp="1"/>
          </p:cNvSpPr>
          <p:nvPr>
            <p:ph type="ctrTitle"/>
          </p:nvPr>
        </p:nvSpPr>
        <p:spPr/>
        <p:txBody>
          <a:bodyPr/>
          <a:lstStyle/>
          <a:p>
            <a:r>
              <a:rPr lang="en-US" b="1" dirty="0"/>
              <a:t>Christ, and the  Spirits in Prison</a:t>
            </a:r>
          </a:p>
        </p:txBody>
      </p:sp>
      <p:sp>
        <p:nvSpPr>
          <p:cNvPr id="3" name="Subtitle 2">
            <a:extLst>
              <a:ext uri="{FF2B5EF4-FFF2-40B4-BE49-F238E27FC236}">
                <a16:creationId xmlns:a16="http://schemas.microsoft.com/office/drawing/2014/main" id="{37532DD0-DAB8-4BEE-8BFD-46C37DA59E9D}"/>
              </a:ext>
            </a:extLst>
          </p:cNvPr>
          <p:cNvSpPr>
            <a:spLocks noGrp="1"/>
          </p:cNvSpPr>
          <p:nvPr>
            <p:ph type="subTitle" idx="1"/>
          </p:nvPr>
        </p:nvSpPr>
        <p:spPr/>
        <p:txBody>
          <a:bodyPr>
            <a:normAutofit/>
          </a:bodyPr>
          <a:lstStyle/>
          <a:p>
            <a:r>
              <a:rPr lang="en-US" sz="3600" i="1" dirty="0"/>
              <a:t>1 Peter 3:18-22</a:t>
            </a:r>
          </a:p>
        </p:txBody>
      </p:sp>
    </p:spTree>
    <p:extLst>
      <p:ext uri="{BB962C8B-B14F-4D97-AF65-F5344CB8AC3E}">
        <p14:creationId xmlns:p14="http://schemas.microsoft.com/office/powerpoint/2010/main" val="86300196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794A-B860-405D-B3DD-2ACEE8CA40D4}"/>
              </a:ext>
            </a:extLst>
          </p:cNvPr>
          <p:cNvSpPr>
            <a:spLocks noGrp="1"/>
          </p:cNvSpPr>
          <p:nvPr>
            <p:ph type="title"/>
          </p:nvPr>
        </p:nvSpPr>
        <p:spPr/>
        <p:txBody>
          <a:bodyPr/>
          <a:lstStyle/>
          <a:p>
            <a:r>
              <a:rPr lang="en-US" dirty="0"/>
              <a:t>A Misinterpretation of the Text</a:t>
            </a:r>
          </a:p>
        </p:txBody>
      </p:sp>
      <p:sp>
        <p:nvSpPr>
          <p:cNvPr id="3" name="Content Placeholder 2">
            <a:extLst>
              <a:ext uri="{FF2B5EF4-FFF2-40B4-BE49-F238E27FC236}">
                <a16:creationId xmlns:a16="http://schemas.microsoft.com/office/drawing/2014/main" id="{1FEDF098-C5C8-451D-B8CD-1B0C5768E34A}"/>
              </a:ext>
            </a:extLst>
          </p:cNvPr>
          <p:cNvSpPr>
            <a:spLocks noGrp="1"/>
          </p:cNvSpPr>
          <p:nvPr>
            <p:ph idx="1"/>
          </p:nvPr>
        </p:nvSpPr>
        <p:spPr>
          <a:xfrm>
            <a:off x="739729" y="2490135"/>
            <a:ext cx="7673008" cy="3711882"/>
          </a:xfrm>
        </p:spPr>
        <p:txBody>
          <a:bodyPr>
            <a:normAutofit lnSpcReduction="10000"/>
          </a:bodyPr>
          <a:lstStyle/>
          <a:p>
            <a:pPr marL="0" indent="0">
              <a:buNone/>
            </a:pPr>
            <a:r>
              <a:rPr lang="en-US" sz="3200" dirty="0"/>
              <a:t>In between His death and resurrection, Christ went and preached the gospel to disembodied spirits in prison?</a:t>
            </a:r>
          </a:p>
          <a:p>
            <a:pPr marL="0" indent="0">
              <a:buNone/>
            </a:pPr>
            <a:r>
              <a:rPr lang="en-US" sz="3200" b="1" dirty="0"/>
              <a:t>Implications:</a:t>
            </a:r>
          </a:p>
          <a:p>
            <a:r>
              <a:rPr lang="en-US" sz="3200" dirty="0"/>
              <a:t>The gospel could save the spirits in prison.</a:t>
            </a:r>
          </a:p>
          <a:p>
            <a:r>
              <a:rPr lang="en-US" sz="3200" dirty="0"/>
              <a:t>Christ did not preach to all the spirits in prison.</a:t>
            </a:r>
          </a:p>
        </p:txBody>
      </p:sp>
    </p:spTree>
    <p:extLst>
      <p:ext uri="{BB962C8B-B14F-4D97-AF65-F5344CB8AC3E}">
        <p14:creationId xmlns:p14="http://schemas.microsoft.com/office/powerpoint/2010/main" val="2963805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794A-B860-405D-B3DD-2ACEE8CA40D4}"/>
              </a:ext>
            </a:extLst>
          </p:cNvPr>
          <p:cNvSpPr>
            <a:spLocks noGrp="1"/>
          </p:cNvSpPr>
          <p:nvPr>
            <p:ph type="title"/>
          </p:nvPr>
        </p:nvSpPr>
        <p:spPr/>
        <p:txBody>
          <a:bodyPr>
            <a:noAutofit/>
          </a:bodyPr>
          <a:lstStyle/>
          <a:p>
            <a:pPr lvl="0">
              <a:spcBef>
                <a:spcPct val="20000"/>
              </a:spcBef>
              <a:spcAft>
                <a:spcPts val="600"/>
              </a:spcAft>
              <a:buClr>
                <a:srgbClr val="83992A"/>
              </a:buClr>
              <a:buSzPct val="115000"/>
            </a:pPr>
            <a:r>
              <a:rPr lang="en-US" dirty="0">
                <a:ln>
                  <a:noFill/>
                </a:ln>
                <a:solidFill>
                  <a:prstClr val="black">
                    <a:lumMod val="85000"/>
                    <a:lumOff val="15000"/>
                  </a:prstClr>
                </a:solidFill>
                <a:ea typeface="+mn-ea"/>
                <a:cs typeface="+mn-cs"/>
              </a:rPr>
              <a:t>Our Standing with God                After Death</a:t>
            </a:r>
          </a:p>
        </p:txBody>
      </p:sp>
      <p:sp>
        <p:nvSpPr>
          <p:cNvPr id="3" name="Content Placeholder 2">
            <a:extLst>
              <a:ext uri="{FF2B5EF4-FFF2-40B4-BE49-F238E27FC236}">
                <a16:creationId xmlns:a16="http://schemas.microsoft.com/office/drawing/2014/main" id="{1FEDF098-C5C8-451D-B8CD-1B0C5768E34A}"/>
              </a:ext>
            </a:extLst>
          </p:cNvPr>
          <p:cNvSpPr>
            <a:spLocks noGrp="1"/>
          </p:cNvSpPr>
          <p:nvPr>
            <p:ph idx="1"/>
          </p:nvPr>
        </p:nvSpPr>
        <p:spPr>
          <a:xfrm>
            <a:off x="739729" y="2490135"/>
            <a:ext cx="7673008" cy="3711882"/>
          </a:xfrm>
        </p:spPr>
        <p:txBody>
          <a:bodyPr>
            <a:noAutofit/>
          </a:bodyPr>
          <a:lstStyle/>
          <a:p>
            <a:pPr marL="0" indent="0">
              <a:buNone/>
            </a:pPr>
            <a:r>
              <a:rPr lang="en-US" sz="3200" b="1" dirty="0"/>
              <a:t>Judgment</a:t>
            </a:r>
            <a:r>
              <a:rPr lang="en-US" sz="3200" dirty="0"/>
              <a:t> – </a:t>
            </a:r>
            <a:r>
              <a:rPr lang="en-US" sz="3200" i="1" dirty="0"/>
              <a:t>Hebrews 9:27; 2 Corinthians 5:10; Matthew 24:36, 42-44</a:t>
            </a:r>
          </a:p>
          <a:p>
            <a:pPr marL="0" indent="0">
              <a:buNone/>
            </a:pPr>
            <a:r>
              <a:rPr lang="en-US" sz="3200" b="1" dirty="0"/>
              <a:t>Until Judgment </a:t>
            </a:r>
            <a:r>
              <a:rPr lang="en-US" sz="3200" dirty="0"/>
              <a:t>– </a:t>
            </a:r>
            <a:r>
              <a:rPr lang="en-US" sz="3200" i="1" dirty="0"/>
              <a:t>2 Peter 2:9; Luke 16:23-26</a:t>
            </a:r>
          </a:p>
        </p:txBody>
      </p:sp>
    </p:spTree>
    <p:extLst>
      <p:ext uri="{BB962C8B-B14F-4D97-AF65-F5344CB8AC3E}">
        <p14:creationId xmlns:p14="http://schemas.microsoft.com/office/powerpoint/2010/main" val="2180328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794A-B860-405D-B3DD-2ACEE8CA40D4}"/>
              </a:ext>
            </a:extLst>
          </p:cNvPr>
          <p:cNvSpPr>
            <a:spLocks noGrp="1"/>
          </p:cNvSpPr>
          <p:nvPr>
            <p:ph type="title"/>
          </p:nvPr>
        </p:nvSpPr>
        <p:spPr/>
        <p:txBody>
          <a:bodyPr>
            <a:noAutofit/>
          </a:bodyPr>
          <a:lstStyle/>
          <a:p>
            <a:pPr lvl="0">
              <a:spcBef>
                <a:spcPct val="20000"/>
              </a:spcBef>
              <a:spcAft>
                <a:spcPts val="600"/>
              </a:spcAft>
              <a:buClr>
                <a:srgbClr val="83992A"/>
              </a:buClr>
              <a:buSzPct val="115000"/>
            </a:pPr>
            <a:r>
              <a:rPr lang="en-US" dirty="0">
                <a:ln>
                  <a:noFill/>
                </a:ln>
                <a:solidFill>
                  <a:prstClr val="black">
                    <a:lumMod val="85000"/>
                    <a:lumOff val="15000"/>
                  </a:prstClr>
                </a:solidFill>
                <a:ea typeface="+mn-ea"/>
                <a:cs typeface="+mn-cs"/>
              </a:rPr>
              <a:t>The Text – 1 Peter 3:18-22</a:t>
            </a:r>
          </a:p>
        </p:txBody>
      </p:sp>
      <p:sp>
        <p:nvSpPr>
          <p:cNvPr id="3" name="Content Placeholder 2">
            <a:extLst>
              <a:ext uri="{FF2B5EF4-FFF2-40B4-BE49-F238E27FC236}">
                <a16:creationId xmlns:a16="http://schemas.microsoft.com/office/drawing/2014/main" id="{1FEDF098-C5C8-451D-B8CD-1B0C5768E34A}"/>
              </a:ext>
            </a:extLst>
          </p:cNvPr>
          <p:cNvSpPr>
            <a:spLocks noGrp="1"/>
          </p:cNvSpPr>
          <p:nvPr>
            <p:ph idx="1"/>
          </p:nvPr>
        </p:nvSpPr>
        <p:spPr>
          <a:xfrm>
            <a:off x="739729" y="2490135"/>
            <a:ext cx="7673008" cy="3711882"/>
          </a:xfrm>
        </p:spPr>
        <p:txBody>
          <a:bodyPr>
            <a:noAutofit/>
          </a:bodyPr>
          <a:lstStyle/>
          <a:p>
            <a:pPr marL="0" indent="0">
              <a:buNone/>
            </a:pPr>
            <a:r>
              <a:rPr lang="en-US" sz="3200" b="1" dirty="0"/>
              <a:t>Christ’s Desire to Save, and Method of Saving </a:t>
            </a:r>
            <a:r>
              <a:rPr lang="en-US" sz="3200" i="1" dirty="0"/>
              <a:t>(vv. 18-20)</a:t>
            </a:r>
          </a:p>
          <a:p>
            <a:r>
              <a:rPr lang="en-US" sz="3200" dirty="0"/>
              <a:t>Wants to save us </a:t>
            </a:r>
            <a:r>
              <a:rPr lang="en-US" sz="3200" i="1" dirty="0"/>
              <a:t>(v. 18).</a:t>
            </a:r>
          </a:p>
          <a:p>
            <a:r>
              <a:rPr lang="en-US" sz="3200" dirty="0"/>
              <a:t>Has always wanted to save men </a:t>
            </a:r>
            <a:r>
              <a:rPr lang="en-US" sz="3200" i="1" dirty="0"/>
              <a:t>(vv. 19-20)</a:t>
            </a:r>
          </a:p>
          <a:p>
            <a:pPr lvl="1"/>
            <a:r>
              <a:rPr lang="en-US" sz="3200" i="1" dirty="0"/>
              <a:t>Genesis 6:3-8; 2 Peter 2:5; Romans 10:13-16</a:t>
            </a:r>
          </a:p>
        </p:txBody>
      </p:sp>
    </p:spTree>
    <p:extLst>
      <p:ext uri="{BB962C8B-B14F-4D97-AF65-F5344CB8AC3E}">
        <p14:creationId xmlns:p14="http://schemas.microsoft.com/office/powerpoint/2010/main" val="189309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794A-B860-405D-B3DD-2ACEE8CA40D4}"/>
              </a:ext>
            </a:extLst>
          </p:cNvPr>
          <p:cNvSpPr>
            <a:spLocks noGrp="1"/>
          </p:cNvSpPr>
          <p:nvPr>
            <p:ph type="title"/>
          </p:nvPr>
        </p:nvSpPr>
        <p:spPr/>
        <p:txBody>
          <a:bodyPr>
            <a:noAutofit/>
          </a:bodyPr>
          <a:lstStyle/>
          <a:p>
            <a:pPr lvl="0">
              <a:spcBef>
                <a:spcPct val="20000"/>
              </a:spcBef>
              <a:spcAft>
                <a:spcPts val="600"/>
              </a:spcAft>
              <a:buClr>
                <a:srgbClr val="83992A"/>
              </a:buClr>
              <a:buSzPct val="115000"/>
            </a:pPr>
            <a:r>
              <a:rPr lang="en-US" dirty="0">
                <a:ln>
                  <a:noFill/>
                </a:ln>
                <a:solidFill>
                  <a:prstClr val="black">
                    <a:lumMod val="85000"/>
                    <a:lumOff val="15000"/>
                  </a:prstClr>
                </a:solidFill>
                <a:ea typeface="+mn-ea"/>
                <a:cs typeface="+mn-cs"/>
              </a:rPr>
              <a:t>The Text – 1 Peter 3:18-22</a:t>
            </a:r>
          </a:p>
        </p:txBody>
      </p:sp>
      <p:sp>
        <p:nvSpPr>
          <p:cNvPr id="3" name="Content Placeholder 2">
            <a:extLst>
              <a:ext uri="{FF2B5EF4-FFF2-40B4-BE49-F238E27FC236}">
                <a16:creationId xmlns:a16="http://schemas.microsoft.com/office/drawing/2014/main" id="{1FEDF098-C5C8-451D-B8CD-1B0C5768E34A}"/>
              </a:ext>
            </a:extLst>
          </p:cNvPr>
          <p:cNvSpPr>
            <a:spLocks noGrp="1"/>
          </p:cNvSpPr>
          <p:nvPr>
            <p:ph idx="1"/>
          </p:nvPr>
        </p:nvSpPr>
        <p:spPr>
          <a:xfrm>
            <a:off x="739729" y="2490135"/>
            <a:ext cx="7673008" cy="3711882"/>
          </a:xfrm>
        </p:spPr>
        <p:txBody>
          <a:bodyPr>
            <a:noAutofit/>
          </a:bodyPr>
          <a:lstStyle/>
          <a:p>
            <a:pPr marL="0" indent="0">
              <a:buNone/>
            </a:pPr>
            <a:r>
              <a:rPr lang="en-US" sz="3200" b="1" dirty="0"/>
              <a:t>An Antitype </a:t>
            </a:r>
            <a:r>
              <a:rPr lang="en-US" sz="3200" i="1" dirty="0"/>
              <a:t>(vv. 21-22)</a:t>
            </a:r>
          </a:p>
          <a:p>
            <a:r>
              <a:rPr lang="en-US" sz="3200" dirty="0"/>
              <a:t>Baptism </a:t>
            </a:r>
            <a:r>
              <a:rPr lang="en-US" sz="3200" i="1" dirty="0"/>
              <a:t>(v. 21) </a:t>
            </a:r>
            <a:r>
              <a:rPr lang="en-US" sz="3200" dirty="0"/>
              <a:t>– appeal</a:t>
            </a:r>
          </a:p>
          <a:p>
            <a:pPr lvl="1"/>
            <a:r>
              <a:rPr lang="en-US" sz="3200" i="1" dirty="0"/>
              <a:t>Romans 10:13; Colossians 2:12-13</a:t>
            </a:r>
          </a:p>
          <a:p>
            <a:r>
              <a:rPr lang="en-US" sz="3200" dirty="0"/>
              <a:t>Christ at God’s right hand </a:t>
            </a:r>
            <a:r>
              <a:rPr lang="en-US" sz="3200" i="1" dirty="0"/>
              <a:t>(v. 22)</a:t>
            </a:r>
          </a:p>
          <a:p>
            <a:pPr lvl="1"/>
            <a:r>
              <a:rPr lang="en-US" sz="3200" i="1" dirty="0"/>
              <a:t>John 5:26-29; 1 Peter 4:1-6</a:t>
            </a:r>
          </a:p>
        </p:txBody>
      </p:sp>
    </p:spTree>
    <p:extLst>
      <p:ext uri="{BB962C8B-B14F-4D97-AF65-F5344CB8AC3E}">
        <p14:creationId xmlns:p14="http://schemas.microsoft.com/office/powerpoint/2010/main" val="1345160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62338-94BF-4FF2-8313-195D103C59E4}"/>
              </a:ext>
            </a:extLst>
          </p:cNvPr>
          <p:cNvSpPr>
            <a:spLocks noGrp="1"/>
          </p:cNvSpPr>
          <p:nvPr>
            <p:ph type="ctrTitle"/>
          </p:nvPr>
        </p:nvSpPr>
        <p:spPr/>
        <p:txBody>
          <a:bodyPr/>
          <a:lstStyle/>
          <a:p>
            <a:r>
              <a:rPr lang="en-US" b="1" dirty="0"/>
              <a:t>Christ, and the  Spirits in Prison</a:t>
            </a:r>
          </a:p>
        </p:txBody>
      </p:sp>
      <p:sp>
        <p:nvSpPr>
          <p:cNvPr id="3" name="Subtitle 2">
            <a:extLst>
              <a:ext uri="{FF2B5EF4-FFF2-40B4-BE49-F238E27FC236}">
                <a16:creationId xmlns:a16="http://schemas.microsoft.com/office/drawing/2014/main" id="{37532DD0-DAB8-4BEE-8BFD-46C37DA59E9D}"/>
              </a:ext>
            </a:extLst>
          </p:cNvPr>
          <p:cNvSpPr>
            <a:spLocks noGrp="1"/>
          </p:cNvSpPr>
          <p:nvPr>
            <p:ph type="subTitle" idx="1"/>
          </p:nvPr>
        </p:nvSpPr>
        <p:spPr/>
        <p:txBody>
          <a:bodyPr>
            <a:normAutofit/>
          </a:bodyPr>
          <a:lstStyle/>
          <a:p>
            <a:r>
              <a:rPr lang="en-US" sz="3600" i="1" dirty="0"/>
              <a:t>1 Peter 3:18-22</a:t>
            </a:r>
          </a:p>
        </p:txBody>
      </p:sp>
    </p:spTree>
    <p:extLst>
      <p:ext uri="{BB962C8B-B14F-4D97-AF65-F5344CB8AC3E}">
        <p14:creationId xmlns:p14="http://schemas.microsoft.com/office/powerpoint/2010/main" val="80012237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19</TotalTime>
  <Words>1458</Words>
  <Application>Microsoft Office PowerPoint</Application>
  <PresentationFormat>On-screen Show (4:3)</PresentationFormat>
  <Paragraphs>110</Paragraphs>
  <Slides>7</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Garamond</vt:lpstr>
      <vt:lpstr>Times New Roman</vt:lpstr>
      <vt:lpstr>Wingdings</vt:lpstr>
      <vt:lpstr>Organic</vt:lpstr>
      <vt:lpstr>Office Theme</vt:lpstr>
      <vt:lpstr>PowerPoint Presentation</vt:lpstr>
      <vt:lpstr>Christ, and the  Spirits in Prison</vt:lpstr>
      <vt:lpstr>A Misinterpretation of the Text</vt:lpstr>
      <vt:lpstr>Our Standing with God                After Death</vt:lpstr>
      <vt:lpstr>The Text – 1 Peter 3:18-22</vt:lpstr>
      <vt:lpstr>The Text – 1 Peter 3:18-22</vt:lpstr>
      <vt:lpstr>Christ, and the  Spirits in Prison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4</cp:revision>
  <dcterms:created xsi:type="dcterms:W3CDTF">2018-06-03T21:31:23Z</dcterms:created>
  <dcterms:modified xsi:type="dcterms:W3CDTF">2018-06-03T21:51:05Z</dcterms:modified>
</cp:coreProperties>
</file>