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C1CB1-7C4B-4E76-AB35-FD3C88F22CD3}" type="datetimeFigureOut">
              <a:rPr lang="en-US" smtClean="0"/>
              <a:t>6/2/2018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79BFA-151E-4E9B-BE4F-A0F2CB0D8A80}" type="slidenum">
              <a:rPr lang="en-US" smtClean="0"/>
              <a:t>‹#›</a:t>
            </a:fld>
            <a:endParaRPr lang="en-US"/>
          </a:p>
        </p:txBody>
      </p:sp>
    </p:spTree>
    <p:extLst>
      <p:ext uri="{BB962C8B-B14F-4D97-AF65-F5344CB8AC3E}">
        <p14:creationId xmlns:p14="http://schemas.microsoft.com/office/powerpoint/2010/main" val="341746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Establishing Authority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Colossians 3:17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Christ was given all authority by God.</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3:17</a:t>
            </a:r>
            <a:r>
              <a:rPr lang="en-US" dirty="0">
                <a:latin typeface="Calibri" panose="020F0502020204030204" pitchFamily="34" charset="0"/>
                <a:ea typeface="Calibri" panose="020F0502020204030204" pitchFamily="34" charset="0"/>
                <a:cs typeface="Times New Roman" panose="02020603050405020304" pitchFamily="18" charset="0"/>
              </a:rPr>
              <a:t> – Paul understood this, and commanded that whatever we do or say is to be authorized by Christ.</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know we need authority for what we say or do, but how do we get that authority? How is that authority established using the Bible?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Prerequisites to Establishing Authority</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2</a:t>
            </a:fld>
            <a:endParaRPr lang="en-US"/>
          </a:p>
        </p:txBody>
      </p:sp>
    </p:spTree>
    <p:extLst>
      <p:ext uri="{BB962C8B-B14F-4D97-AF65-F5344CB8AC3E}">
        <p14:creationId xmlns:p14="http://schemas.microsoft.com/office/powerpoint/2010/main" val="36857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Implications: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 thing may be authorized even though it is not specifically mentioned. (Generic – inclusive).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 thing may be unauthorized even though it is not specifically condemned. (Specific – exclusive).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Examples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Noah’s Ark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6:14-16)</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Specific (exclusive)</a:t>
            </a:r>
            <a:r>
              <a:rPr lang="en-US" dirty="0">
                <a:latin typeface="Calibri" panose="020F0502020204030204" pitchFamily="34" charset="0"/>
                <a:ea typeface="Calibri" panose="020F0502020204030204" pitchFamily="34" charset="0"/>
                <a:cs typeface="Times New Roman" panose="02020603050405020304" pitchFamily="18" charset="0"/>
              </a:rPr>
              <a:t> – gopherwood, inside and out with pitch, dimensions, window and position, door in its side, number of decks.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Generic (inclusive)</a:t>
            </a:r>
            <a:r>
              <a:rPr lang="en-US" dirty="0">
                <a:latin typeface="Calibri" panose="020F0502020204030204" pitchFamily="34" charset="0"/>
                <a:ea typeface="Calibri" panose="020F0502020204030204" pitchFamily="34" charset="0"/>
                <a:cs typeface="Times New Roman" panose="02020603050405020304" pitchFamily="18" charset="0"/>
              </a:rPr>
              <a:t> – what tools will be used? How will he get the material to the place of construction?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Music in Worship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5:18-19):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Specific (exclusive)</a:t>
            </a:r>
            <a:r>
              <a:rPr lang="en-US" dirty="0">
                <a:latin typeface="Calibri" panose="020F0502020204030204" pitchFamily="34" charset="0"/>
                <a:ea typeface="Calibri" panose="020F0502020204030204" pitchFamily="34" charset="0"/>
                <a:cs typeface="Times New Roman" panose="02020603050405020304" pitchFamily="18" charset="0"/>
              </a:rPr>
              <a:t> – singing, psalms and hymns and spiritual songs.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Generic (inclusive)</a:t>
            </a:r>
            <a:r>
              <a:rPr lang="en-US" dirty="0">
                <a:latin typeface="Calibri" panose="020F0502020204030204" pitchFamily="34" charset="0"/>
                <a:ea typeface="Calibri" panose="020F0502020204030204" pitchFamily="34" charset="0"/>
                <a:cs typeface="Times New Roman" panose="02020603050405020304" pitchFamily="18" charset="0"/>
              </a:rPr>
              <a:t> – song books, memory, song leader (for order).</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Will we submit to God’s authority?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6:16</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11</a:t>
            </a:fld>
            <a:endParaRPr lang="en-US"/>
          </a:p>
        </p:txBody>
      </p:sp>
    </p:spTree>
    <p:extLst>
      <p:ext uri="{BB962C8B-B14F-4D97-AF65-F5344CB8AC3E}">
        <p14:creationId xmlns:p14="http://schemas.microsoft.com/office/powerpoint/2010/main" val="314804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Everything we do and say must be authorized by Christ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Colossians 3:17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has not left us without ample information to serve Him acceptably.</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must take these principles of authority into all that we do.</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12</a:t>
            </a:fld>
            <a:endParaRPr lang="en-US"/>
          </a:p>
        </p:txBody>
      </p:sp>
    </p:spTree>
    <p:extLst>
      <p:ext uri="{BB962C8B-B14F-4D97-AF65-F5344CB8AC3E}">
        <p14:creationId xmlns:p14="http://schemas.microsoft.com/office/powerpoint/2010/main" val="80587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Prerequisites to Establishing Authority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Desire God’s Wisdom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5:17</a:t>
            </a:r>
            <a:r>
              <a:rPr lang="en-US" dirty="0">
                <a:latin typeface="Calibri" panose="020F0502020204030204" pitchFamily="34" charset="0"/>
                <a:ea typeface="Calibri" panose="020F0502020204030204" pitchFamily="34" charset="0"/>
                <a:cs typeface="Times New Roman" panose="02020603050405020304" pitchFamily="18" charset="0"/>
              </a:rPr>
              <a:t> – do not be unwise.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must not be any ulterior motives in the approach to finding authority for what we say and do.</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Preconceived notions, biases, personal desires, etc. must be laid aside to find proper authority – </a:t>
            </a:r>
            <a:r>
              <a:rPr lang="en-US" b="1" dirty="0">
                <a:latin typeface="Calibri" panose="020F0502020204030204" pitchFamily="34" charset="0"/>
                <a:ea typeface="Calibri" panose="020F0502020204030204" pitchFamily="34" charset="0"/>
                <a:cs typeface="Times New Roman" panose="02020603050405020304" pitchFamily="18" charset="0"/>
              </a:rPr>
              <a:t>SEEK GOD’S WISDOM INSTEAD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3:18-20</a:t>
            </a:r>
            <a:r>
              <a:rPr lang="en-US" dirty="0">
                <a:latin typeface="Calibri" panose="020F0502020204030204" pitchFamily="34" charset="0"/>
                <a:ea typeface="Calibri" panose="020F0502020204030204" pitchFamily="34" charset="0"/>
                <a:cs typeface="Times New Roman" panose="02020603050405020304" pitchFamily="18" charset="0"/>
              </a:rPr>
              <a:t> – What we may want, or come up with, no matter how wise it may seem, is foolish if it is not from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Abide in the Word of Christ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things which I write to you are the commandments of the Lord” (1 Corinthians 14:37)</a:t>
            </a:r>
            <a:r>
              <a:rPr lang="en-US" dirty="0">
                <a:latin typeface="Calibri" panose="020F0502020204030204" pitchFamily="34" charset="0"/>
                <a:ea typeface="Calibri" panose="020F0502020204030204" pitchFamily="34" charset="0"/>
                <a:cs typeface="Times New Roman" panose="02020603050405020304" pitchFamily="18" charset="0"/>
              </a:rPr>
              <a:t> – all of New Testament. (Not just red words – written by other men anyway, but inspired men like Paul.)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8:31-32</a:t>
            </a:r>
            <a:r>
              <a:rPr lang="en-US" dirty="0">
                <a:latin typeface="Calibri" panose="020F0502020204030204" pitchFamily="34" charset="0"/>
                <a:ea typeface="Calibri" panose="020F0502020204030204" pitchFamily="34" charset="0"/>
                <a:cs typeface="Times New Roman" panose="02020603050405020304" pitchFamily="18" charset="0"/>
              </a:rPr>
              <a:t> – true disciples stay in God’s word.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John 9</a:t>
            </a:r>
            <a:r>
              <a:rPr lang="en-US" dirty="0">
                <a:latin typeface="Calibri" panose="020F0502020204030204" pitchFamily="34" charset="0"/>
                <a:ea typeface="Calibri" panose="020F0502020204030204" pitchFamily="34" charset="0"/>
                <a:cs typeface="Times New Roman" panose="02020603050405020304" pitchFamily="18" charset="0"/>
              </a:rPr>
              <a:t> – to go beyond God’s word is to lose fellowship with Him.</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Handle the Word Accurately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2:15</a:t>
            </a:r>
            <a:r>
              <a:rPr lang="en-US" dirty="0">
                <a:latin typeface="Calibri" panose="020F0502020204030204" pitchFamily="34" charset="0"/>
                <a:ea typeface="Calibri" panose="020F0502020204030204" pitchFamily="34" charset="0"/>
                <a:cs typeface="Times New Roman" panose="02020603050405020304" pitchFamily="18" charset="0"/>
              </a:rPr>
              <a:t> – requires diligence to find authority for what we do, and be right with God.</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“accurately handling the word of truth.” (NASB)</a:t>
            </a:r>
            <a:r>
              <a:rPr lang="en-US" dirty="0">
                <a:latin typeface="Calibri" panose="020F0502020204030204" pitchFamily="34" charset="0"/>
                <a:ea typeface="Calibri" panose="020F0502020204030204" pitchFamily="34" charset="0"/>
                <a:cs typeface="Times New Roman" panose="02020603050405020304" pitchFamily="18" charset="0"/>
              </a:rPr>
              <a:t> – many do not accurately handle God’s word.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Hold Fast the Pattern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1:13</a:t>
            </a:r>
            <a:r>
              <a:rPr lang="en-US" dirty="0">
                <a:latin typeface="Calibri" panose="020F0502020204030204" pitchFamily="34" charset="0"/>
                <a:ea typeface="Calibri" panose="020F0502020204030204" pitchFamily="34" charset="0"/>
                <a:cs typeface="Times New Roman" panose="02020603050405020304" pitchFamily="18" charset="0"/>
              </a:rPr>
              <a:t> – Paul wrote of a pattern which Timothy (and us) have a responsibility toward.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 the text: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“pattern”</a:t>
            </a:r>
            <a:r>
              <a:rPr lang="en-US" dirty="0">
                <a:latin typeface="Calibri" panose="020F0502020204030204" pitchFamily="34" charset="0"/>
                <a:ea typeface="Calibri" panose="020F0502020204030204" pitchFamily="34" charset="0"/>
                <a:cs typeface="Times New Roman" panose="02020603050405020304" pitchFamily="18" charset="0"/>
              </a:rPr>
              <a:t> – there IS a pattern.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(“standard”</a:t>
            </a:r>
            <a:r>
              <a:rPr lang="en-US" dirty="0">
                <a:latin typeface="Calibri" panose="020F0502020204030204" pitchFamily="34" charset="0"/>
                <a:ea typeface="Calibri" panose="020F0502020204030204" pitchFamily="34" charset="0"/>
                <a:cs typeface="Times New Roman" panose="02020603050405020304" pitchFamily="18" charset="0"/>
              </a:rPr>
              <a:t> – NASB)</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“hold fast”</a:t>
            </a:r>
            <a:r>
              <a:rPr lang="en-US" dirty="0">
                <a:latin typeface="Calibri" panose="020F0502020204030204" pitchFamily="34" charset="0"/>
                <a:ea typeface="Calibri" panose="020F0502020204030204" pitchFamily="34" charset="0"/>
                <a:cs typeface="Times New Roman" panose="02020603050405020304" pitchFamily="18" charset="0"/>
              </a:rPr>
              <a:t> – it is not a suggestion, but something we MUST observe intently.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(“retain”</a:t>
            </a:r>
            <a:r>
              <a:rPr lang="en-US" dirty="0">
                <a:latin typeface="Calibri" panose="020F0502020204030204" pitchFamily="34" charset="0"/>
                <a:ea typeface="Calibri" panose="020F0502020204030204" pitchFamily="34" charset="0"/>
                <a:cs typeface="Times New Roman" panose="02020603050405020304" pitchFamily="18" charset="0"/>
              </a:rPr>
              <a:t> – NASB)</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8:5</a:t>
            </a:r>
            <a:r>
              <a:rPr lang="en-US" dirty="0">
                <a:latin typeface="Calibri" panose="020F0502020204030204" pitchFamily="34" charset="0"/>
                <a:ea typeface="Calibri" panose="020F0502020204030204" pitchFamily="34" charset="0"/>
                <a:cs typeface="Times New Roman" panose="02020603050405020304" pitchFamily="18" charset="0"/>
              </a:rPr>
              <a:t> – Moses was given a pattern, and told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“make ALL things”</a:t>
            </a:r>
            <a:r>
              <a:rPr lang="en-US" dirty="0">
                <a:latin typeface="Calibri" panose="020F0502020204030204" pitchFamily="34" charset="0"/>
                <a:ea typeface="Calibri" panose="020F0502020204030204" pitchFamily="34" charset="0"/>
                <a:cs typeface="Times New Roman" panose="02020603050405020304" pitchFamily="18" charset="0"/>
              </a:rPr>
              <a:t> by it.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Moses was not given freedom OUTSIDE the pattern of the tabernacle. </a:t>
            </a:r>
            <a:r>
              <a:rPr lang="en-US" b="1" dirty="0">
                <a:latin typeface="Calibri" panose="020F0502020204030204" pitchFamily="34" charset="0"/>
                <a:ea typeface="Calibri" panose="020F0502020204030204" pitchFamily="34" charset="0"/>
                <a:cs typeface="Times New Roman" panose="02020603050405020304" pitchFamily="18" charset="0"/>
              </a:rPr>
              <a:t>Neither are we in regard to the pattern discussed by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“sound words”</a:t>
            </a:r>
            <a:r>
              <a:rPr lang="en-US" dirty="0">
                <a:latin typeface="Calibri" panose="020F0502020204030204" pitchFamily="34" charset="0"/>
                <a:ea typeface="Calibri" panose="020F0502020204030204" pitchFamily="34" charset="0"/>
                <a:cs typeface="Times New Roman" panose="02020603050405020304" pitchFamily="18" charset="0"/>
              </a:rPr>
              <a:t> – what the pattern is – spiritually healthy WORDS:</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“heard from me”</a:t>
            </a:r>
            <a:r>
              <a:rPr lang="en-US" dirty="0">
                <a:latin typeface="Calibri" panose="020F0502020204030204" pitchFamily="34" charset="0"/>
                <a:ea typeface="Calibri" panose="020F0502020204030204" pitchFamily="34" charset="0"/>
                <a:cs typeface="Times New Roman" panose="02020603050405020304" pitchFamily="18" charset="0"/>
              </a:rPr>
              <a:t> – Paul, and other inspired men.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Thessalonians 2:15</a:t>
            </a:r>
            <a:r>
              <a:rPr lang="en-US" dirty="0">
                <a:latin typeface="Calibri" panose="020F0502020204030204" pitchFamily="34" charset="0"/>
                <a:ea typeface="Calibri" panose="020F0502020204030204" pitchFamily="34" charset="0"/>
                <a:cs typeface="Times New Roman" panose="02020603050405020304" pitchFamily="18" charset="0"/>
              </a:rPr>
              <a:t> – written epistles for our pattern to observe.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3:16</a:t>
            </a:r>
            <a:r>
              <a:rPr lang="en-US" dirty="0">
                <a:latin typeface="Calibri" panose="020F0502020204030204" pitchFamily="34" charset="0"/>
                <a:ea typeface="Calibri" panose="020F0502020204030204" pitchFamily="34" charset="0"/>
                <a:cs typeface="Times New Roman" panose="02020603050405020304" pitchFamily="18" charset="0"/>
              </a:rPr>
              <a:t> – given by inspiration)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Our approach to holding fast the pattern: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faith”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10:17</a:t>
            </a:r>
            <a:r>
              <a:rPr lang="en-US" dirty="0">
                <a:latin typeface="Calibri" panose="020F0502020204030204" pitchFamily="34" charset="0"/>
                <a:ea typeface="Calibri" panose="020F0502020204030204" pitchFamily="34" charset="0"/>
                <a:cs typeface="Times New Roman" panose="02020603050405020304" pitchFamily="18" charset="0"/>
              </a:rPr>
              <a:t> – trust in God’s way by doing it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Jeremiah 10:23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love”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John 14:15</a:t>
            </a:r>
            <a:r>
              <a:rPr lang="en-US" dirty="0">
                <a:latin typeface="Calibri" panose="020F0502020204030204" pitchFamily="34" charset="0"/>
                <a:ea typeface="Calibri" panose="020F0502020204030204" pitchFamily="34" charset="0"/>
                <a:cs typeface="Times New Roman" panose="02020603050405020304" pitchFamily="18" charset="0"/>
              </a:rPr>
              <a:t> – the way we show our love for God/Christ is by doing what He says.</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Establishing Authority</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3</a:t>
            </a:fld>
            <a:endParaRPr lang="en-US"/>
          </a:p>
        </p:txBody>
      </p:sp>
    </p:spTree>
    <p:extLst>
      <p:ext uri="{BB962C8B-B14F-4D97-AF65-F5344CB8AC3E}">
        <p14:creationId xmlns:p14="http://schemas.microsoft.com/office/powerpoint/2010/main" val="346261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Establishing Authority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Declaration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When something is directly stated or positively commanded.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a Divine authority gives such a statement, or command it MUST be heeded or obeyed.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Example: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Command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16:15</a:t>
            </a:r>
            <a:r>
              <a:rPr lang="en-US" dirty="0">
                <a:latin typeface="Calibri" panose="020F0502020204030204" pitchFamily="34" charset="0"/>
                <a:ea typeface="Calibri" panose="020F0502020204030204" pitchFamily="34" charset="0"/>
                <a:cs typeface="Times New Roman" panose="02020603050405020304" pitchFamily="18" charset="0"/>
              </a:rPr>
              <a:t> – Jesus commanding disciples to preach the gospel.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Direct Statement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16:16</a:t>
            </a:r>
            <a:r>
              <a:rPr lang="en-US" dirty="0">
                <a:latin typeface="Calibri" panose="020F0502020204030204" pitchFamily="34" charset="0"/>
                <a:ea typeface="Calibri" panose="020F0502020204030204" pitchFamily="34" charset="0"/>
                <a:cs typeface="Times New Roman" panose="02020603050405020304" pitchFamily="18" charset="0"/>
              </a:rPr>
              <a:t> – Jesus stating the conditions of salvation.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Used by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Tested by a lawyer (command)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22:36-40</a:t>
            </a:r>
            <a:r>
              <a:rPr lang="en-US" dirty="0">
                <a:latin typeface="Calibri" panose="020F0502020204030204" pitchFamily="34" charset="0"/>
                <a:ea typeface="Calibri" panose="020F0502020204030204" pitchFamily="34" charset="0"/>
                <a:cs typeface="Times New Roman" panose="02020603050405020304" pitchFamily="18" charset="0"/>
              </a:rPr>
              <a:t> – these two commandments must be observed.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Greatest two because all others are included in them.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All the commandments must be observed.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questions the Pharisees (statement)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41-45</a:t>
            </a:r>
            <a:r>
              <a:rPr lang="en-US" dirty="0">
                <a:latin typeface="Calibri" panose="020F0502020204030204" pitchFamily="34" charset="0"/>
                <a:ea typeface="Calibri" panose="020F0502020204030204" pitchFamily="34" charset="0"/>
                <a:cs typeface="Times New Roman" panose="02020603050405020304" pitchFamily="18" charset="0"/>
              </a:rPr>
              <a:t> – what Jesus quoted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110:1</a:t>
            </a:r>
            <a:r>
              <a:rPr lang="en-US" dirty="0">
                <a:latin typeface="Calibri" panose="020F0502020204030204" pitchFamily="34" charset="0"/>
                <a:ea typeface="Calibri" panose="020F0502020204030204" pitchFamily="34" charset="0"/>
                <a:cs typeface="Times New Roman" panose="02020603050405020304" pitchFamily="18" charset="0"/>
              </a:rPr>
              <a:t>) stated the fact of the Messiah’s Divine nature. (</a:t>
            </a:r>
            <a:r>
              <a:rPr lang="en-US" i="1" dirty="0">
                <a:latin typeface="Calibri" panose="020F0502020204030204" pitchFamily="34" charset="0"/>
                <a:ea typeface="Calibri" panose="020F0502020204030204" pitchFamily="34" charset="0"/>
                <a:cs typeface="Times New Roman" panose="02020603050405020304" pitchFamily="18" charset="0"/>
              </a:rPr>
              <a:t>Must be believed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Approved Example</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4</a:t>
            </a:fld>
            <a:endParaRPr lang="en-US"/>
          </a:p>
        </p:txBody>
      </p:sp>
    </p:spTree>
    <p:extLst>
      <p:ext uri="{BB962C8B-B14F-4D97-AF65-F5344CB8AC3E}">
        <p14:creationId xmlns:p14="http://schemas.microsoft.com/office/powerpoint/2010/main" val="127432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Approved Example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When a thing is practiced by the church or Christians in the NT under Divine guidance and appointment.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16:19</a:t>
            </a:r>
            <a:r>
              <a:rPr lang="en-US" dirty="0">
                <a:latin typeface="Calibri" panose="020F0502020204030204" pitchFamily="34" charset="0"/>
                <a:ea typeface="Calibri" panose="020F0502020204030204" pitchFamily="34" charset="0"/>
                <a:cs typeface="Times New Roman" panose="02020603050405020304" pitchFamily="18" charset="0"/>
              </a:rPr>
              <a:t> – Apostles were given that which was bound and loosed by inspiration.</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The 1</a:t>
            </a:r>
            <a:r>
              <a:rPr lang="en-US" i="1" baseline="30000" dirty="0">
                <a:latin typeface="Calibri" panose="020F0502020204030204" pitchFamily="34" charset="0"/>
                <a:ea typeface="Calibri" panose="020F0502020204030204" pitchFamily="34" charset="0"/>
                <a:cs typeface="Times New Roman" panose="02020603050405020304" pitchFamily="18" charset="0"/>
              </a:rPr>
              <a:t>st</a:t>
            </a:r>
            <a:r>
              <a:rPr lang="en-US" i="1" dirty="0">
                <a:latin typeface="Calibri" panose="020F0502020204030204" pitchFamily="34" charset="0"/>
                <a:ea typeface="Calibri" panose="020F0502020204030204" pitchFamily="34" charset="0"/>
                <a:cs typeface="Times New Roman" panose="02020603050405020304" pitchFamily="18" charset="0"/>
              </a:rPr>
              <a:t> Century church operated under their guidance, and we continue to do so in part by observing their operation recorded in the 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Example: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 were people saved?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2:40-41</a:t>
            </a:r>
            <a:r>
              <a:rPr lang="en-US" dirty="0">
                <a:latin typeface="Calibri" panose="020F0502020204030204" pitchFamily="34" charset="0"/>
                <a:ea typeface="Calibri" panose="020F0502020204030204" pitchFamily="34" charset="0"/>
                <a:cs typeface="Times New Roman" panose="02020603050405020304" pitchFamily="18" charset="0"/>
              </a:rPr>
              <a:t> – exhorted to be saved, so were baptized.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Such is the continued pattern by example in the NT.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Used by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Himself as an example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13:14-15</a:t>
            </a:r>
            <a:r>
              <a:rPr lang="en-US" dirty="0">
                <a:latin typeface="Calibri" panose="020F0502020204030204" pitchFamily="34" charset="0"/>
                <a:ea typeface="Calibri" panose="020F0502020204030204" pitchFamily="34" charset="0"/>
                <a:cs typeface="Times New Roman" panose="02020603050405020304" pitchFamily="18" charset="0"/>
              </a:rPr>
              <a:t> – when one approved by Divine authority does something approved, it is right to follow such.</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Necessary Inference</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5</a:t>
            </a:fld>
            <a:endParaRPr lang="en-US"/>
          </a:p>
        </p:txBody>
      </p:sp>
    </p:spTree>
    <p:extLst>
      <p:ext uri="{BB962C8B-B14F-4D97-AF65-F5344CB8AC3E}">
        <p14:creationId xmlns:p14="http://schemas.microsoft.com/office/powerpoint/2010/main" val="211751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Necessary Inference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When something, although no directly stated or commanded, is necessarily implied by the text, and we then necessarily infer.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Example: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What is calling on the name of the Lord?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22:16</a:t>
            </a:r>
            <a:r>
              <a:rPr lang="en-US" dirty="0">
                <a:latin typeface="Calibri" panose="020F0502020204030204" pitchFamily="34" charset="0"/>
                <a:ea typeface="Calibri" panose="020F0502020204030204" pitchFamily="34" charset="0"/>
                <a:cs typeface="Times New Roman" panose="02020603050405020304" pitchFamily="18" charset="0"/>
              </a:rPr>
              <a:t> – implication is that when Paul is baptized he would be calling on the name of the Lord.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then necessarily infer that to “call on the name of the Lord” is to “be baptized.”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Used by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Sadducees question Jesus about resurrection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Luke 20:37-38</a:t>
            </a:r>
            <a:r>
              <a:rPr lang="en-US" dirty="0">
                <a:latin typeface="Calibri" panose="020F0502020204030204" pitchFamily="34" charset="0"/>
                <a:ea typeface="Calibri" panose="020F0502020204030204" pitchFamily="34" charset="0"/>
                <a:cs typeface="Times New Roman" panose="02020603050405020304" pitchFamily="18" charset="0"/>
              </a:rPr>
              <a:t> – necessary implication is that the dead will rise, because God is not God of the dead.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then necessarily inferred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the dead are raised”</a:t>
            </a:r>
            <a:r>
              <a:rPr lang="en-US" dirty="0">
                <a:latin typeface="Calibri" panose="020F0502020204030204" pitchFamily="34" charset="0"/>
                <a:ea typeface="Calibri" panose="020F0502020204030204" pitchFamily="34" charset="0"/>
                <a:cs typeface="Times New Roman" panose="02020603050405020304" pitchFamily="18" charset="0"/>
              </a:rPr>
              <a:t> – i.e. there is a resurrection.</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Applications of Authority</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6</a:t>
            </a:fld>
            <a:endParaRPr lang="en-US"/>
          </a:p>
        </p:txBody>
      </p:sp>
    </p:spTree>
    <p:extLst>
      <p:ext uri="{BB962C8B-B14F-4D97-AF65-F5344CB8AC3E}">
        <p14:creationId xmlns:p14="http://schemas.microsoft.com/office/powerpoint/2010/main" val="306788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Applications of Authority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Conflict over Circumcision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2:2</a:t>
            </a:r>
            <a:r>
              <a:rPr lang="en-US" dirty="0">
                <a:latin typeface="Calibri" panose="020F0502020204030204" pitchFamily="34" charset="0"/>
                <a:ea typeface="Calibri" panose="020F0502020204030204" pitchFamily="34" charset="0"/>
                <a:cs typeface="Times New Roman" panose="02020603050405020304" pitchFamily="18" charset="0"/>
              </a:rPr>
              <a:t> – directed to Jerusalem by God to defend the truth.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a:t>
            </a:r>
            <a:r>
              <a:rPr lang="en-US" dirty="0">
                <a:latin typeface="Calibri" panose="020F0502020204030204" pitchFamily="34" charset="0"/>
                <a:ea typeface="Calibri" panose="020F0502020204030204" pitchFamily="34" charset="0"/>
                <a:cs typeface="Times New Roman" panose="02020603050405020304" pitchFamily="18" charset="0"/>
              </a:rPr>
              <a:t> – false brethren – because of the doctrine they taught. (Not according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gospel” – v.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5)</a:t>
            </a:r>
            <a:r>
              <a:rPr lang="en-US" dirty="0">
                <a:latin typeface="Calibri" panose="020F0502020204030204" pitchFamily="34" charset="0"/>
                <a:ea typeface="Calibri" panose="020F0502020204030204" pitchFamily="34" charset="0"/>
                <a:cs typeface="Times New Roman" panose="02020603050405020304" pitchFamily="18" charset="0"/>
              </a:rPr>
              <a:t> – they did not yield to them at all – because they were wrong.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Jerusalem counsel</a:t>
            </a:r>
            <a:r>
              <a:rPr lang="en-US" dirty="0">
                <a:latin typeface="Calibri" panose="020F0502020204030204" pitchFamily="34" charset="0"/>
                <a:ea typeface="Calibri" panose="020F0502020204030204" pitchFamily="34" charset="0"/>
                <a:cs typeface="Times New Roman" panose="02020603050405020304" pitchFamily="18" charset="0"/>
              </a:rPr>
              <a:t> – not to decide whether circumcision would be binding, but to DEMONSTRATE that it wasn’t and that doing so was wrong.</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would do so by appealing to these three ways to establish authority.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Peter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7-11</a:t>
            </a:r>
            <a:r>
              <a:rPr lang="en-US" dirty="0">
                <a:latin typeface="Calibri" panose="020F0502020204030204" pitchFamily="34" charset="0"/>
                <a:ea typeface="Calibri" panose="020F0502020204030204" pitchFamily="34" charset="0"/>
                <a:cs typeface="Times New Roman" panose="02020603050405020304" pitchFamily="18" charset="0"/>
              </a:rPr>
              <a:t> – used necessary inference.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8-9</a:t>
            </a:r>
            <a:r>
              <a:rPr lang="en-US" dirty="0">
                <a:latin typeface="Calibri" panose="020F0502020204030204" pitchFamily="34" charset="0"/>
                <a:ea typeface="Calibri" panose="020F0502020204030204" pitchFamily="34" charset="0"/>
                <a:cs typeface="Times New Roman" panose="02020603050405020304" pitchFamily="18" charset="0"/>
              </a:rPr>
              <a:t> – the giving of the HS was God acknowledging them.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something implied, which Peter then inferred.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10-11</a:t>
            </a:r>
            <a:r>
              <a:rPr lang="en-US" dirty="0">
                <a:latin typeface="Calibri" panose="020F0502020204030204" pitchFamily="34" charset="0"/>
                <a:ea typeface="Calibri" panose="020F0502020204030204" pitchFamily="34" charset="0"/>
                <a:cs typeface="Times New Roman" panose="02020603050405020304" pitchFamily="18" charset="0"/>
              </a:rPr>
              <a:t> – Further inference by Peter concerning the salvation of the Gentiles.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Barnabas and Paul</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used approved example.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They spoke concerning their labor among the Gentiles – preaching the gospel to them, and converting them (</a:t>
            </a:r>
            <a:r>
              <a:rPr lang="en-US" i="1" dirty="0">
                <a:latin typeface="Calibri" panose="020F0502020204030204" pitchFamily="34" charset="0"/>
                <a:ea typeface="Calibri" panose="020F0502020204030204" pitchFamily="34" charset="0"/>
                <a:cs typeface="Times New Roman" panose="02020603050405020304" pitchFamily="18" charset="0"/>
              </a:rPr>
              <a:t>did not command them to be circumcised)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Miracles –</a:t>
            </a:r>
            <a:r>
              <a:rPr lang="en-US" dirty="0">
                <a:latin typeface="Calibri" panose="020F0502020204030204" pitchFamily="34" charset="0"/>
                <a:ea typeface="Calibri" panose="020F0502020204030204" pitchFamily="34" charset="0"/>
                <a:cs typeface="Times New Roman" panose="02020603050405020304" pitchFamily="18" charset="0"/>
              </a:rPr>
              <a:t> God worked through them, thus showing the example set by them was approved.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James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13-19</a:t>
            </a:r>
            <a:r>
              <a:rPr lang="en-US" dirty="0">
                <a:latin typeface="Calibri" panose="020F0502020204030204" pitchFamily="34" charset="0"/>
                <a:ea typeface="Calibri" panose="020F0502020204030204" pitchFamily="34" charset="0"/>
                <a:cs typeface="Times New Roman" panose="02020603050405020304" pitchFamily="18" charset="0"/>
              </a:rPr>
              <a:t> – used declaration.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15-17</a:t>
            </a:r>
            <a:r>
              <a:rPr lang="en-US" dirty="0">
                <a:latin typeface="Calibri" panose="020F0502020204030204" pitchFamily="34" charset="0"/>
                <a:ea typeface="Calibri" panose="020F0502020204030204" pitchFamily="34" charset="0"/>
                <a:cs typeface="Times New Roman" panose="02020603050405020304" pitchFamily="18" charset="0"/>
              </a:rPr>
              <a:t> – The inspired words of prophets agree with what Peter stated concerning salvation of Gentiles.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18-19</a:t>
            </a:r>
            <a:r>
              <a:rPr lang="en-US" dirty="0">
                <a:latin typeface="Calibri" panose="020F0502020204030204" pitchFamily="34" charset="0"/>
                <a:ea typeface="Calibri" panose="020F0502020204030204" pitchFamily="34" charset="0"/>
                <a:cs typeface="Times New Roman" panose="02020603050405020304" pitchFamily="18" charset="0"/>
              </a:rPr>
              <a:t> – Because of this statement, we should not bother them with the Law of Moses.</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Lord’s Supper</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7</a:t>
            </a:fld>
            <a:endParaRPr lang="en-US"/>
          </a:p>
        </p:txBody>
      </p:sp>
    </p:spTree>
    <p:extLst>
      <p:ext uri="{BB962C8B-B14F-4D97-AF65-F5344CB8AC3E}">
        <p14:creationId xmlns:p14="http://schemas.microsoft.com/office/powerpoint/2010/main" val="41063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Lord’s Supper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Declaration </a:t>
            </a:r>
            <a:r>
              <a:rPr lang="en-US" dirty="0">
                <a:latin typeface="Calibri" panose="020F0502020204030204" pitchFamily="34" charset="0"/>
                <a:ea typeface="Calibri" panose="020F0502020204030204" pitchFamily="34" charset="0"/>
                <a:cs typeface="Times New Roman" panose="02020603050405020304" pitchFamily="18" charset="0"/>
              </a:rPr>
              <a:t>– observance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11:23-26</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Received from the Lord.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do.</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Approved Example</a:t>
            </a:r>
            <a:r>
              <a:rPr lang="en-US" dirty="0">
                <a:latin typeface="Calibri" panose="020F0502020204030204" pitchFamily="34" charset="0"/>
                <a:ea typeface="Calibri" panose="020F0502020204030204" pitchFamily="34" charset="0"/>
                <a:cs typeface="Times New Roman" panose="02020603050405020304" pitchFamily="18" charset="0"/>
              </a:rPr>
              <a:t> – time of observation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20:7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disciples did it on the first day of the week.</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Paul waited until the first day for this purpose.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Why did they do it on the first day of the week?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Thessalonians 2:15</a:t>
            </a:r>
            <a:r>
              <a:rPr lang="en-US" dirty="0">
                <a:latin typeface="Calibri" panose="020F0502020204030204" pitchFamily="34" charset="0"/>
                <a:ea typeface="Calibri" panose="020F0502020204030204" pitchFamily="34" charset="0"/>
                <a:cs typeface="Times New Roman" panose="02020603050405020304" pitchFamily="18" charset="0"/>
              </a:rPr>
              <a:t> – word of the apostle Paul?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Necessary Inference</a:t>
            </a:r>
            <a:r>
              <a:rPr lang="en-US" dirty="0">
                <a:latin typeface="Calibri" panose="020F0502020204030204" pitchFamily="34" charset="0"/>
                <a:ea typeface="Calibri" panose="020F0502020204030204" pitchFamily="34" charset="0"/>
                <a:cs typeface="Times New Roman" panose="02020603050405020304" pitchFamily="18" charset="0"/>
              </a:rPr>
              <a:t> – frequency of observation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20:7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Every first day of the week – because every week has a first day.</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“Remember the Sabbath day to keep it holy” (Exodus 20:8</a:t>
            </a:r>
            <a:r>
              <a:rPr lang="en-US" dirty="0">
                <a:latin typeface="Calibri" panose="020F0502020204030204" pitchFamily="34" charset="0"/>
                <a:ea typeface="Calibri" panose="020F0502020204030204" pitchFamily="34" charset="0"/>
                <a:cs typeface="Times New Roman" panose="02020603050405020304" pitchFamily="18" charset="0"/>
              </a:rPr>
              <a:t> – which Sabbath? Understood – every Sabbath).</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Authority</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8</a:t>
            </a:fld>
            <a:endParaRPr lang="en-US"/>
          </a:p>
        </p:txBody>
      </p:sp>
    </p:spTree>
    <p:extLst>
      <p:ext uri="{BB962C8B-B14F-4D97-AF65-F5344CB8AC3E}">
        <p14:creationId xmlns:p14="http://schemas.microsoft.com/office/powerpoint/2010/main" val="16991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Authority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Common Misunderstandings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Unless a thing is specifically mentioned in the Bible it is not authorized?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do a lot of things without Bible authority?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not how authority works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Dual Nature of Authority</a:t>
            </a: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9</a:t>
            </a:fld>
            <a:endParaRPr lang="en-US"/>
          </a:p>
        </p:txBody>
      </p:sp>
    </p:spTree>
    <p:extLst>
      <p:ext uri="{BB962C8B-B14F-4D97-AF65-F5344CB8AC3E}">
        <p14:creationId xmlns:p14="http://schemas.microsoft.com/office/powerpoint/2010/main" val="278480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Dual Nature of Authority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Generic (inclusive)</a:t>
            </a:r>
            <a:r>
              <a:rPr lang="en-US" dirty="0">
                <a:latin typeface="Calibri" panose="020F0502020204030204" pitchFamily="34" charset="0"/>
                <a:ea typeface="Calibri" panose="020F0502020204030204" pitchFamily="34" charset="0"/>
                <a:cs typeface="Times New Roman" panose="02020603050405020304" pitchFamily="18" charset="0"/>
              </a:rPr>
              <a:t> – Anything authorized by God necessarily includes the authority for whatever is necessary and incidental in fulfilling the authorized action.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Specific (exclusive) </a:t>
            </a:r>
            <a:r>
              <a:rPr lang="en-US" dirty="0">
                <a:latin typeface="Calibri" panose="020F0502020204030204" pitchFamily="34" charset="0"/>
                <a:ea typeface="Calibri" panose="020F0502020204030204" pitchFamily="34" charset="0"/>
                <a:cs typeface="Times New Roman" panose="02020603050405020304" pitchFamily="18" charset="0"/>
              </a:rPr>
              <a:t>– Anything specified in the authorized action necessarily excludes all other things. Anything not specified in the authorized action, unless it is necessary and incidental in fulfilling the authorized action, is excluded.</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Implications: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B79BFA-151E-4E9B-BE4F-A0F2CB0D8A80}" type="slidenum">
              <a:rPr lang="en-US" smtClean="0"/>
              <a:t>10</a:t>
            </a:fld>
            <a:endParaRPr lang="en-US"/>
          </a:p>
        </p:txBody>
      </p:sp>
    </p:spTree>
    <p:extLst>
      <p:ext uri="{BB962C8B-B14F-4D97-AF65-F5344CB8AC3E}">
        <p14:creationId xmlns:p14="http://schemas.microsoft.com/office/powerpoint/2010/main" val="71033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E0D485-B486-4277-8CD9-FB1E32496C1D}"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20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0D485-B486-4277-8CD9-FB1E32496C1D}"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249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0D485-B486-4277-8CD9-FB1E32496C1D}"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278757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0D485-B486-4277-8CD9-FB1E32496C1D}"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351465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E0D485-B486-4277-8CD9-FB1E32496C1D}"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108503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E0D485-B486-4277-8CD9-FB1E32496C1D}"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144054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E0D485-B486-4277-8CD9-FB1E32496C1D}" type="datetimeFigureOut">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370715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E0D485-B486-4277-8CD9-FB1E32496C1D}" type="datetimeFigureOut">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159241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0D485-B486-4277-8CD9-FB1E32496C1D}" type="datetimeFigureOut">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311171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E0D485-B486-4277-8CD9-FB1E32496C1D}"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230822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E0D485-B486-4277-8CD9-FB1E32496C1D}"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0C9DE-DE6A-4699-8B7C-7C44509C253E}" type="slidenum">
              <a:rPr lang="en-US" smtClean="0"/>
              <a:t>‹#›</a:t>
            </a:fld>
            <a:endParaRPr lang="en-US"/>
          </a:p>
        </p:txBody>
      </p:sp>
    </p:spTree>
    <p:extLst>
      <p:ext uri="{BB962C8B-B14F-4D97-AF65-F5344CB8AC3E}">
        <p14:creationId xmlns:p14="http://schemas.microsoft.com/office/powerpoint/2010/main" val="234704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0D485-B486-4277-8CD9-FB1E32496C1D}" type="datetimeFigureOut">
              <a:rPr lang="en-US" smtClean="0"/>
              <a:t>6/2/2018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0C9DE-DE6A-4699-8B7C-7C44509C253E}" type="slidenum">
              <a:rPr lang="en-US" smtClean="0"/>
              <a:t>‹#›</a:t>
            </a:fld>
            <a:endParaRPr lang="en-US"/>
          </a:p>
        </p:txBody>
      </p:sp>
    </p:spTree>
    <p:extLst>
      <p:ext uri="{BB962C8B-B14F-4D97-AF65-F5344CB8AC3E}">
        <p14:creationId xmlns:p14="http://schemas.microsoft.com/office/powerpoint/2010/main" val="3383336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E77B-0A6A-4477-91DC-08EBEF36B1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4C66C5-0203-4F03-9D0E-B3D35170E0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4797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The Nature of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Dual Nature of Authority</a:t>
            </a:r>
          </a:p>
          <a:p>
            <a:r>
              <a:rPr lang="en-US" sz="3200" b="1" dirty="0">
                <a:solidFill>
                  <a:schemeClr val="bg1"/>
                </a:solidFill>
              </a:rPr>
              <a:t>Generic (</a:t>
            </a:r>
            <a:r>
              <a:rPr lang="en-US" sz="3200" b="1" i="1" dirty="0">
                <a:solidFill>
                  <a:schemeClr val="bg1"/>
                </a:solidFill>
              </a:rPr>
              <a:t>inclusive</a:t>
            </a:r>
            <a:r>
              <a:rPr lang="en-US" sz="3200" b="1" dirty="0">
                <a:solidFill>
                  <a:schemeClr val="bg1"/>
                </a:solidFill>
              </a:rPr>
              <a:t>)</a:t>
            </a:r>
            <a:r>
              <a:rPr lang="en-US" sz="3200" dirty="0">
                <a:solidFill>
                  <a:schemeClr val="bg1"/>
                </a:solidFill>
              </a:rPr>
              <a:t> – Anything authorized by God necessarily includes the authority for whatever is necessary and incidental in fulfilling the authorized action.</a:t>
            </a:r>
          </a:p>
          <a:p>
            <a:r>
              <a:rPr lang="en-US" sz="3200" b="1" dirty="0">
                <a:solidFill>
                  <a:schemeClr val="bg1"/>
                </a:solidFill>
              </a:rPr>
              <a:t>Specific (</a:t>
            </a:r>
            <a:r>
              <a:rPr lang="en-US" sz="3200" b="1" i="1" dirty="0">
                <a:solidFill>
                  <a:schemeClr val="bg1"/>
                </a:solidFill>
              </a:rPr>
              <a:t>exclusive</a:t>
            </a:r>
            <a:r>
              <a:rPr lang="en-US" sz="3200" b="1" dirty="0">
                <a:solidFill>
                  <a:schemeClr val="bg1"/>
                </a:solidFill>
              </a:rPr>
              <a:t>)</a:t>
            </a:r>
            <a:r>
              <a:rPr lang="en-US" sz="3200" dirty="0">
                <a:solidFill>
                  <a:schemeClr val="bg1"/>
                </a:solidFill>
              </a:rPr>
              <a:t> – Anything specified in the authorized action necessarily excludes all other things. Anything not specified in the authorized action, unless it is necessary and incidental in fulfilling the authorized action, is excluded.</a:t>
            </a:r>
          </a:p>
          <a:p>
            <a:pPr marL="0" indent="0">
              <a:buNone/>
            </a:pPr>
            <a:endParaRPr lang="en-US" sz="3200" dirty="0">
              <a:solidFill>
                <a:schemeClr val="bg1"/>
              </a:solidFill>
            </a:endParaRPr>
          </a:p>
        </p:txBody>
      </p:sp>
    </p:spTree>
    <p:extLst>
      <p:ext uri="{BB962C8B-B14F-4D97-AF65-F5344CB8AC3E}">
        <p14:creationId xmlns:p14="http://schemas.microsoft.com/office/powerpoint/2010/main" val="1831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The Nature of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Dual Nature of Authority</a:t>
            </a:r>
          </a:p>
          <a:p>
            <a:r>
              <a:rPr lang="en-US" sz="3200" dirty="0">
                <a:solidFill>
                  <a:schemeClr val="bg1"/>
                </a:solidFill>
              </a:rPr>
              <a:t>A thing may be authorized even though it is not specifically mentioned. (</a:t>
            </a:r>
            <a:r>
              <a:rPr lang="en-US" sz="3200" i="1" dirty="0">
                <a:solidFill>
                  <a:schemeClr val="bg1"/>
                </a:solidFill>
              </a:rPr>
              <a:t>Generic – inclusive</a:t>
            </a:r>
            <a:r>
              <a:rPr lang="en-US" sz="3200" dirty="0">
                <a:solidFill>
                  <a:schemeClr val="bg1"/>
                </a:solidFill>
              </a:rPr>
              <a:t>)</a:t>
            </a:r>
          </a:p>
          <a:p>
            <a:r>
              <a:rPr lang="en-US" sz="3200" dirty="0">
                <a:solidFill>
                  <a:schemeClr val="bg1"/>
                </a:solidFill>
              </a:rPr>
              <a:t>A thing may be unauthorized even though it is not specifically condemned. (</a:t>
            </a:r>
            <a:r>
              <a:rPr lang="en-US" sz="3200" i="1" dirty="0">
                <a:solidFill>
                  <a:schemeClr val="bg1"/>
                </a:solidFill>
              </a:rPr>
              <a:t>Specific – exclusive</a:t>
            </a:r>
            <a:r>
              <a:rPr lang="en-US" sz="3200" dirty="0">
                <a:solidFill>
                  <a:schemeClr val="bg1"/>
                </a:solidFill>
              </a:rPr>
              <a:t>)</a:t>
            </a:r>
          </a:p>
          <a:p>
            <a:pPr marL="0" indent="0">
              <a:buNone/>
            </a:pPr>
            <a:r>
              <a:rPr lang="en-US" sz="3600" b="1" dirty="0">
                <a:solidFill>
                  <a:schemeClr val="bg1"/>
                </a:solidFill>
              </a:rPr>
              <a:t>Examples:</a:t>
            </a:r>
          </a:p>
          <a:p>
            <a:r>
              <a:rPr lang="en-US" sz="3200" dirty="0">
                <a:solidFill>
                  <a:schemeClr val="bg1"/>
                </a:solidFill>
              </a:rPr>
              <a:t>Noah’s Ark – </a:t>
            </a:r>
            <a:r>
              <a:rPr lang="en-US" sz="3200" i="1" dirty="0">
                <a:solidFill>
                  <a:schemeClr val="bg1"/>
                </a:solidFill>
              </a:rPr>
              <a:t>Genesis 6:14-16</a:t>
            </a:r>
          </a:p>
          <a:p>
            <a:r>
              <a:rPr lang="en-US" sz="3200" dirty="0">
                <a:solidFill>
                  <a:schemeClr val="bg1"/>
                </a:solidFill>
              </a:rPr>
              <a:t>Music in Worship – </a:t>
            </a:r>
            <a:r>
              <a:rPr lang="en-US" sz="3200" i="1" dirty="0">
                <a:solidFill>
                  <a:schemeClr val="bg1"/>
                </a:solidFill>
              </a:rPr>
              <a:t>Ephesians 5:18-19</a:t>
            </a:r>
          </a:p>
          <a:p>
            <a:pPr marL="0" indent="0" algn="ctr">
              <a:buNone/>
            </a:pPr>
            <a:r>
              <a:rPr lang="en-US" sz="3200" b="1" dirty="0">
                <a:solidFill>
                  <a:schemeClr val="bg1"/>
                </a:solidFill>
              </a:rPr>
              <a:t>Will we walk in these ways?</a:t>
            </a:r>
            <a:r>
              <a:rPr lang="en-US" sz="3200" dirty="0">
                <a:solidFill>
                  <a:schemeClr val="bg1"/>
                </a:solidFill>
              </a:rPr>
              <a:t> (</a:t>
            </a:r>
            <a:r>
              <a:rPr lang="en-US" sz="3200" i="1" dirty="0">
                <a:solidFill>
                  <a:schemeClr val="bg1"/>
                </a:solidFill>
              </a:rPr>
              <a:t>cf. Jeremiah 6:16</a:t>
            </a:r>
            <a:r>
              <a:rPr lang="en-US" sz="3200" dirty="0">
                <a:solidFill>
                  <a:schemeClr val="bg1"/>
                </a:solidFill>
              </a:rPr>
              <a:t>)</a:t>
            </a:r>
          </a:p>
        </p:txBody>
      </p:sp>
    </p:spTree>
    <p:extLst>
      <p:ext uri="{BB962C8B-B14F-4D97-AF65-F5344CB8AC3E}">
        <p14:creationId xmlns:p14="http://schemas.microsoft.com/office/powerpoint/2010/main" val="10028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83FC-E370-4B36-910C-035E36DCEB8B}"/>
              </a:ext>
            </a:extLst>
          </p:cNvPr>
          <p:cNvSpPr>
            <a:spLocks noGrp="1"/>
          </p:cNvSpPr>
          <p:nvPr>
            <p:ph type="ctrTitle"/>
          </p:nvPr>
        </p:nvSpPr>
        <p:spPr>
          <a:xfrm>
            <a:off x="685800" y="1904241"/>
            <a:ext cx="7772400" cy="2387600"/>
          </a:xfrm>
        </p:spPr>
        <p:txBody>
          <a:bodyPr>
            <a:normAutofit/>
          </a:bodyPr>
          <a:lstStyle/>
          <a:p>
            <a:r>
              <a:rPr lang="en-US" sz="8000" b="1" dirty="0">
                <a:solidFill>
                  <a:schemeClr val="bg1"/>
                </a:solidFill>
                <a:latin typeface="Viner Hand ITC" panose="03070502030502020203" pitchFamily="66" charset="0"/>
              </a:rPr>
              <a:t>Establishing Authority</a:t>
            </a:r>
          </a:p>
        </p:txBody>
      </p:sp>
      <p:sp>
        <p:nvSpPr>
          <p:cNvPr id="3" name="Subtitle 2">
            <a:extLst>
              <a:ext uri="{FF2B5EF4-FFF2-40B4-BE49-F238E27FC236}">
                <a16:creationId xmlns:a16="http://schemas.microsoft.com/office/drawing/2014/main" id="{A07B7033-FC5F-494F-98A4-DE3BBE21F2B3}"/>
              </a:ext>
            </a:extLst>
          </p:cNvPr>
          <p:cNvSpPr>
            <a:spLocks noGrp="1"/>
          </p:cNvSpPr>
          <p:nvPr>
            <p:ph type="subTitle" idx="1"/>
          </p:nvPr>
        </p:nvSpPr>
        <p:spPr>
          <a:xfrm>
            <a:off x="1143000" y="4330906"/>
            <a:ext cx="6858000" cy="1655762"/>
          </a:xfrm>
        </p:spPr>
        <p:txBody>
          <a:bodyPr>
            <a:normAutofit/>
          </a:bodyPr>
          <a:lstStyle/>
          <a:p>
            <a:r>
              <a:rPr lang="en-US" sz="4000" i="1" dirty="0">
                <a:solidFill>
                  <a:schemeClr val="bg1"/>
                </a:solidFill>
              </a:rPr>
              <a:t>Colossians 3:17</a:t>
            </a:r>
          </a:p>
        </p:txBody>
      </p:sp>
    </p:spTree>
    <p:extLst>
      <p:ext uri="{BB962C8B-B14F-4D97-AF65-F5344CB8AC3E}">
        <p14:creationId xmlns:p14="http://schemas.microsoft.com/office/powerpoint/2010/main" val="4179587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83FC-E370-4B36-910C-035E36DCEB8B}"/>
              </a:ext>
            </a:extLst>
          </p:cNvPr>
          <p:cNvSpPr>
            <a:spLocks noGrp="1"/>
          </p:cNvSpPr>
          <p:nvPr>
            <p:ph type="ctrTitle"/>
          </p:nvPr>
        </p:nvSpPr>
        <p:spPr>
          <a:xfrm>
            <a:off x="685800" y="1904241"/>
            <a:ext cx="7772400" cy="2387600"/>
          </a:xfrm>
        </p:spPr>
        <p:txBody>
          <a:bodyPr>
            <a:normAutofit/>
          </a:bodyPr>
          <a:lstStyle/>
          <a:p>
            <a:r>
              <a:rPr lang="en-US" sz="8000" b="1" dirty="0">
                <a:solidFill>
                  <a:schemeClr val="bg1"/>
                </a:solidFill>
                <a:latin typeface="Viner Hand ITC" panose="03070502030502020203" pitchFamily="66" charset="0"/>
              </a:rPr>
              <a:t>Establishing Authority</a:t>
            </a:r>
          </a:p>
        </p:txBody>
      </p:sp>
      <p:sp>
        <p:nvSpPr>
          <p:cNvPr id="3" name="Subtitle 2">
            <a:extLst>
              <a:ext uri="{FF2B5EF4-FFF2-40B4-BE49-F238E27FC236}">
                <a16:creationId xmlns:a16="http://schemas.microsoft.com/office/drawing/2014/main" id="{A07B7033-FC5F-494F-98A4-DE3BBE21F2B3}"/>
              </a:ext>
            </a:extLst>
          </p:cNvPr>
          <p:cNvSpPr>
            <a:spLocks noGrp="1"/>
          </p:cNvSpPr>
          <p:nvPr>
            <p:ph type="subTitle" idx="1"/>
          </p:nvPr>
        </p:nvSpPr>
        <p:spPr>
          <a:xfrm>
            <a:off x="1143000" y="4330906"/>
            <a:ext cx="6858000" cy="1655762"/>
          </a:xfrm>
        </p:spPr>
        <p:txBody>
          <a:bodyPr>
            <a:normAutofit/>
          </a:bodyPr>
          <a:lstStyle/>
          <a:p>
            <a:r>
              <a:rPr lang="en-US" sz="4000" i="1" dirty="0">
                <a:solidFill>
                  <a:schemeClr val="bg1"/>
                </a:solidFill>
              </a:rPr>
              <a:t>Colossians 3:17</a:t>
            </a:r>
          </a:p>
        </p:txBody>
      </p:sp>
    </p:spTree>
    <p:extLst>
      <p:ext uri="{BB962C8B-B14F-4D97-AF65-F5344CB8AC3E}">
        <p14:creationId xmlns:p14="http://schemas.microsoft.com/office/powerpoint/2010/main" val="2084492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79516"/>
            <a:ext cx="7886700" cy="1452150"/>
          </a:xfrm>
        </p:spPr>
        <p:txBody>
          <a:bodyPr>
            <a:normAutofit/>
          </a:bodyPr>
          <a:lstStyle/>
          <a:p>
            <a:pPr algn="ctr"/>
            <a:r>
              <a:rPr lang="en-US" sz="4800" b="1" dirty="0">
                <a:solidFill>
                  <a:schemeClr val="bg1"/>
                </a:solidFill>
                <a:latin typeface="Viner Hand ITC" panose="03070502030502020203" pitchFamily="66" charset="0"/>
              </a:rPr>
              <a:t>Prerequisites to Establishing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Desire God’s Wisdom </a:t>
            </a:r>
            <a:r>
              <a:rPr lang="en-US" sz="3600" dirty="0">
                <a:solidFill>
                  <a:schemeClr val="bg1"/>
                </a:solidFill>
              </a:rPr>
              <a:t>– </a:t>
            </a:r>
            <a:r>
              <a:rPr lang="en-US" sz="3600" i="1" dirty="0">
                <a:solidFill>
                  <a:schemeClr val="bg1"/>
                </a:solidFill>
              </a:rPr>
              <a:t>Ephesians 5:17;                   1 Corinthians 3:18-20</a:t>
            </a:r>
          </a:p>
          <a:p>
            <a:pPr marL="0" indent="0">
              <a:buNone/>
            </a:pPr>
            <a:r>
              <a:rPr lang="en-US" sz="3600" b="1" dirty="0">
                <a:solidFill>
                  <a:schemeClr val="bg1"/>
                </a:solidFill>
              </a:rPr>
              <a:t>Abide in the Word of Christ </a:t>
            </a:r>
            <a:r>
              <a:rPr lang="en-US" sz="3600" dirty="0">
                <a:solidFill>
                  <a:schemeClr val="bg1"/>
                </a:solidFill>
              </a:rPr>
              <a:t>– </a:t>
            </a:r>
            <a:r>
              <a:rPr lang="en-US" sz="3600" i="1" dirty="0">
                <a:solidFill>
                  <a:schemeClr val="bg1"/>
                </a:solidFill>
              </a:rPr>
              <a:t>John 8:31-32;    2 John 9</a:t>
            </a:r>
          </a:p>
          <a:p>
            <a:pPr marL="0" indent="0">
              <a:buNone/>
            </a:pPr>
            <a:r>
              <a:rPr lang="en-US" sz="3600" b="1" dirty="0">
                <a:solidFill>
                  <a:schemeClr val="bg1"/>
                </a:solidFill>
              </a:rPr>
              <a:t>Handle the Word Accurately </a:t>
            </a:r>
            <a:r>
              <a:rPr lang="en-US" sz="3600" dirty="0">
                <a:solidFill>
                  <a:schemeClr val="bg1"/>
                </a:solidFill>
              </a:rPr>
              <a:t>– </a:t>
            </a:r>
            <a:r>
              <a:rPr lang="en-US" sz="3600" i="1" dirty="0">
                <a:solidFill>
                  <a:schemeClr val="bg1"/>
                </a:solidFill>
              </a:rPr>
              <a:t>2 Timothy 2:15</a:t>
            </a:r>
          </a:p>
          <a:p>
            <a:pPr marL="0" indent="0">
              <a:buNone/>
            </a:pPr>
            <a:r>
              <a:rPr lang="en-US" sz="3600" b="1" dirty="0">
                <a:solidFill>
                  <a:schemeClr val="bg1"/>
                </a:solidFill>
              </a:rPr>
              <a:t>Hold Fast the Pattern </a:t>
            </a:r>
            <a:r>
              <a:rPr lang="en-US" sz="3600" dirty="0">
                <a:solidFill>
                  <a:schemeClr val="bg1"/>
                </a:solidFill>
              </a:rPr>
              <a:t>– </a:t>
            </a:r>
            <a:r>
              <a:rPr lang="en-US" sz="3600" i="1" dirty="0">
                <a:solidFill>
                  <a:schemeClr val="bg1"/>
                </a:solidFill>
              </a:rPr>
              <a:t>2 Timothy 1:13;           2 Thessalonians 2:15</a:t>
            </a:r>
          </a:p>
        </p:txBody>
      </p:sp>
    </p:spTree>
    <p:extLst>
      <p:ext uri="{BB962C8B-B14F-4D97-AF65-F5344CB8AC3E}">
        <p14:creationId xmlns:p14="http://schemas.microsoft.com/office/powerpoint/2010/main" val="27080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Establishing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Declaration</a:t>
            </a:r>
            <a:r>
              <a:rPr lang="en-US" sz="3600" dirty="0">
                <a:solidFill>
                  <a:schemeClr val="bg1"/>
                </a:solidFill>
              </a:rPr>
              <a:t> </a:t>
            </a:r>
            <a:r>
              <a:rPr lang="en-US" sz="3200" dirty="0">
                <a:solidFill>
                  <a:schemeClr val="bg1"/>
                </a:solidFill>
              </a:rPr>
              <a:t>– </a:t>
            </a:r>
            <a:r>
              <a:rPr lang="en-US" sz="3200" i="1" dirty="0">
                <a:solidFill>
                  <a:schemeClr val="bg1"/>
                </a:solidFill>
              </a:rPr>
              <a:t>when something is directly stated or positively commanded.</a:t>
            </a:r>
          </a:p>
          <a:p>
            <a:r>
              <a:rPr lang="en-US" sz="3200" dirty="0">
                <a:solidFill>
                  <a:schemeClr val="bg1"/>
                </a:solidFill>
              </a:rPr>
              <a:t>Example in the great commission (</a:t>
            </a:r>
            <a:r>
              <a:rPr lang="en-US" sz="3200" i="1" dirty="0">
                <a:solidFill>
                  <a:schemeClr val="bg1"/>
                </a:solidFill>
              </a:rPr>
              <a:t>Mark 16</a:t>
            </a:r>
            <a:r>
              <a:rPr lang="en-US" sz="3200" dirty="0">
                <a:solidFill>
                  <a:schemeClr val="bg1"/>
                </a:solidFill>
              </a:rPr>
              <a:t>):</a:t>
            </a:r>
          </a:p>
          <a:p>
            <a:pPr lvl="1"/>
            <a:r>
              <a:rPr lang="en-US" sz="3200" i="1" dirty="0">
                <a:solidFill>
                  <a:schemeClr val="bg1"/>
                </a:solidFill>
              </a:rPr>
              <a:t>v. 15 </a:t>
            </a:r>
            <a:r>
              <a:rPr lang="en-US" sz="3200" dirty="0">
                <a:solidFill>
                  <a:schemeClr val="bg1"/>
                </a:solidFill>
              </a:rPr>
              <a:t>– command; </a:t>
            </a:r>
            <a:r>
              <a:rPr lang="en-US" sz="3200" i="1" dirty="0">
                <a:solidFill>
                  <a:schemeClr val="bg1"/>
                </a:solidFill>
              </a:rPr>
              <a:t>v. 16 </a:t>
            </a:r>
            <a:r>
              <a:rPr lang="en-US" sz="3200" dirty="0">
                <a:solidFill>
                  <a:schemeClr val="bg1"/>
                </a:solidFill>
              </a:rPr>
              <a:t>– statement</a:t>
            </a:r>
          </a:p>
          <a:p>
            <a:r>
              <a:rPr lang="en-US" sz="3200" dirty="0">
                <a:solidFill>
                  <a:schemeClr val="bg1"/>
                </a:solidFill>
              </a:rPr>
              <a:t>As used by Jesus (</a:t>
            </a:r>
            <a:r>
              <a:rPr lang="en-US" sz="3200" i="1" dirty="0">
                <a:solidFill>
                  <a:schemeClr val="bg1"/>
                </a:solidFill>
              </a:rPr>
              <a:t>Matthew 22</a:t>
            </a:r>
            <a:r>
              <a:rPr lang="en-US" sz="3200" dirty="0">
                <a:solidFill>
                  <a:schemeClr val="bg1"/>
                </a:solidFill>
              </a:rPr>
              <a:t>):</a:t>
            </a:r>
          </a:p>
          <a:p>
            <a:pPr lvl="1"/>
            <a:r>
              <a:rPr lang="en-US" sz="3200" i="1" dirty="0">
                <a:solidFill>
                  <a:schemeClr val="bg1"/>
                </a:solidFill>
              </a:rPr>
              <a:t>vv. 36-40 </a:t>
            </a:r>
            <a:r>
              <a:rPr lang="en-US" sz="3200" dirty="0">
                <a:solidFill>
                  <a:schemeClr val="bg1"/>
                </a:solidFill>
              </a:rPr>
              <a:t>– command; </a:t>
            </a:r>
            <a:r>
              <a:rPr lang="en-US" sz="3200" i="1" dirty="0">
                <a:solidFill>
                  <a:schemeClr val="bg1"/>
                </a:solidFill>
              </a:rPr>
              <a:t>vv. 41-45 </a:t>
            </a:r>
            <a:r>
              <a:rPr lang="en-US" sz="3200" dirty="0">
                <a:solidFill>
                  <a:schemeClr val="bg1"/>
                </a:solidFill>
              </a:rPr>
              <a:t>– statement </a:t>
            </a:r>
          </a:p>
        </p:txBody>
      </p:sp>
    </p:spTree>
    <p:extLst>
      <p:ext uri="{BB962C8B-B14F-4D97-AF65-F5344CB8AC3E}">
        <p14:creationId xmlns:p14="http://schemas.microsoft.com/office/powerpoint/2010/main" val="346205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Establishing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Declaration</a:t>
            </a:r>
            <a:endParaRPr lang="en-US" sz="3200" i="1" dirty="0">
              <a:solidFill>
                <a:schemeClr val="bg1"/>
              </a:solidFill>
            </a:endParaRPr>
          </a:p>
          <a:p>
            <a:pPr marL="0" indent="0">
              <a:buNone/>
            </a:pPr>
            <a:r>
              <a:rPr lang="en-US" sz="3600" b="1" dirty="0">
                <a:solidFill>
                  <a:schemeClr val="bg1"/>
                </a:solidFill>
              </a:rPr>
              <a:t>Approved Example </a:t>
            </a:r>
            <a:r>
              <a:rPr lang="en-US" sz="3200" dirty="0">
                <a:solidFill>
                  <a:schemeClr val="bg1"/>
                </a:solidFill>
              </a:rPr>
              <a:t>– </a:t>
            </a:r>
            <a:r>
              <a:rPr lang="en-US" sz="3200" i="1" dirty="0">
                <a:solidFill>
                  <a:schemeClr val="bg1"/>
                </a:solidFill>
              </a:rPr>
              <a:t>when a thing is practiced by the church or Christians in the NT under Divine guidance and appointment.</a:t>
            </a:r>
          </a:p>
          <a:p>
            <a:r>
              <a:rPr lang="en-US" sz="3200" dirty="0">
                <a:solidFill>
                  <a:schemeClr val="bg1"/>
                </a:solidFill>
              </a:rPr>
              <a:t>Example in what was done to be saved:</a:t>
            </a:r>
          </a:p>
          <a:p>
            <a:pPr lvl="1"/>
            <a:r>
              <a:rPr lang="en-US" sz="3200" i="1" dirty="0">
                <a:solidFill>
                  <a:schemeClr val="bg1"/>
                </a:solidFill>
              </a:rPr>
              <a:t>Acts 2:40-41 </a:t>
            </a:r>
            <a:r>
              <a:rPr lang="en-US" sz="3200" dirty="0">
                <a:solidFill>
                  <a:schemeClr val="bg1"/>
                </a:solidFill>
              </a:rPr>
              <a:t>– they were baptized.</a:t>
            </a:r>
          </a:p>
          <a:p>
            <a:r>
              <a:rPr lang="en-US" sz="3200" dirty="0">
                <a:solidFill>
                  <a:schemeClr val="bg1"/>
                </a:solidFill>
              </a:rPr>
              <a:t>As used by Jesus:</a:t>
            </a:r>
          </a:p>
          <a:p>
            <a:pPr lvl="1"/>
            <a:r>
              <a:rPr lang="en-US" sz="3200" i="1" dirty="0">
                <a:solidFill>
                  <a:schemeClr val="bg1"/>
                </a:solidFill>
              </a:rPr>
              <a:t>John 13:14-15 </a:t>
            </a:r>
            <a:r>
              <a:rPr lang="en-US" sz="3200" dirty="0">
                <a:solidFill>
                  <a:schemeClr val="bg1"/>
                </a:solidFill>
              </a:rPr>
              <a:t>– I, your Lord, am your example.</a:t>
            </a:r>
          </a:p>
        </p:txBody>
      </p:sp>
    </p:spTree>
    <p:extLst>
      <p:ext uri="{BB962C8B-B14F-4D97-AF65-F5344CB8AC3E}">
        <p14:creationId xmlns:p14="http://schemas.microsoft.com/office/powerpoint/2010/main" val="179025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Establishing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Declaration</a:t>
            </a:r>
            <a:r>
              <a:rPr lang="en-US" sz="3200" b="1" dirty="0">
                <a:solidFill>
                  <a:schemeClr val="bg1"/>
                </a:solidFill>
              </a:rPr>
              <a:t>; </a:t>
            </a:r>
            <a:r>
              <a:rPr lang="en-US" sz="3600" b="1" dirty="0">
                <a:solidFill>
                  <a:schemeClr val="bg1"/>
                </a:solidFill>
              </a:rPr>
              <a:t>Approved Example</a:t>
            </a:r>
          </a:p>
          <a:p>
            <a:pPr marL="0" indent="0">
              <a:buNone/>
            </a:pPr>
            <a:r>
              <a:rPr lang="en-US" sz="3600" b="1" dirty="0">
                <a:solidFill>
                  <a:schemeClr val="bg1"/>
                </a:solidFill>
              </a:rPr>
              <a:t>Necessary Inference</a:t>
            </a:r>
            <a:r>
              <a:rPr lang="en-US" sz="3200" b="1" dirty="0">
                <a:solidFill>
                  <a:schemeClr val="bg1"/>
                </a:solidFill>
              </a:rPr>
              <a:t> – </a:t>
            </a:r>
            <a:r>
              <a:rPr lang="en-US" sz="3200" i="1" dirty="0">
                <a:solidFill>
                  <a:schemeClr val="bg1"/>
                </a:solidFill>
              </a:rPr>
              <a:t>When something, </a:t>
            </a:r>
            <a:r>
              <a:rPr lang="en-US" sz="3200" i="1">
                <a:solidFill>
                  <a:schemeClr val="bg1"/>
                </a:solidFill>
              </a:rPr>
              <a:t>although not </a:t>
            </a:r>
            <a:r>
              <a:rPr lang="en-US" sz="3200" i="1" dirty="0">
                <a:solidFill>
                  <a:schemeClr val="bg1"/>
                </a:solidFill>
              </a:rPr>
              <a:t>directly stated or commanded, is necessarily implied by the text, and we then necessarily infer.</a:t>
            </a:r>
          </a:p>
          <a:p>
            <a:r>
              <a:rPr lang="en-US" sz="3200" dirty="0">
                <a:solidFill>
                  <a:schemeClr val="bg1"/>
                </a:solidFill>
              </a:rPr>
              <a:t>Example, calling on the name of the Lord:</a:t>
            </a:r>
          </a:p>
          <a:p>
            <a:pPr lvl="1"/>
            <a:r>
              <a:rPr lang="en-US" sz="3200" i="1" dirty="0">
                <a:solidFill>
                  <a:schemeClr val="bg1"/>
                </a:solidFill>
              </a:rPr>
              <a:t>Acts 22:16 </a:t>
            </a:r>
            <a:r>
              <a:rPr lang="en-US" sz="3200" dirty="0">
                <a:solidFill>
                  <a:schemeClr val="bg1"/>
                </a:solidFill>
              </a:rPr>
              <a:t>– being baptized.</a:t>
            </a:r>
          </a:p>
          <a:p>
            <a:r>
              <a:rPr lang="en-US" sz="3200" dirty="0">
                <a:solidFill>
                  <a:schemeClr val="bg1"/>
                </a:solidFill>
              </a:rPr>
              <a:t>As used by Jesus:</a:t>
            </a:r>
          </a:p>
          <a:p>
            <a:pPr lvl="1"/>
            <a:r>
              <a:rPr lang="en-US" sz="3200" i="1" dirty="0">
                <a:solidFill>
                  <a:schemeClr val="bg1"/>
                </a:solidFill>
              </a:rPr>
              <a:t>Luke 20:37-38 </a:t>
            </a:r>
            <a:r>
              <a:rPr lang="en-US" sz="3200" dirty="0">
                <a:solidFill>
                  <a:schemeClr val="bg1"/>
                </a:solidFill>
              </a:rPr>
              <a:t>– the dead are raised.</a:t>
            </a:r>
          </a:p>
        </p:txBody>
      </p:sp>
    </p:spTree>
    <p:extLst>
      <p:ext uri="{BB962C8B-B14F-4D97-AF65-F5344CB8AC3E}">
        <p14:creationId xmlns:p14="http://schemas.microsoft.com/office/powerpoint/2010/main" val="299430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Applications of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Conflict over Circumcision </a:t>
            </a:r>
            <a:r>
              <a:rPr lang="en-US" sz="3200" i="1" dirty="0">
                <a:solidFill>
                  <a:schemeClr val="bg1"/>
                </a:solidFill>
              </a:rPr>
              <a:t>(cf. Acts 15)</a:t>
            </a:r>
            <a:endParaRPr lang="en-US" sz="3600" i="1" dirty="0">
              <a:solidFill>
                <a:schemeClr val="bg1"/>
              </a:solidFill>
            </a:endParaRPr>
          </a:p>
          <a:p>
            <a:r>
              <a:rPr lang="en-US" sz="3200" dirty="0">
                <a:solidFill>
                  <a:schemeClr val="bg1"/>
                </a:solidFill>
              </a:rPr>
              <a:t>Note (</a:t>
            </a:r>
            <a:r>
              <a:rPr lang="en-US" sz="3200" i="1" dirty="0">
                <a:solidFill>
                  <a:schemeClr val="bg1"/>
                </a:solidFill>
              </a:rPr>
              <a:t>Galatians 2</a:t>
            </a:r>
            <a:r>
              <a:rPr lang="en-US" sz="3200" dirty="0">
                <a:solidFill>
                  <a:schemeClr val="bg1"/>
                </a:solidFill>
              </a:rPr>
              <a:t>):</a:t>
            </a:r>
          </a:p>
          <a:p>
            <a:pPr lvl="1"/>
            <a:r>
              <a:rPr lang="en-US" sz="3200" i="1" dirty="0">
                <a:solidFill>
                  <a:schemeClr val="bg1"/>
                </a:solidFill>
              </a:rPr>
              <a:t>v. 2 </a:t>
            </a:r>
            <a:r>
              <a:rPr lang="en-US" sz="3200" dirty="0">
                <a:solidFill>
                  <a:schemeClr val="bg1"/>
                </a:solidFill>
              </a:rPr>
              <a:t>– by revelation; </a:t>
            </a:r>
            <a:r>
              <a:rPr lang="en-US" sz="3200" i="1" dirty="0">
                <a:solidFill>
                  <a:schemeClr val="bg1"/>
                </a:solidFill>
              </a:rPr>
              <a:t>v. 4 </a:t>
            </a:r>
            <a:r>
              <a:rPr lang="en-US" sz="3200" dirty="0">
                <a:solidFill>
                  <a:schemeClr val="bg1"/>
                </a:solidFill>
              </a:rPr>
              <a:t>– false brethren;           </a:t>
            </a:r>
            <a:r>
              <a:rPr lang="en-US" sz="3200" i="1" dirty="0">
                <a:solidFill>
                  <a:schemeClr val="bg1"/>
                </a:solidFill>
              </a:rPr>
              <a:t>v. 5 </a:t>
            </a:r>
            <a:r>
              <a:rPr lang="en-US" sz="3200" dirty="0">
                <a:solidFill>
                  <a:schemeClr val="bg1"/>
                </a:solidFill>
              </a:rPr>
              <a:t>– no yielding.</a:t>
            </a:r>
          </a:p>
          <a:p>
            <a:r>
              <a:rPr lang="en-US" sz="3200" dirty="0">
                <a:solidFill>
                  <a:schemeClr val="bg1"/>
                </a:solidFill>
              </a:rPr>
              <a:t>Peter – </a:t>
            </a:r>
            <a:r>
              <a:rPr lang="en-US" sz="3200" i="1" dirty="0">
                <a:solidFill>
                  <a:schemeClr val="bg1"/>
                </a:solidFill>
              </a:rPr>
              <a:t>vv. 7-11 </a:t>
            </a:r>
            <a:r>
              <a:rPr lang="en-US" sz="3200" dirty="0">
                <a:solidFill>
                  <a:schemeClr val="bg1"/>
                </a:solidFill>
              </a:rPr>
              <a:t>– necessary inference.</a:t>
            </a:r>
          </a:p>
          <a:p>
            <a:r>
              <a:rPr lang="en-US" sz="3200" dirty="0">
                <a:solidFill>
                  <a:schemeClr val="bg1"/>
                </a:solidFill>
              </a:rPr>
              <a:t>Barnabas/Paul – </a:t>
            </a:r>
            <a:r>
              <a:rPr lang="en-US" sz="3200" i="1" dirty="0">
                <a:solidFill>
                  <a:schemeClr val="bg1"/>
                </a:solidFill>
              </a:rPr>
              <a:t>v. 12 </a:t>
            </a:r>
            <a:r>
              <a:rPr lang="en-US" sz="3200" dirty="0">
                <a:solidFill>
                  <a:schemeClr val="bg1"/>
                </a:solidFill>
              </a:rPr>
              <a:t>– approved example.</a:t>
            </a:r>
          </a:p>
          <a:p>
            <a:r>
              <a:rPr lang="en-US" sz="3200" dirty="0">
                <a:solidFill>
                  <a:schemeClr val="bg1"/>
                </a:solidFill>
              </a:rPr>
              <a:t>James – </a:t>
            </a:r>
            <a:r>
              <a:rPr lang="en-US" sz="3200" i="1" dirty="0">
                <a:solidFill>
                  <a:schemeClr val="bg1"/>
                </a:solidFill>
              </a:rPr>
              <a:t>vv. 13-19 </a:t>
            </a:r>
            <a:r>
              <a:rPr lang="en-US" sz="3200" dirty="0">
                <a:solidFill>
                  <a:schemeClr val="bg1"/>
                </a:solidFill>
              </a:rPr>
              <a:t>– declaration.</a:t>
            </a:r>
          </a:p>
        </p:txBody>
      </p:sp>
    </p:spTree>
    <p:extLst>
      <p:ext uri="{BB962C8B-B14F-4D97-AF65-F5344CB8AC3E}">
        <p14:creationId xmlns:p14="http://schemas.microsoft.com/office/powerpoint/2010/main" val="28433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Applications of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Conflict over Circumcision </a:t>
            </a:r>
            <a:r>
              <a:rPr lang="en-US" sz="3200" i="1" dirty="0">
                <a:solidFill>
                  <a:schemeClr val="bg1"/>
                </a:solidFill>
              </a:rPr>
              <a:t>(cf. Acts 15)</a:t>
            </a:r>
          </a:p>
          <a:p>
            <a:pPr marL="0" indent="0">
              <a:buNone/>
            </a:pPr>
            <a:r>
              <a:rPr lang="en-US" sz="3600" b="1" dirty="0">
                <a:solidFill>
                  <a:schemeClr val="bg1"/>
                </a:solidFill>
              </a:rPr>
              <a:t>The Lord’s Supper</a:t>
            </a:r>
          </a:p>
          <a:p>
            <a:r>
              <a:rPr lang="en-US" sz="3200" b="1" dirty="0">
                <a:solidFill>
                  <a:schemeClr val="bg1"/>
                </a:solidFill>
              </a:rPr>
              <a:t>Declaration</a:t>
            </a:r>
            <a:r>
              <a:rPr lang="en-US" sz="3200" dirty="0">
                <a:solidFill>
                  <a:schemeClr val="bg1"/>
                </a:solidFill>
              </a:rPr>
              <a:t> – </a:t>
            </a:r>
            <a:r>
              <a:rPr lang="en-US" sz="3200" i="1" dirty="0">
                <a:solidFill>
                  <a:schemeClr val="bg1"/>
                </a:solidFill>
              </a:rPr>
              <a:t>1 Corinthians 11:23-26 </a:t>
            </a:r>
            <a:r>
              <a:rPr lang="en-US" sz="3200" dirty="0">
                <a:solidFill>
                  <a:schemeClr val="bg1"/>
                </a:solidFill>
              </a:rPr>
              <a:t>– observance.</a:t>
            </a:r>
          </a:p>
          <a:p>
            <a:r>
              <a:rPr lang="en-US" sz="3200" b="1" dirty="0">
                <a:solidFill>
                  <a:schemeClr val="bg1"/>
                </a:solidFill>
              </a:rPr>
              <a:t>Approved Example</a:t>
            </a:r>
            <a:r>
              <a:rPr lang="en-US" sz="3200" dirty="0">
                <a:solidFill>
                  <a:schemeClr val="bg1"/>
                </a:solidFill>
              </a:rPr>
              <a:t> – </a:t>
            </a:r>
            <a:r>
              <a:rPr lang="en-US" sz="3200" i="1" dirty="0">
                <a:solidFill>
                  <a:schemeClr val="bg1"/>
                </a:solidFill>
              </a:rPr>
              <a:t>Acts 20:7 </a:t>
            </a:r>
            <a:r>
              <a:rPr lang="en-US" sz="3200" dirty="0">
                <a:solidFill>
                  <a:schemeClr val="bg1"/>
                </a:solidFill>
              </a:rPr>
              <a:t>– time.</a:t>
            </a:r>
          </a:p>
          <a:p>
            <a:r>
              <a:rPr lang="en-US" sz="3200" b="1" dirty="0">
                <a:solidFill>
                  <a:schemeClr val="bg1"/>
                </a:solidFill>
              </a:rPr>
              <a:t>Necessary Inference </a:t>
            </a:r>
            <a:r>
              <a:rPr lang="en-US" sz="3200" dirty="0">
                <a:solidFill>
                  <a:schemeClr val="bg1"/>
                </a:solidFill>
              </a:rPr>
              <a:t>– </a:t>
            </a:r>
            <a:r>
              <a:rPr lang="en-US" sz="3200" i="1" dirty="0">
                <a:solidFill>
                  <a:schemeClr val="bg1"/>
                </a:solidFill>
              </a:rPr>
              <a:t>Acts 20:7 </a:t>
            </a:r>
            <a:r>
              <a:rPr lang="en-US" sz="3200" dirty="0">
                <a:solidFill>
                  <a:schemeClr val="bg1"/>
                </a:solidFill>
              </a:rPr>
              <a:t>– frequency.</a:t>
            </a:r>
          </a:p>
          <a:p>
            <a:pPr lvl="1"/>
            <a:r>
              <a:rPr lang="en-US" sz="3200" dirty="0">
                <a:solidFill>
                  <a:schemeClr val="bg1"/>
                </a:solidFill>
              </a:rPr>
              <a:t>Compare – </a:t>
            </a:r>
            <a:r>
              <a:rPr lang="en-US" sz="3200" i="1" dirty="0">
                <a:solidFill>
                  <a:schemeClr val="bg1"/>
                </a:solidFill>
              </a:rPr>
              <a:t>“Remember the Sabbath day to keep it holy” (Exodus 20:8).</a:t>
            </a:r>
            <a:endParaRPr lang="en-US" sz="3600" i="1" dirty="0">
              <a:solidFill>
                <a:schemeClr val="bg1"/>
              </a:solidFill>
            </a:endParaRPr>
          </a:p>
        </p:txBody>
      </p:sp>
    </p:spTree>
    <p:extLst>
      <p:ext uri="{BB962C8B-B14F-4D97-AF65-F5344CB8AC3E}">
        <p14:creationId xmlns:p14="http://schemas.microsoft.com/office/powerpoint/2010/main" val="354004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AE505-B98E-4E65-9EC6-E797A7BE69B0}"/>
              </a:ext>
            </a:extLst>
          </p:cNvPr>
          <p:cNvSpPr/>
          <p:nvPr/>
        </p:nvSpPr>
        <p:spPr>
          <a:xfrm>
            <a:off x="177196" y="1697318"/>
            <a:ext cx="8789608" cy="500165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A50D5-3198-4A4E-AB85-EFCA51D95385}"/>
              </a:ext>
            </a:extLst>
          </p:cNvPr>
          <p:cNvSpPr>
            <a:spLocks noGrp="1"/>
          </p:cNvSpPr>
          <p:nvPr>
            <p:ph type="title"/>
          </p:nvPr>
        </p:nvSpPr>
        <p:spPr>
          <a:xfrm>
            <a:off x="628650" y="530086"/>
            <a:ext cx="7886700" cy="1001579"/>
          </a:xfrm>
        </p:spPr>
        <p:txBody>
          <a:bodyPr>
            <a:normAutofit/>
          </a:bodyPr>
          <a:lstStyle/>
          <a:p>
            <a:pPr algn="ctr"/>
            <a:r>
              <a:rPr lang="en-US" sz="4800" b="1" dirty="0">
                <a:solidFill>
                  <a:schemeClr val="bg1"/>
                </a:solidFill>
                <a:latin typeface="Viner Hand ITC" panose="03070502030502020203" pitchFamily="66" charset="0"/>
              </a:rPr>
              <a:t>The Nature of Authority</a:t>
            </a:r>
          </a:p>
        </p:txBody>
      </p:sp>
      <p:sp>
        <p:nvSpPr>
          <p:cNvPr id="3" name="Content Placeholder 2">
            <a:extLst>
              <a:ext uri="{FF2B5EF4-FFF2-40B4-BE49-F238E27FC236}">
                <a16:creationId xmlns:a16="http://schemas.microsoft.com/office/drawing/2014/main" id="{B62FB400-517C-441E-AF42-052791A2F877}"/>
              </a:ext>
            </a:extLst>
          </p:cNvPr>
          <p:cNvSpPr>
            <a:spLocks noGrp="1"/>
          </p:cNvSpPr>
          <p:nvPr>
            <p:ph idx="1"/>
          </p:nvPr>
        </p:nvSpPr>
        <p:spPr>
          <a:xfrm>
            <a:off x="186721" y="1690689"/>
            <a:ext cx="8770558" cy="5001658"/>
          </a:xfrm>
          <a:noFill/>
        </p:spPr>
        <p:txBody>
          <a:bodyPr>
            <a:normAutofit/>
          </a:bodyPr>
          <a:lstStyle/>
          <a:p>
            <a:pPr marL="0" indent="0">
              <a:buNone/>
            </a:pPr>
            <a:r>
              <a:rPr lang="en-US" sz="3600" b="1" dirty="0">
                <a:solidFill>
                  <a:schemeClr val="bg1"/>
                </a:solidFill>
              </a:rPr>
              <a:t>Common Misunderstandings</a:t>
            </a:r>
          </a:p>
          <a:p>
            <a:r>
              <a:rPr lang="en-US" sz="3200" dirty="0">
                <a:solidFill>
                  <a:schemeClr val="bg1"/>
                </a:solidFill>
              </a:rPr>
              <a:t>“Unless a thing is specifically mentioned in the Bible it is not authorized”?</a:t>
            </a:r>
          </a:p>
          <a:p>
            <a:r>
              <a:rPr lang="en-US" sz="3200" dirty="0">
                <a:solidFill>
                  <a:schemeClr val="bg1"/>
                </a:solidFill>
              </a:rPr>
              <a:t>“We do a lot of things without Bible authority”?</a:t>
            </a:r>
          </a:p>
          <a:p>
            <a:pPr marL="0" indent="0">
              <a:buNone/>
            </a:pPr>
            <a:endParaRPr lang="en-US" sz="3200" dirty="0">
              <a:solidFill>
                <a:schemeClr val="bg1"/>
              </a:solidFill>
            </a:endParaRPr>
          </a:p>
          <a:p>
            <a:pPr marL="0" indent="0">
              <a:buNone/>
            </a:pPr>
            <a:endParaRPr lang="en-US" sz="3600" i="1" dirty="0">
              <a:solidFill>
                <a:schemeClr val="bg1"/>
              </a:solidFill>
            </a:endParaRPr>
          </a:p>
        </p:txBody>
      </p:sp>
    </p:spTree>
    <p:extLst>
      <p:ext uri="{BB962C8B-B14F-4D97-AF65-F5344CB8AC3E}">
        <p14:creationId xmlns:p14="http://schemas.microsoft.com/office/powerpoint/2010/main" val="240815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2135</Words>
  <Application>Microsoft Office PowerPoint</Application>
  <PresentationFormat>On-screen Show (4:3)</PresentationFormat>
  <Paragraphs>194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Viner Hand ITC</vt:lpstr>
      <vt:lpstr>Wingdings</vt:lpstr>
      <vt:lpstr>Office Theme</vt:lpstr>
      <vt:lpstr>PowerPoint Presentation</vt:lpstr>
      <vt:lpstr>Establishing Authority</vt:lpstr>
      <vt:lpstr>Prerequisites to Establishing Authority</vt:lpstr>
      <vt:lpstr>Establishing Authority</vt:lpstr>
      <vt:lpstr>Establishing Authority</vt:lpstr>
      <vt:lpstr>Establishing Authority</vt:lpstr>
      <vt:lpstr>Applications of Authority</vt:lpstr>
      <vt:lpstr>Applications of Authority</vt:lpstr>
      <vt:lpstr>The Nature of Authority</vt:lpstr>
      <vt:lpstr>The Nature of Authority</vt:lpstr>
      <vt:lpstr>The Nature of Authority</vt:lpstr>
      <vt:lpstr>Establishing Authority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Authority</dc:title>
  <dc:creator>Stan Cox</dc:creator>
  <cp:lastModifiedBy>Stan Cox</cp:lastModifiedBy>
  <cp:revision>13</cp:revision>
  <dcterms:created xsi:type="dcterms:W3CDTF">2018-05-30T18:07:44Z</dcterms:created>
  <dcterms:modified xsi:type="dcterms:W3CDTF">2018-06-03T04:16:35Z</dcterms:modified>
</cp:coreProperties>
</file>