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6" r:id="rId3"/>
    <p:sldId id="257"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13479-676E-49A6-93F6-F6BBE580261A}" type="datetimeFigureOut">
              <a:rPr lang="en-US" smtClean="0"/>
              <a:t>6/10/2018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326AD-2E2F-4BFA-8357-54F55B9A8B96}" type="slidenum">
              <a:rPr lang="en-US" smtClean="0"/>
              <a:t>‹#›</a:t>
            </a:fld>
            <a:endParaRPr lang="en-US"/>
          </a:p>
        </p:txBody>
      </p:sp>
    </p:spTree>
    <p:extLst>
      <p:ext uri="{BB962C8B-B14F-4D97-AF65-F5344CB8AC3E}">
        <p14:creationId xmlns:p14="http://schemas.microsoft.com/office/powerpoint/2010/main" val="3142801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Proper Conformity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Romans 8:29; 12:2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has a purpose – to save those who love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14:15)</a:t>
            </a:r>
            <a:r>
              <a:rPr lang="en-US" dirty="0">
                <a:latin typeface="Calibri" panose="020F0502020204030204" pitchFamily="34" charset="0"/>
                <a:ea typeface="Calibri" panose="020F0502020204030204" pitchFamily="34" charset="0"/>
                <a:cs typeface="Times New Roman" panose="02020603050405020304" pitchFamily="18" charset="0"/>
              </a:rPr>
              <a:t>, and glorify them together with His Son in eternity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8:28-30):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29)</a:t>
            </a:r>
            <a:r>
              <a:rPr lang="en-US" dirty="0">
                <a:latin typeface="Calibri" panose="020F0502020204030204" pitchFamily="34" charset="0"/>
                <a:ea typeface="Calibri" panose="020F0502020204030204" pitchFamily="34" charset="0"/>
                <a:cs typeface="Times New Roman" panose="02020603050405020304" pitchFamily="18" charset="0"/>
              </a:rPr>
              <a:t> – Those who do God’s will are predestined to be in the same form as the glorified Son of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30)</a:t>
            </a:r>
            <a:r>
              <a:rPr lang="en-US" dirty="0">
                <a:latin typeface="Calibri" panose="020F0502020204030204" pitchFamily="34" charset="0"/>
                <a:ea typeface="Calibri" panose="020F0502020204030204" pitchFamily="34" charset="0"/>
                <a:cs typeface="Times New Roman" panose="02020603050405020304" pitchFamily="18" charset="0"/>
              </a:rPr>
              <a:t> – These are called by God in the gospel, justified by answering the call, thus glorified in the end – i.e. realize the destiny which God ordained them for.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conformity to the image of the glorified Christ starts while still in the physical body, and is a constant process until it is consummated by God in the end with the redemption of the purchased possession: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8:16-18</a:t>
            </a:r>
            <a:r>
              <a:rPr lang="en-US" dirty="0">
                <a:latin typeface="Calibri" panose="020F0502020204030204" pitchFamily="34" charset="0"/>
                <a:ea typeface="Calibri" panose="020F0502020204030204" pitchFamily="34" charset="0"/>
                <a:cs typeface="Times New Roman" panose="02020603050405020304" pitchFamily="18" charset="0"/>
              </a:rPr>
              <a:t> – Those who have the disposition as sons to do what God says (walk in the gospel way) are the joint heirs with Christ of this glorification. Such must, and are willing to suffer with Him to receive such glory.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3:1-3</a:t>
            </a:r>
            <a:r>
              <a:rPr lang="en-US" dirty="0">
                <a:latin typeface="Calibri" panose="020F0502020204030204" pitchFamily="34" charset="0"/>
                <a:ea typeface="Calibri" panose="020F0502020204030204" pitchFamily="34" charset="0"/>
                <a:cs typeface="Times New Roman" panose="02020603050405020304" pitchFamily="18" charset="0"/>
              </a:rPr>
              <a:t> – Those who have answered the gospel call are children of God, and should be striving daily toward the purity of Christ.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ultimate goal of glorification with Christ in heaven for eternity will be realized by those who conform themselves to Him now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those who by patient continuance in doing good seek for glory, honor, and immortality” (Romans 2:7)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While Christians have this hope and goal, the god of this age seeks to strike us with a shortsightedness which conforms to the transient world rather than the eternal glory of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Some desire relevance, acceptance, and pleasure, so they seek to be conformed to the world.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Regardless of motive, conforming to the world is an ever-present danger to all Christians because we are surrounded by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Rather than allowing themselves to be influenced by the world to become more like the world, Christians must rather seek conformity to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Do Not Be Conformed</a:t>
            </a:r>
          </a:p>
          <a:p>
            <a:endParaRPr lang="en-US" dirty="0"/>
          </a:p>
        </p:txBody>
      </p:sp>
      <p:sp>
        <p:nvSpPr>
          <p:cNvPr id="4" name="Slide Number Placeholder 3"/>
          <p:cNvSpPr>
            <a:spLocks noGrp="1"/>
          </p:cNvSpPr>
          <p:nvPr>
            <p:ph type="sldNum" sz="quarter" idx="10"/>
          </p:nvPr>
        </p:nvSpPr>
        <p:spPr/>
        <p:txBody>
          <a:bodyPr/>
          <a:lstStyle/>
          <a:p>
            <a:fld id="{998326AD-2E2F-4BFA-8357-54F55B9A8B96}" type="slidenum">
              <a:rPr lang="en-US" smtClean="0"/>
              <a:t>2</a:t>
            </a:fld>
            <a:endParaRPr lang="en-US"/>
          </a:p>
        </p:txBody>
      </p:sp>
    </p:spTree>
    <p:extLst>
      <p:ext uri="{BB962C8B-B14F-4D97-AF65-F5344CB8AC3E}">
        <p14:creationId xmlns:p14="http://schemas.microsoft.com/office/powerpoint/2010/main" val="1314377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Do Not Be Conformed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An Ageless Danger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Israelites were guilty of worldly conformity: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7:38-41</a:t>
            </a:r>
            <a:r>
              <a:rPr lang="en-US" dirty="0">
                <a:latin typeface="Calibri" panose="020F0502020204030204" pitchFamily="34" charset="0"/>
                <a:ea typeface="Calibri" panose="020F0502020204030204" pitchFamily="34" charset="0"/>
                <a:cs typeface="Times New Roman" panose="02020603050405020304" pitchFamily="18" charset="0"/>
              </a:rPr>
              <a:t> – Were given the Law at Sinai through Moses, but turned back to the ways observed and learned in Egypt.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their hearts they turned back”</a:t>
            </a:r>
            <a:r>
              <a:rPr lang="en-US" dirty="0">
                <a:latin typeface="Calibri" panose="020F0502020204030204" pitchFamily="34" charset="0"/>
                <a:ea typeface="Calibri" panose="020F0502020204030204" pitchFamily="34" charset="0"/>
                <a:cs typeface="Times New Roman" panose="02020603050405020304" pitchFamily="18" charset="0"/>
              </a:rPr>
              <a:t> – i.e. they longed for the ways of the Egyptians, to be like them.</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“Perhaps, however, the expression means, not that they desired literally to ‘return’ to Egypt, but that ‘their hearts inclined to the habits and morals of the Egyptians.’” (Albert Barnes’ Notes on the Bible)</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wanted to make them a holy nation, but they wanted to be just like their oppressors.</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“rejoiced in the works of their own hands”</a:t>
            </a:r>
            <a:r>
              <a:rPr lang="en-US" dirty="0">
                <a:latin typeface="Calibri" panose="020F0502020204030204" pitchFamily="34" charset="0"/>
                <a:ea typeface="Calibri" panose="020F0502020204030204" pitchFamily="34" charset="0"/>
                <a:cs typeface="Times New Roman" panose="02020603050405020304" pitchFamily="18" charset="0"/>
              </a:rPr>
              <a:t> – it was ultimately about self-service. (as is all idolatry)</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32:6</a:t>
            </a:r>
            <a:r>
              <a:rPr lang="en-US" dirty="0">
                <a:latin typeface="Calibri" panose="020F0502020204030204" pitchFamily="34" charset="0"/>
                <a:ea typeface="Calibri" panose="020F0502020204030204" pitchFamily="34" charset="0"/>
                <a:cs typeface="Times New Roman" panose="02020603050405020304" pitchFamily="18" charset="0"/>
              </a:rPr>
              <a:t> – things associated with their idolatrous practice.</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10:7-8</a:t>
            </a:r>
            <a:r>
              <a:rPr lang="en-US" dirty="0">
                <a:latin typeface="Calibri" panose="020F0502020204030204" pitchFamily="34" charset="0"/>
                <a:ea typeface="Calibri" panose="020F0502020204030204" pitchFamily="34" charset="0"/>
                <a:cs typeface="Times New Roman" panose="02020603050405020304" pitchFamily="18" charset="0"/>
              </a:rPr>
              <a:t> – Divine commentary on such.</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They conformed to the world ultimately to satisfy their fleshly desires rather than please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8:5, 7-8</a:t>
            </a:r>
            <a:r>
              <a:rPr lang="en-US" dirty="0">
                <a:latin typeface="Calibri" panose="020F0502020204030204" pitchFamily="34" charset="0"/>
                <a:ea typeface="Calibri" panose="020F0502020204030204" pitchFamily="34" charset="0"/>
                <a:cs typeface="Times New Roman" panose="02020603050405020304" pitchFamily="18" charset="0"/>
              </a:rPr>
              <a:t> – Israel demanded a king like the nations – in doing so they rejected God just like when they turned to idolatry – conforming to the world around them.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Kings 12:28-31</a:t>
            </a:r>
            <a:r>
              <a:rPr lang="en-US" dirty="0">
                <a:latin typeface="Calibri" panose="020F0502020204030204" pitchFamily="34" charset="0"/>
                <a:ea typeface="Calibri" panose="020F0502020204030204" pitchFamily="34" charset="0"/>
                <a:cs typeface="Times New Roman" panose="02020603050405020304" pitchFamily="18" charset="0"/>
              </a:rPr>
              <a:t> – Jeroboam turned to idolatry as a matter of convenience soon after he became king of Israel upon the division of the kingdom.</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Nature of the Danger</a:t>
            </a:r>
          </a:p>
          <a:p>
            <a:endParaRPr lang="en-US" dirty="0"/>
          </a:p>
        </p:txBody>
      </p:sp>
      <p:sp>
        <p:nvSpPr>
          <p:cNvPr id="4" name="Slide Number Placeholder 3"/>
          <p:cNvSpPr>
            <a:spLocks noGrp="1"/>
          </p:cNvSpPr>
          <p:nvPr>
            <p:ph type="sldNum" sz="quarter" idx="10"/>
          </p:nvPr>
        </p:nvSpPr>
        <p:spPr/>
        <p:txBody>
          <a:bodyPr/>
          <a:lstStyle/>
          <a:p>
            <a:fld id="{998326AD-2E2F-4BFA-8357-54F55B9A8B96}" type="slidenum">
              <a:rPr lang="en-US" smtClean="0"/>
              <a:t>3</a:t>
            </a:fld>
            <a:endParaRPr lang="en-US"/>
          </a:p>
        </p:txBody>
      </p:sp>
    </p:spTree>
    <p:extLst>
      <p:ext uri="{BB962C8B-B14F-4D97-AF65-F5344CB8AC3E}">
        <p14:creationId xmlns:p14="http://schemas.microsoft.com/office/powerpoint/2010/main" val="2476836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Nature of the Danger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Contrast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12:2 – “renewing of your mind”</a:t>
            </a:r>
            <a:r>
              <a:rPr lang="en-US" dirty="0">
                <a:latin typeface="Calibri" panose="020F0502020204030204" pitchFamily="34" charset="0"/>
                <a:ea typeface="Calibri" panose="020F0502020204030204" pitchFamily="34" charset="0"/>
                <a:cs typeface="Times New Roman" panose="02020603050405020304" pitchFamily="18" charset="0"/>
              </a:rPr>
              <a:t> – a matter of the inward man conforming to the values and characteristics of the world.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3:1-2</a:t>
            </a:r>
            <a:r>
              <a:rPr lang="en-US" dirty="0">
                <a:latin typeface="Calibri" panose="020F0502020204030204" pitchFamily="34" charset="0"/>
                <a:ea typeface="Calibri" panose="020F0502020204030204" pitchFamily="34" charset="0"/>
                <a:cs typeface="Times New Roman" panose="02020603050405020304" pitchFamily="18" charset="0"/>
              </a:rPr>
              <a:t> – mind set on things on the earth.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Conforming to the world is a matter of having a mind of the flesh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those who live according to the flesh set their minds no the things of the flesh” (Romans 8:5)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Conforming to something lacking value, and duration: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2:17a</a:t>
            </a:r>
            <a:r>
              <a:rPr lang="en-US" dirty="0">
                <a:latin typeface="Calibri" panose="020F0502020204030204" pitchFamily="34" charset="0"/>
                <a:ea typeface="Calibri" panose="020F0502020204030204" pitchFamily="34" charset="0"/>
                <a:cs typeface="Times New Roman" panose="02020603050405020304" pitchFamily="18" charset="0"/>
              </a:rPr>
              <a:t> – it is all passing away – the one conformed to it will be left with nothing.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Like those who love money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James 1:11</a:t>
            </a:r>
            <a:r>
              <a:rPr lang="en-US" dirty="0">
                <a:latin typeface="Calibri" panose="020F0502020204030204" pitchFamily="34" charset="0"/>
                <a:ea typeface="Calibri" panose="020F0502020204030204" pitchFamily="34" charset="0"/>
                <a:cs typeface="Times New Roman" panose="02020603050405020304" pitchFamily="18" charset="0"/>
              </a:rPr>
              <a:t> – fade away in pursuit.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Failing to do what </a:t>
            </a:r>
            <a:r>
              <a:rPr lang="en-US" b="1" u="sng" dirty="0">
                <a:latin typeface="Calibri" panose="020F0502020204030204" pitchFamily="34" charset="0"/>
                <a:ea typeface="Calibri" panose="020F0502020204030204" pitchFamily="34" charset="0"/>
                <a:cs typeface="Times New Roman" panose="02020603050405020304" pitchFamily="18" charset="0"/>
              </a:rPr>
              <a:t>God</a:t>
            </a:r>
            <a:r>
              <a:rPr lang="en-US" b="1" dirty="0">
                <a:latin typeface="Calibri" panose="020F0502020204030204" pitchFamily="34" charset="0"/>
                <a:ea typeface="Calibri" panose="020F0502020204030204" pitchFamily="34" charset="0"/>
                <a:cs typeface="Times New Roman" panose="02020603050405020304" pitchFamily="18" charset="0"/>
              </a:rPr>
              <a:t> desires: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4:4-5</a:t>
            </a:r>
            <a:r>
              <a:rPr lang="en-US" dirty="0">
                <a:latin typeface="Calibri" panose="020F0502020204030204" pitchFamily="34" charset="0"/>
                <a:ea typeface="Calibri" panose="020F0502020204030204" pitchFamily="34" charset="0"/>
                <a:cs typeface="Times New Roman" panose="02020603050405020304" pitchFamily="18" charset="0"/>
              </a:rPr>
              <a:t> – Conforming to the world is committing adultery against the Lord.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2:6, 8-9</a:t>
            </a:r>
            <a:r>
              <a:rPr lang="en-US" dirty="0">
                <a:latin typeface="Calibri" panose="020F0502020204030204" pitchFamily="34" charset="0"/>
                <a:ea typeface="Calibri" panose="020F0502020204030204" pitchFamily="34" charset="0"/>
                <a:cs typeface="Times New Roman" panose="02020603050405020304" pitchFamily="18" charset="0"/>
              </a:rPr>
              <a:t> – Those who do such will be punished eternally.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God desires is seen in contrast to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8</a:t>
            </a:r>
            <a:r>
              <a:rPr lang="en-US" dirty="0">
                <a:latin typeface="Calibri" panose="020F0502020204030204" pitchFamily="34" charset="0"/>
                <a:ea typeface="Calibri" panose="020F0502020204030204" pitchFamily="34" charset="0"/>
                <a:cs typeface="Times New Roman" panose="02020603050405020304" pitchFamily="18" charset="0"/>
              </a:rPr>
              <a:t> – He wants us to obey the truth.</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will sanctify us, or set us apart from the world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17:14-17</a:t>
            </a:r>
            <a:r>
              <a:rPr lang="en-US" dirty="0">
                <a:latin typeface="Calibri" panose="020F0502020204030204" pitchFamily="34" charset="0"/>
                <a:ea typeface="Calibri" panose="020F0502020204030204" pitchFamily="34" charset="0"/>
                <a:cs typeface="Times New Roman" panose="02020603050405020304" pitchFamily="18" charset="0"/>
              </a:rPr>
              <a:t> (praying for apostles, but applicable in principle to us).</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“just as I am not of the world”</a:t>
            </a:r>
            <a:r>
              <a:rPr lang="en-US" dirty="0">
                <a:latin typeface="Calibri" panose="020F0502020204030204" pitchFamily="34" charset="0"/>
                <a:ea typeface="Calibri" panose="020F0502020204030204" pitchFamily="34" charset="0"/>
                <a:cs typeface="Times New Roman" panose="02020603050405020304" pitchFamily="18" charset="0"/>
              </a:rPr>
              <a:t> – namely, in order to avoid conforming to the world, we must conform to Christ – intimately related to the truth.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Be Conformed</a:t>
            </a:r>
          </a:p>
          <a:p>
            <a:endParaRPr lang="en-US" dirty="0"/>
          </a:p>
        </p:txBody>
      </p:sp>
      <p:sp>
        <p:nvSpPr>
          <p:cNvPr id="4" name="Slide Number Placeholder 3"/>
          <p:cNvSpPr>
            <a:spLocks noGrp="1"/>
          </p:cNvSpPr>
          <p:nvPr>
            <p:ph type="sldNum" sz="quarter" idx="10"/>
          </p:nvPr>
        </p:nvSpPr>
        <p:spPr/>
        <p:txBody>
          <a:bodyPr/>
          <a:lstStyle/>
          <a:p>
            <a:fld id="{998326AD-2E2F-4BFA-8357-54F55B9A8B96}" type="slidenum">
              <a:rPr lang="en-US" smtClean="0"/>
              <a:t>4</a:t>
            </a:fld>
            <a:endParaRPr lang="en-US"/>
          </a:p>
        </p:txBody>
      </p:sp>
    </p:spTree>
    <p:extLst>
      <p:ext uri="{BB962C8B-B14F-4D97-AF65-F5344CB8AC3E}">
        <p14:creationId xmlns:p14="http://schemas.microsoft.com/office/powerpoint/2010/main" val="3383317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Be Conformed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Image of His Son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8:29</a:t>
            </a:r>
            <a:r>
              <a:rPr lang="en-US" dirty="0">
                <a:latin typeface="Calibri" panose="020F0502020204030204" pitchFamily="34" charset="0"/>
                <a:ea typeface="Calibri" panose="020F0502020204030204" pitchFamily="34" charset="0"/>
                <a:cs typeface="Times New Roman" panose="02020603050405020304" pitchFamily="18" charset="0"/>
              </a:rPr>
              <a:t> – It is God’s will that we be conformed to Christ.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2:20</a:t>
            </a:r>
            <a:r>
              <a:rPr lang="en-US" dirty="0">
                <a:latin typeface="Calibri" panose="020F0502020204030204" pitchFamily="34" charset="0"/>
                <a:ea typeface="Calibri" panose="020F0502020204030204" pitchFamily="34" charset="0"/>
                <a:cs typeface="Times New Roman" panose="02020603050405020304" pitchFamily="18" charset="0"/>
              </a:rPr>
              <a:t> – This was Paul’s desire, to be conformed to Christ, or to have Christ live in Him.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literally, but by faith in Him.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6:14</a:t>
            </a:r>
            <a:r>
              <a:rPr lang="en-US" dirty="0">
                <a:latin typeface="Calibri" panose="020F0502020204030204" pitchFamily="34" charset="0"/>
                <a:ea typeface="Calibri" panose="020F0502020204030204" pitchFamily="34" charset="0"/>
                <a:cs typeface="Times New Roman" panose="02020603050405020304" pitchFamily="18" charset="0"/>
              </a:rPr>
              <a:t> – such accomplishes the opposite of conformity to the world – great opposition to it.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Christ’s image is revealed and conformed to in the gospel: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4:6</a:t>
            </a:r>
            <a:r>
              <a:rPr lang="en-US" dirty="0">
                <a:latin typeface="Calibri" panose="020F0502020204030204" pitchFamily="34" charset="0"/>
                <a:ea typeface="Calibri" panose="020F0502020204030204" pitchFamily="34" charset="0"/>
                <a:cs typeface="Times New Roman" panose="02020603050405020304" pitchFamily="18" charset="0"/>
              </a:rPr>
              <a:t> – apostolic ministry is preaching the knowledge of God in Jesus Christ.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3:18</a:t>
            </a:r>
            <a:r>
              <a:rPr lang="en-US" dirty="0">
                <a:latin typeface="Calibri" panose="020F0502020204030204" pitchFamily="34" charset="0"/>
                <a:ea typeface="Calibri" panose="020F0502020204030204" pitchFamily="34" charset="0"/>
                <a:cs typeface="Times New Roman" panose="02020603050405020304" pitchFamily="18" charset="0"/>
              </a:rPr>
              <a:t> – such is transformative – into the glory of the Lord – conforming to His image – becoming like Him.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1:3-4</a:t>
            </a:r>
            <a:r>
              <a:rPr lang="en-US" dirty="0">
                <a:latin typeface="Calibri" panose="020F0502020204030204" pitchFamily="34" charset="0"/>
                <a:ea typeface="Calibri" panose="020F0502020204030204" pitchFamily="34" charset="0"/>
                <a:cs typeface="Times New Roman" panose="02020603050405020304" pitchFamily="18" charset="0"/>
              </a:rPr>
              <a:t> – God’s will that we partake of the divine nature through the knowledge of Christ. (</a:t>
            </a:r>
            <a:r>
              <a:rPr lang="en-US" i="1" dirty="0" err="1">
                <a:latin typeface="Calibri" panose="020F0502020204030204" pitchFamily="34" charset="0"/>
                <a:ea typeface="Calibri" panose="020F0502020204030204" pitchFamily="34" charset="0"/>
                <a:cs typeface="Times New Roman" panose="02020603050405020304" pitchFamily="18" charset="0"/>
              </a:rPr>
              <a:t>epignosis</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full knowledge or discernment; participant knowledge)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Such conformation to Christ’s image is through transformative process which requires effort on our part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Be Transformed</a:t>
            </a:r>
          </a:p>
          <a:p>
            <a:endParaRPr lang="en-US" dirty="0"/>
          </a:p>
        </p:txBody>
      </p:sp>
      <p:sp>
        <p:nvSpPr>
          <p:cNvPr id="4" name="Slide Number Placeholder 3"/>
          <p:cNvSpPr>
            <a:spLocks noGrp="1"/>
          </p:cNvSpPr>
          <p:nvPr>
            <p:ph type="sldNum" sz="quarter" idx="10"/>
          </p:nvPr>
        </p:nvSpPr>
        <p:spPr/>
        <p:txBody>
          <a:bodyPr/>
          <a:lstStyle/>
          <a:p>
            <a:fld id="{998326AD-2E2F-4BFA-8357-54F55B9A8B96}" type="slidenum">
              <a:rPr lang="en-US" smtClean="0"/>
              <a:t>5</a:t>
            </a:fld>
            <a:endParaRPr lang="en-US"/>
          </a:p>
        </p:txBody>
      </p:sp>
    </p:spTree>
    <p:extLst>
      <p:ext uri="{BB962C8B-B14F-4D97-AF65-F5344CB8AC3E}">
        <p14:creationId xmlns:p14="http://schemas.microsoft.com/office/powerpoint/2010/main" val="11830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Be Transformed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12:2</a:t>
            </a:r>
            <a:r>
              <a:rPr lang="en-US" dirty="0">
                <a:latin typeface="Calibri" panose="020F0502020204030204" pitchFamily="34" charset="0"/>
                <a:ea typeface="Calibri" panose="020F0502020204030204" pitchFamily="34" charset="0"/>
                <a:cs typeface="Times New Roman" panose="02020603050405020304" pitchFamily="18" charset="0"/>
              </a:rPr>
              <a:t> – not conformed, but transformed.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Where conforming to the world is a result of a fleshly mind, conforming to Christ is a result of renewing that mind which invariably leads to transformation.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Such a renewal of mind does not just happen, but comes through immense effort.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renewal and transformation occurs through: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Repentance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Study (to renewal)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Practicing Righteousness (to transformation)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4:20-24</a:t>
            </a:r>
            <a:r>
              <a:rPr lang="en-US" dirty="0">
                <a:latin typeface="Calibri" panose="020F0502020204030204" pitchFamily="34" charset="0"/>
                <a:ea typeface="Calibri" panose="020F0502020204030204" pitchFamily="34" charset="0"/>
                <a:cs typeface="Times New Roman" panose="02020603050405020304" pitchFamily="18" charset="0"/>
              </a:rPr>
              <a:t> (snapshot of this renewal and transformation):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17-19)</a:t>
            </a:r>
            <a:r>
              <a:rPr lang="en-US" dirty="0">
                <a:latin typeface="Calibri" panose="020F0502020204030204" pitchFamily="34" charset="0"/>
                <a:ea typeface="Calibri" panose="020F0502020204030204" pitchFamily="34" charset="0"/>
                <a:cs typeface="Times New Roman" panose="02020603050405020304" pitchFamily="18" charset="0"/>
              </a:rPr>
              <a:t> – Gentile living.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20-21)</a:t>
            </a:r>
            <a:r>
              <a:rPr lang="en-US" dirty="0">
                <a:latin typeface="Calibri" panose="020F0502020204030204" pitchFamily="34" charset="0"/>
                <a:ea typeface="Calibri" panose="020F0502020204030204" pitchFamily="34" charset="0"/>
                <a:cs typeface="Times New Roman" panose="02020603050405020304" pitchFamily="18" charset="0"/>
              </a:rPr>
              <a:t> – Christ teaches something different.</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 – put off – repent of sins.</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a:t>
            </a:r>
            <a:r>
              <a:rPr lang="en-US" dirty="0">
                <a:latin typeface="Calibri" panose="020F0502020204030204" pitchFamily="34" charset="0"/>
                <a:ea typeface="Calibri" panose="020F0502020204030204" pitchFamily="34" charset="0"/>
                <a:cs typeface="Times New Roman" panose="02020603050405020304" pitchFamily="18" charset="0"/>
              </a:rPr>
              <a:t> – renew mind – through knowledge of Christ’s teaching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11-13).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a:t>
            </a:r>
            <a:r>
              <a:rPr lang="en-US" dirty="0">
                <a:latin typeface="Calibri" panose="020F0502020204030204" pitchFamily="34" charset="0"/>
                <a:ea typeface="Calibri" panose="020F0502020204030204" pitchFamily="34" charset="0"/>
                <a:cs typeface="Times New Roman" panose="02020603050405020304" pitchFamily="18" charset="0"/>
              </a:rPr>
              <a:t> – put on – that new man Christ requires us to be.</a:t>
            </a:r>
          </a:p>
          <a:p>
            <a:endParaRPr lang="en-US" dirty="0"/>
          </a:p>
        </p:txBody>
      </p:sp>
      <p:sp>
        <p:nvSpPr>
          <p:cNvPr id="4" name="Slide Number Placeholder 3"/>
          <p:cNvSpPr>
            <a:spLocks noGrp="1"/>
          </p:cNvSpPr>
          <p:nvPr>
            <p:ph type="sldNum" sz="quarter" idx="10"/>
          </p:nvPr>
        </p:nvSpPr>
        <p:spPr/>
        <p:txBody>
          <a:bodyPr/>
          <a:lstStyle/>
          <a:p>
            <a:fld id="{998326AD-2E2F-4BFA-8357-54F55B9A8B96}" type="slidenum">
              <a:rPr lang="en-US" smtClean="0"/>
              <a:t>6</a:t>
            </a:fld>
            <a:endParaRPr lang="en-US"/>
          </a:p>
        </p:txBody>
      </p:sp>
    </p:spTree>
    <p:extLst>
      <p:ext uri="{BB962C8B-B14F-4D97-AF65-F5344CB8AC3E}">
        <p14:creationId xmlns:p14="http://schemas.microsoft.com/office/powerpoint/2010/main" val="1226409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Our ultimate hope and goal is to be glorified with Christ – i.e. be conformed to His glorious image.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conformation is something which begins while we live in the body – we must already be conforming to Christ.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do so, we must avoid conforming to the world.</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understand, and practice proper conformity.</a:t>
            </a:r>
          </a:p>
          <a:p>
            <a:endParaRPr lang="en-US" dirty="0"/>
          </a:p>
        </p:txBody>
      </p:sp>
      <p:sp>
        <p:nvSpPr>
          <p:cNvPr id="4" name="Slide Number Placeholder 3"/>
          <p:cNvSpPr>
            <a:spLocks noGrp="1"/>
          </p:cNvSpPr>
          <p:nvPr>
            <p:ph type="sldNum" sz="quarter" idx="10"/>
          </p:nvPr>
        </p:nvSpPr>
        <p:spPr/>
        <p:txBody>
          <a:bodyPr/>
          <a:lstStyle/>
          <a:p>
            <a:fld id="{998326AD-2E2F-4BFA-8357-54F55B9A8B96}" type="slidenum">
              <a:rPr lang="en-US" smtClean="0"/>
              <a:t>7</a:t>
            </a:fld>
            <a:endParaRPr lang="en-US"/>
          </a:p>
        </p:txBody>
      </p:sp>
    </p:spTree>
    <p:extLst>
      <p:ext uri="{BB962C8B-B14F-4D97-AF65-F5344CB8AC3E}">
        <p14:creationId xmlns:p14="http://schemas.microsoft.com/office/powerpoint/2010/main" val="5316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4CDC85-752D-48DF-9C5E-A406AC4E736D}"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368007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4CDC85-752D-48DF-9C5E-A406AC4E736D}"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1180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4CDC85-752D-48DF-9C5E-A406AC4E736D}"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296863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4CDC85-752D-48DF-9C5E-A406AC4E736D}"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253847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4CDC85-752D-48DF-9C5E-A406AC4E736D}"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168229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4CDC85-752D-48DF-9C5E-A406AC4E736D}"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11666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4CDC85-752D-48DF-9C5E-A406AC4E736D}" type="datetimeFigureOut">
              <a:rPr lang="en-US" smtClean="0"/>
              <a:t>6/10/2018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410575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4CDC85-752D-48DF-9C5E-A406AC4E736D}" type="datetimeFigureOut">
              <a:rPr lang="en-US" smtClean="0"/>
              <a:t>6/10/2018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352497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CDC85-752D-48DF-9C5E-A406AC4E736D}" type="datetimeFigureOut">
              <a:rPr lang="en-US" smtClean="0"/>
              <a:t>6/10/2018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3868267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4CDC85-752D-48DF-9C5E-A406AC4E736D}"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94431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4CDC85-752D-48DF-9C5E-A406AC4E736D}"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27E8A-536B-47F0-8877-8F10FD22B12F}" type="slidenum">
              <a:rPr lang="en-US" smtClean="0"/>
              <a:t>‹#›</a:t>
            </a:fld>
            <a:endParaRPr lang="en-US"/>
          </a:p>
        </p:txBody>
      </p:sp>
    </p:spTree>
    <p:extLst>
      <p:ext uri="{BB962C8B-B14F-4D97-AF65-F5344CB8AC3E}">
        <p14:creationId xmlns:p14="http://schemas.microsoft.com/office/powerpoint/2010/main" val="139121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CDC85-752D-48DF-9C5E-A406AC4E736D}" type="datetimeFigureOut">
              <a:rPr lang="en-US" smtClean="0"/>
              <a:t>6/10/2018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27E8A-536B-47F0-8877-8F10FD22B12F}" type="slidenum">
              <a:rPr lang="en-US" smtClean="0"/>
              <a:t>‹#›</a:t>
            </a:fld>
            <a:endParaRPr lang="en-US"/>
          </a:p>
        </p:txBody>
      </p:sp>
    </p:spTree>
    <p:extLst>
      <p:ext uri="{BB962C8B-B14F-4D97-AF65-F5344CB8AC3E}">
        <p14:creationId xmlns:p14="http://schemas.microsoft.com/office/powerpoint/2010/main" val="2125631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06CD7-CF33-4B6B-A2AB-7BADE6A829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7018BA-1DFE-4E56-B7E1-CF586CC573D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5658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FA6E45-0AF3-42B1-96B2-B0458B2A5851}"/>
              </a:ext>
            </a:extLst>
          </p:cNvPr>
          <p:cNvPicPr>
            <a:picLocks noChangeAspect="1"/>
          </p:cNvPicPr>
          <p:nvPr/>
        </p:nvPicPr>
        <p:blipFill rotWithShape="1">
          <a:blip r:embed="rId3">
            <a:extLst>
              <a:ext uri="{28A0092B-C50C-407E-A947-70E740481C1C}">
                <a14:useLocalDpi xmlns:a14="http://schemas.microsoft.com/office/drawing/2010/main" val="0"/>
              </a:ext>
            </a:extLst>
          </a:blip>
          <a:srcRect t="4762"/>
          <a:stretch/>
        </p:blipFill>
        <p:spPr>
          <a:xfrm>
            <a:off x="-2987" y="10"/>
            <a:ext cx="9143999" cy="4571990"/>
          </a:xfrm>
          <a:prstGeom prst="rect">
            <a:avLst/>
          </a:prstGeom>
        </p:spPr>
      </p:pic>
      <p:cxnSp>
        <p:nvCxnSpPr>
          <p:cNvPr id="10" name="Straight Connector 9">
            <a:extLst>
              <a:ext uri="{FF2B5EF4-FFF2-40B4-BE49-F238E27FC236}">
                <a16:creationId xmlns:a16="http://schemas.microsoft.com/office/drawing/2014/main" id="{E126E481-B945-4179-BD79-05E96E9B29E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52A1032-910F-4924-AA46-6283B5E6510B}"/>
              </a:ext>
            </a:extLst>
          </p:cNvPr>
          <p:cNvSpPr>
            <a:spLocks noGrp="1"/>
          </p:cNvSpPr>
          <p:nvPr>
            <p:ph type="ctrTitle"/>
          </p:nvPr>
        </p:nvSpPr>
        <p:spPr>
          <a:xfrm>
            <a:off x="324852" y="5091762"/>
            <a:ext cx="5875644" cy="1264588"/>
          </a:xfrm>
        </p:spPr>
        <p:txBody>
          <a:bodyPr anchor="ctr">
            <a:normAutofit fontScale="90000"/>
          </a:bodyPr>
          <a:lstStyle/>
          <a:p>
            <a:pPr algn="r"/>
            <a:r>
              <a:rPr lang="en-US" sz="8000" b="1" dirty="0">
                <a:latin typeface="Vivaldi" panose="03020602050506090804" pitchFamily="66" charset="0"/>
              </a:rPr>
              <a:t>Proper Conformity</a:t>
            </a:r>
          </a:p>
        </p:txBody>
      </p:sp>
      <p:sp>
        <p:nvSpPr>
          <p:cNvPr id="3" name="Subtitle 2">
            <a:extLst>
              <a:ext uri="{FF2B5EF4-FFF2-40B4-BE49-F238E27FC236}">
                <a16:creationId xmlns:a16="http://schemas.microsoft.com/office/drawing/2014/main" id="{C54A1C93-4366-4F86-AE67-C234EB5A53A6}"/>
              </a:ext>
            </a:extLst>
          </p:cNvPr>
          <p:cNvSpPr>
            <a:spLocks noGrp="1"/>
          </p:cNvSpPr>
          <p:nvPr>
            <p:ph type="subTitle" idx="1"/>
          </p:nvPr>
        </p:nvSpPr>
        <p:spPr>
          <a:xfrm>
            <a:off x="6374330" y="5091763"/>
            <a:ext cx="2230655" cy="1264587"/>
          </a:xfrm>
        </p:spPr>
        <p:txBody>
          <a:bodyPr anchor="ctr">
            <a:normAutofit/>
          </a:bodyPr>
          <a:lstStyle/>
          <a:p>
            <a:pPr algn="l"/>
            <a:r>
              <a:rPr lang="en-US" sz="3600" i="1" dirty="0"/>
              <a:t>Romans 8:29; 12:2</a:t>
            </a:r>
          </a:p>
        </p:txBody>
      </p:sp>
      <p:cxnSp>
        <p:nvCxnSpPr>
          <p:cNvPr id="7" name="Straight Connector 6">
            <a:extLst>
              <a:ext uri="{FF2B5EF4-FFF2-40B4-BE49-F238E27FC236}">
                <a16:creationId xmlns:a16="http://schemas.microsoft.com/office/drawing/2014/main" id="{A983E838-FB86-45A3-884E-67FC35447B67}"/>
              </a:ext>
            </a:extLst>
          </p:cNvPr>
          <p:cNvCxnSpPr/>
          <p:nvPr/>
        </p:nvCxnSpPr>
        <p:spPr>
          <a:xfrm>
            <a:off x="-304800" y="4572000"/>
            <a:ext cx="1000539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1774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tx1"/>
            </a:gs>
            <a:gs pos="83000">
              <a:schemeClr val="tx1"/>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D3B69-2643-4924-86D2-4A091AAA3157}"/>
              </a:ext>
            </a:extLst>
          </p:cNvPr>
          <p:cNvSpPr>
            <a:spLocks noGrp="1"/>
          </p:cNvSpPr>
          <p:nvPr>
            <p:ph type="title"/>
          </p:nvPr>
        </p:nvSpPr>
        <p:spPr>
          <a:xfrm>
            <a:off x="628650" y="126522"/>
            <a:ext cx="7886700" cy="1325563"/>
          </a:xfrm>
        </p:spPr>
        <p:txBody>
          <a:bodyPr>
            <a:normAutofit/>
          </a:bodyPr>
          <a:lstStyle/>
          <a:p>
            <a:r>
              <a:rPr lang="en-US" sz="6000" b="1" dirty="0">
                <a:latin typeface="Vivaldi" panose="03020602050506090804" pitchFamily="66" charset="0"/>
              </a:rPr>
              <a:t>Do Not Be Conformed</a:t>
            </a:r>
          </a:p>
        </p:txBody>
      </p:sp>
      <p:sp>
        <p:nvSpPr>
          <p:cNvPr id="3" name="Content Placeholder 2">
            <a:extLst>
              <a:ext uri="{FF2B5EF4-FFF2-40B4-BE49-F238E27FC236}">
                <a16:creationId xmlns:a16="http://schemas.microsoft.com/office/drawing/2014/main" id="{5740056F-B482-4A09-8990-4BCFD8EB17EC}"/>
              </a:ext>
            </a:extLst>
          </p:cNvPr>
          <p:cNvSpPr>
            <a:spLocks noGrp="1"/>
          </p:cNvSpPr>
          <p:nvPr>
            <p:ph idx="1"/>
          </p:nvPr>
        </p:nvSpPr>
        <p:spPr>
          <a:xfrm>
            <a:off x="314325" y="1531597"/>
            <a:ext cx="8515350" cy="5081238"/>
          </a:xfrm>
        </p:spPr>
        <p:txBody>
          <a:bodyPr/>
          <a:lstStyle/>
          <a:p>
            <a:pPr marL="0" indent="0">
              <a:buNone/>
            </a:pPr>
            <a:r>
              <a:rPr lang="en-US" sz="3600" b="1" dirty="0">
                <a:solidFill>
                  <a:schemeClr val="bg1"/>
                </a:solidFill>
              </a:rPr>
              <a:t>An Ageless Danger</a:t>
            </a:r>
          </a:p>
          <a:p>
            <a:r>
              <a:rPr lang="en-US" sz="3200" i="1" dirty="0">
                <a:solidFill>
                  <a:schemeClr val="bg1"/>
                </a:solidFill>
              </a:rPr>
              <a:t>Acts 7:38-41 </a:t>
            </a:r>
            <a:r>
              <a:rPr lang="en-US" sz="3200" dirty="0">
                <a:solidFill>
                  <a:schemeClr val="bg1"/>
                </a:solidFill>
              </a:rPr>
              <a:t>– Israel turned back to Egypt.</a:t>
            </a:r>
          </a:p>
          <a:p>
            <a:r>
              <a:rPr lang="en-US" sz="3200" i="1" dirty="0">
                <a:solidFill>
                  <a:schemeClr val="bg1"/>
                </a:solidFill>
              </a:rPr>
              <a:t>1 Samuel 8:5, 7-8</a:t>
            </a:r>
            <a:r>
              <a:rPr lang="en-US" sz="3200" dirty="0">
                <a:solidFill>
                  <a:schemeClr val="bg1"/>
                </a:solidFill>
              </a:rPr>
              <a:t> – Israel desired to be like the nations.</a:t>
            </a:r>
          </a:p>
          <a:p>
            <a:r>
              <a:rPr lang="en-US" sz="3200" i="1" dirty="0">
                <a:solidFill>
                  <a:schemeClr val="bg1"/>
                </a:solidFill>
              </a:rPr>
              <a:t>1 Kings 12:28-31 </a:t>
            </a:r>
            <a:r>
              <a:rPr lang="en-US" sz="3200" dirty="0">
                <a:solidFill>
                  <a:schemeClr val="bg1"/>
                </a:solidFill>
              </a:rPr>
              <a:t>– Jeroboam led Israel in idolatry.</a:t>
            </a:r>
          </a:p>
        </p:txBody>
      </p:sp>
      <p:pic>
        <p:nvPicPr>
          <p:cNvPr id="7" name="Picture 6">
            <a:extLst>
              <a:ext uri="{FF2B5EF4-FFF2-40B4-BE49-F238E27FC236}">
                <a16:creationId xmlns:a16="http://schemas.microsoft.com/office/drawing/2014/main" id="{2B089722-F10C-48A8-8F13-90D051D46C4B}"/>
              </a:ext>
            </a:extLst>
          </p:cNvPr>
          <p:cNvPicPr>
            <a:picLocks noChangeAspect="1"/>
          </p:cNvPicPr>
          <p:nvPr/>
        </p:nvPicPr>
        <p:blipFill rotWithShape="1">
          <a:blip r:embed="rId3">
            <a:extLst>
              <a:ext uri="{28A0092B-C50C-407E-A947-70E740481C1C}">
                <a14:useLocalDpi xmlns:a14="http://schemas.microsoft.com/office/drawing/2010/main" val="0"/>
              </a:ext>
            </a:extLst>
          </a:blip>
          <a:srcRect l="25725" r="40653"/>
          <a:stretch/>
        </p:blipFill>
        <p:spPr>
          <a:xfrm>
            <a:off x="7858539" y="206034"/>
            <a:ext cx="1046290" cy="16298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6501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tx1"/>
            </a:gs>
            <a:gs pos="83000">
              <a:schemeClr val="tx1"/>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D3B69-2643-4924-86D2-4A091AAA3157}"/>
              </a:ext>
            </a:extLst>
          </p:cNvPr>
          <p:cNvSpPr>
            <a:spLocks noGrp="1"/>
          </p:cNvSpPr>
          <p:nvPr>
            <p:ph type="title"/>
          </p:nvPr>
        </p:nvSpPr>
        <p:spPr>
          <a:xfrm>
            <a:off x="628650" y="126522"/>
            <a:ext cx="7886700" cy="1325563"/>
          </a:xfrm>
        </p:spPr>
        <p:txBody>
          <a:bodyPr>
            <a:normAutofit/>
          </a:bodyPr>
          <a:lstStyle/>
          <a:p>
            <a:r>
              <a:rPr lang="en-US" sz="6000" b="1" dirty="0">
                <a:latin typeface="Vivaldi" panose="03020602050506090804" pitchFamily="66" charset="0"/>
              </a:rPr>
              <a:t>Do Not Be Conformed</a:t>
            </a:r>
          </a:p>
        </p:txBody>
      </p:sp>
      <p:sp>
        <p:nvSpPr>
          <p:cNvPr id="3" name="Content Placeholder 2">
            <a:extLst>
              <a:ext uri="{FF2B5EF4-FFF2-40B4-BE49-F238E27FC236}">
                <a16:creationId xmlns:a16="http://schemas.microsoft.com/office/drawing/2014/main" id="{5740056F-B482-4A09-8990-4BCFD8EB17EC}"/>
              </a:ext>
            </a:extLst>
          </p:cNvPr>
          <p:cNvSpPr>
            <a:spLocks noGrp="1"/>
          </p:cNvSpPr>
          <p:nvPr>
            <p:ph idx="1"/>
          </p:nvPr>
        </p:nvSpPr>
        <p:spPr>
          <a:xfrm>
            <a:off x="314325" y="1531597"/>
            <a:ext cx="8515350" cy="5081238"/>
          </a:xfrm>
        </p:spPr>
        <p:txBody>
          <a:bodyPr>
            <a:normAutofit lnSpcReduction="10000"/>
          </a:bodyPr>
          <a:lstStyle/>
          <a:p>
            <a:pPr marL="0" indent="0">
              <a:buNone/>
            </a:pPr>
            <a:r>
              <a:rPr lang="en-US" sz="3600" b="1" dirty="0">
                <a:solidFill>
                  <a:schemeClr val="bg1"/>
                </a:solidFill>
              </a:rPr>
              <a:t>The Nature of the Danger</a:t>
            </a:r>
          </a:p>
          <a:p>
            <a:r>
              <a:rPr lang="en-US" sz="3200" dirty="0">
                <a:solidFill>
                  <a:schemeClr val="bg1"/>
                </a:solidFill>
              </a:rPr>
              <a:t>Mind of the flesh:</a:t>
            </a:r>
          </a:p>
          <a:p>
            <a:pPr lvl="1"/>
            <a:r>
              <a:rPr lang="en-US" sz="3200" i="1" dirty="0">
                <a:solidFill>
                  <a:schemeClr val="bg1"/>
                </a:solidFill>
              </a:rPr>
              <a:t>Cf. Romans 12:2 </a:t>
            </a:r>
            <a:r>
              <a:rPr lang="en-US" sz="3200" dirty="0">
                <a:solidFill>
                  <a:schemeClr val="bg1"/>
                </a:solidFill>
              </a:rPr>
              <a:t>– renew mind.</a:t>
            </a:r>
          </a:p>
          <a:p>
            <a:pPr lvl="1"/>
            <a:r>
              <a:rPr lang="en-US" sz="3200" i="1" dirty="0">
                <a:solidFill>
                  <a:schemeClr val="bg1"/>
                </a:solidFill>
              </a:rPr>
              <a:t>Colossians 3:1-2 </a:t>
            </a:r>
            <a:r>
              <a:rPr lang="en-US" sz="3200" dirty="0">
                <a:solidFill>
                  <a:schemeClr val="bg1"/>
                </a:solidFill>
              </a:rPr>
              <a:t>– mind set on earthly things.</a:t>
            </a:r>
          </a:p>
          <a:p>
            <a:r>
              <a:rPr lang="en-US" sz="3200" dirty="0">
                <a:solidFill>
                  <a:schemeClr val="bg1"/>
                </a:solidFill>
              </a:rPr>
              <a:t>Conforming to the transient – </a:t>
            </a:r>
            <a:r>
              <a:rPr lang="en-US" sz="3200" i="1" dirty="0">
                <a:solidFill>
                  <a:schemeClr val="bg1"/>
                </a:solidFill>
              </a:rPr>
              <a:t>1 John 2:17a; James 1:11</a:t>
            </a:r>
          </a:p>
          <a:p>
            <a:r>
              <a:rPr lang="en-US" sz="3200" dirty="0">
                <a:solidFill>
                  <a:schemeClr val="bg1"/>
                </a:solidFill>
              </a:rPr>
              <a:t>Failing to obey God:</a:t>
            </a:r>
          </a:p>
          <a:p>
            <a:pPr lvl="1"/>
            <a:r>
              <a:rPr lang="en-US" sz="3200" i="1" dirty="0">
                <a:solidFill>
                  <a:schemeClr val="bg1"/>
                </a:solidFill>
              </a:rPr>
              <a:t>James 4:4-5 </a:t>
            </a:r>
            <a:r>
              <a:rPr lang="en-US" sz="3200" dirty="0">
                <a:solidFill>
                  <a:schemeClr val="bg1"/>
                </a:solidFill>
              </a:rPr>
              <a:t>– spiritual adultery.</a:t>
            </a:r>
          </a:p>
          <a:p>
            <a:pPr lvl="1"/>
            <a:r>
              <a:rPr lang="en-US" sz="3200" i="1" dirty="0">
                <a:solidFill>
                  <a:schemeClr val="bg1"/>
                </a:solidFill>
              </a:rPr>
              <a:t>Romans 2:6, 8-9 </a:t>
            </a:r>
            <a:r>
              <a:rPr lang="en-US" sz="3200" dirty="0">
                <a:solidFill>
                  <a:schemeClr val="bg1"/>
                </a:solidFill>
              </a:rPr>
              <a:t>– punish those who don’t obey truth.</a:t>
            </a:r>
          </a:p>
        </p:txBody>
      </p:sp>
      <p:pic>
        <p:nvPicPr>
          <p:cNvPr id="7" name="Picture 6">
            <a:extLst>
              <a:ext uri="{FF2B5EF4-FFF2-40B4-BE49-F238E27FC236}">
                <a16:creationId xmlns:a16="http://schemas.microsoft.com/office/drawing/2014/main" id="{2B089722-F10C-48A8-8F13-90D051D46C4B}"/>
              </a:ext>
            </a:extLst>
          </p:cNvPr>
          <p:cNvPicPr>
            <a:picLocks noChangeAspect="1"/>
          </p:cNvPicPr>
          <p:nvPr/>
        </p:nvPicPr>
        <p:blipFill rotWithShape="1">
          <a:blip r:embed="rId3">
            <a:extLst>
              <a:ext uri="{28A0092B-C50C-407E-A947-70E740481C1C}">
                <a14:useLocalDpi xmlns:a14="http://schemas.microsoft.com/office/drawing/2010/main" val="0"/>
              </a:ext>
            </a:extLst>
          </a:blip>
          <a:srcRect l="25725" r="40653"/>
          <a:stretch/>
        </p:blipFill>
        <p:spPr>
          <a:xfrm>
            <a:off x="7858539" y="206034"/>
            <a:ext cx="1046290" cy="16298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327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tx1"/>
            </a:gs>
            <a:gs pos="83000">
              <a:schemeClr val="tx1"/>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D3B69-2643-4924-86D2-4A091AAA3157}"/>
              </a:ext>
            </a:extLst>
          </p:cNvPr>
          <p:cNvSpPr>
            <a:spLocks noGrp="1"/>
          </p:cNvSpPr>
          <p:nvPr>
            <p:ph type="title"/>
          </p:nvPr>
        </p:nvSpPr>
        <p:spPr>
          <a:xfrm>
            <a:off x="628650" y="126522"/>
            <a:ext cx="7886700" cy="1325563"/>
          </a:xfrm>
        </p:spPr>
        <p:txBody>
          <a:bodyPr>
            <a:normAutofit/>
          </a:bodyPr>
          <a:lstStyle/>
          <a:p>
            <a:r>
              <a:rPr lang="en-US" sz="6000" b="1" dirty="0">
                <a:latin typeface="Vivaldi" panose="03020602050506090804" pitchFamily="66" charset="0"/>
              </a:rPr>
              <a:t>Be Conformed</a:t>
            </a:r>
          </a:p>
        </p:txBody>
      </p:sp>
      <p:sp>
        <p:nvSpPr>
          <p:cNvPr id="3" name="Content Placeholder 2">
            <a:extLst>
              <a:ext uri="{FF2B5EF4-FFF2-40B4-BE49-F238E27FC236}">
                <a16:creationId xmlns:a16="http://schemas.microsoft.com/office/drawing/2014/main" id="{5740056F-B482-4A09-8990-4BCFD8EB17EC}"/>
              </a:ext>
            </a:extLst>
          </p:cNvPr>
          <p:cNvSpPr>
            <a:spLocks noGrp="1"/>
          </p:cNvSpPr>
          <p:nvPr>
            <p:ph idx="1"/>
          </p:nvPr>
        </p:nvSpPr>
        <p:spPr>
          <a:xfrm>
            <a:off x="314325" y="1531597"/>
            <a:ext cx="8515350" cy="5081238"/>
          </a:xfrm>
        </p:spPr>
        <p:txBody>
          <a:bodyPr>
            <a:normAutofit/>
          </a:bodyPr>
          <a:lstStyle/>
          <a:p>
            <a:pPr marL="0" indent="0">
              <a:buNone/>
            </a:pPr>
            <a:r>
              <a:rPr lang="en-US" sz="3600" b="1" dirty="0">
                <a:solidFill>
                  <a:schemeClr val="bg1"/>
                </a:solidFill>
              </a:rPr>
              <a:t>The Image of His Son</a:t>
            </a:r>
          </a:p>
          <a:p>
            <a:r>
              <a:rPr lang="en-US" sz="3200" i="1" dirty="0">
                <a:solidFill>
                  <a:schemeClr val="bg1"/>
                </a:solidFill>
              </a:rPr>
              <a:t>Romans 8:29 </a:t>
            </a:r>
            <a:r>
              <a:rPr lang="en-US" sz="3200" dirty="0">
                <a:solidFill>
                  <a:schemeClr val="bg1"/>
                </a:solidFill>
              </a:rPr>
              <a:t>– conformed to His image.</a:t>
            </a:r>
          </a:p>
          <a:p>
            <a:pPr lvl="1"/>
            <a:r>
              <a:rPr lang="en-US" sz="3200" i="1" dirty="0">
                <a:solidFill>
                  <a:schemeClr val="bg1"/>
                </a:solidFill>
              </a:rPr>
              <a:t>Galatians 2:20 </a:t>
            </a:r>
            <a:r>
              <a:rPr lang="en-US" sz="3200" dirty="0">
                <a:solidFill>
                  <a:schemeClr val="bg1"/>
                </a:solidFill>
              </a:rPr>
              <a:t>– Christ lives in me.</a:t>
            </a:r>
          </a:p>
          <a:p>
            <a:pPr lvl="1"/>
            <a:r>
              <a:rPr lang="en-US" sz="3200" i="1" dirty="0">
                <a:solidFill>
                  <a:schemeClr val="bg1"/>
                </a:solidFill>
              </a:rPr>
              <a:t>Galatians 6:14 </a:t>
            </a:r>
            <a:r>
              <a:rPr lang="en-US" sz="3200" dirty="0">
                <a:solidFill>
                  <a:schemeClr val="bg1"/>
                </a:solidFill>
              </a:rPr>
              <a:t>– opposite of conforming to the world.</a:t>
            </a:r>
          </a:p>
          <a:p>
            <a:r>
              <a:rPr lang="en-US" sz="3200" dirty="0">
                <a:solidFill>
                  <a:schemeClr val="bg1"/>
                </a:solidFill>
              </a:rPr>
              <a:t>Revealed and conformed to in the gospel –          </a:t>
            </a:r>
            <a:r>
              <a:rPr lang="en-US" sz="3200" i="1" dirty="0">
                <a:solidFill>
                  <a:schemeClr val="bg1"/>
                </a:solidFill>
              </a:rPr>
              <a:t>2 Corinthians 4:6; 3:18; 2 Peter 1:3-4</a:t>
            </a:r>
          </a:p>
        </p:txBody>
      </p:sp>
      <p:pic>
        <p:nvPicPr>
          <p:cNvPr id="7" name="Picture 6">
            <a:extLst>
              <a:ext uri="{FF2B5EF4-FFF2-40B4-BE49-F238E27FC236}">
                <a16:creationId xmlns:a16="http://schemas.microsoft.com/office/drawing/2014/main" id="{2B089722-F10C-48A8-8F13-90D051D46C4B}"/>
              </a:ext>
            </a:extLst>
          </p:cNvPr>
          <p:cNvPicPr>
            <a:picLocks noChangeAspect="1"/>
          </p:cNvPicPr>
          <p:nvPr/>
        </p:nvPicPr>
        <p:blipFill rotWithShape="1">
          <a:blip r:embed="rId3">
            <a:extLst>
              <a:ext uri="{28A0092B-C50C-407E-A947-70E740481C1C}">
                <a14:useLocalDpi xmlns:a14="http://schemas.microsoft.com/office/drawing/2010/main" val="0"/>
              </a:ext>
            </a:extLst>
          </a:blip>
          <a:srcRect l="25725" r="40653"/>
          <a:stretch/>
        </p:blipFill>
        <p:spPr>
          <a:xfrm>
            <a:off x="7858539" y="206034"/>
            <a:ext cx="1046290" cy="16298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21356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tx1"/>
            </a:gs>
            <a:gs pos="83000">
              <a:schemeClr val="tx1"/>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D3B69-2643-4924-86D2-4A091AAA3157}"/>
              </a:ext>
            </a:extLst>
          </p:cNvPr>
          <p:cNvSpPr>
            <a:spLocks noGrp="1"/>
          </p:cNvSpPr>
          <p:nvPr>
            <p:ph type="title"/>
          </p:nvPr>
        </p:nvSpPr>
        <p:spPr>
          <a:xfrm>
            <a:off x="628650" y="126522"/>
            <a:ext cx="7886700" cy="1325563"/>
          </a:xfrm>
        </p:spPr>
        <p:txBody>
          <a:bodyPr>
            <a:normAutofit/>
          </a:bodyPr>
          <a:lstStyle/>
          <a:p>
            <a:r>
              <a:rPr lang="en-US" sz="6000" b="1" dirty="0">
                <a:latin typeface="Vivaldi" panose="03020602050506090804" pitchFamily="66" charset="0"/>
              </a:rPr>
              <a:t>Be Conformed</a:t>
            </a:r>
          </a:p>
        </p:txBody>
      </p:sp>
      <p:sp>
        <p:nvSpPr>
          <p:cNvPr id="3" name="Content Placeholder 2">
            <a:extLst>
              <a:ext uri="{FF2B5EF4-FFF2-40B4-BE49-F238E27FC236}">
                <a16:creationId xmlns:a16="http://schemas.microsoft.com/office/drawing/2014/main" id="{5740056F-B482-4A09-8990-4BCFD8EB17EC}"/>
              </a:ext>
            </a:extLst>
          </p:cNvPr>
          <p:cNvSpPr>
            <a:spLocks noGrp="1"/>
          </p:cNvSpPr>
          <p:nvPr>
            <p:ph idx="1"/>
          </p:nvPr>
        </p:nvSpPr>
        <p:spPr>
          <a:xfrm>
            <a:off x="314325" y="1531597"/>
            <a:ext cx="8515350" cy="5081238"/>
          </a:xfrm>
        </p:spPr>
        <p:txBody>
          <a:bodyPr>
            <a:normAutofit/>
          </a:bodyPr>
          <a:lstStyle/>
          <a:p>
            <a:pPr marL="0" indent="0">
              <a:buNone/>
            </a:pPr>
            <a:r>
              <a:rPr lang="en-US" sz="3600" b="1" dirty="0">
                <a:solidFill>
                  <a:schemeClr val="bg1"/>
                </a:solidFill>
              </a:rPr>
              <a:t>Be Transformed</a:t>
            </a:r>
          </a:p>
          <a:p>
            <a:r>
              <a:rPr lang="en-US" sz="3200" i="1" dirty="0">
                <a:solidFill>
                  <a:schemeClr val="bg1"/>
                </a:solidFill>
              </a:rPr>
              <a:t>Romans 12:2</a:t>
            </a:r>
            <a:r>
              <a:rPr lang="en-US" sz="3200" dirty="0">
                <a:solidFill>
                  <a:schemeClr val="bg1"/>
                </a:solidFill>
              </a:rPr>
              <a:t> – not conformed, but transformed.</a:t>
            </a:r>
          </a:p>
          <a:p>
            <a:r>
              <a:rPr lang="en-US" sz="3200" i="1" dirty="0">
                <a:solidFill>
                  <a:schemeClr val="bg1"/>
                </a:solidFill>
              </a:rPr>
              <a:t>Ephesians 4:20-24 </a:t>
            </a:r>
            <a:r>
              <a:rPr lang="en-US" sz="3200" dirty="0">
                <a:solidFill>
                  <a:schemeClr val="bg1"/>
                </a:solidFill>
              </a:rPr>
              <a:t>– a snapshot of not conforming, but being transformed.</a:t>
            </a:r>
          </a:p>
        </p:txBody>
      </p:sp>
      <p:pic>
        <p:nvPicPr>
          <p:cNvPr id="7" name="Picture 6">
            <a:extLst>
              <a:ext uri="{FF2B5EF4-FFF2-40B4-BE49-F238E27FC236}">
                <a16:creationId xmlns:a16="http://schemas.microsoft.com/office/drawing/2014/main" id="{2B089722-F10C-48A8-8F13-90D051D46C4B}"/>
              </a:ext>
            </a:extLst>
          </p:cNvPr>
          <p:cNvPicPr>
            <a:picLocks noChangeAspect="1"/>
          </p:cNvPicPr>
          <p:nvPr/>
        </p:nvPicPr>
        <p:blipFill rotWithShape="1">
          <a:blip r:embed="rId3">
            <a:extLst>
              <a:ext uri="{28A0092B-C50C-407E-A947-70E740481C1C}">
                <a14:useLocalDpi xmlns:a14="http://schemas.microsoft.com/office/drawing/2010/main" val="0"/>
              </a:ext>
            </a:extLst>
          </a:blip>
          <a:srcRect l="25725" r="40653"/>
          <a:stretch/>
        </p:blipFill>
        <p:spPr>
          <a:xfrm>
            <a:off x="7858539" y="206034"/>
            <a:ext cx="1046290" cy="16298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2570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FA6E45-0AF3-42B1-96B2-B0458B2A5851}"/>
              </a:ext>
            </a:extLst>
          </p:cNvPr>
          <p:cNvPicPr>
            <a:picLocks noChangeAspect="1"/>
          </p:cNvPicPr>
          <p:nvPr/>
        </p:nvPicPr>
        <p:blipFill rotWithShape="1">
          <a:blip r:embed="rId3">
            <a:extLst>
              <a:ext uri="{28A0092B-C50C-407E-A947-70E740481C1C}">
                <a14:useLocalDpi xmlns:a14="http://schemas.microsoft.com/office/drawing/2010/main" val="0"/>
              </a:ext>
            </a:extLst>
          </a:blip>
          <a:srcRect t="4762"/>
          <a:stretch/>
        </p:blipFill>
        <p:spPr>
          <a:xfrm>
            <a:off x="-2987" y="10"/>
            <a:ext cx="9143999" cy="4571990"/>
          </a:xfrm>
          <a:prstGeom prst="rect">
            <a:avLst/>
          </a:prstGeom>
        </p:spPr>
      </p:pic>
      <p:cxnSp>
        <p:nvCxnSpPr>
          <p:cNvPr id="10" name="Straight Connector 9">
            <a:extLst>
              <a:ext uri="{FF2B5EF4-FFF2-40B4-BE49-F238E27FC236}">
                <a16:creationId xmlns:a16="http://schemas.microsoft.com/office/drawing/2014/main" id="{E126E481-B945-4179-BD79-05E96E9B29E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52A1032-910F-4924-AA46-6283B5E6510B}"/>
              </a:ext>
            </a:extLst>
          </p:cNvPr>
          <p:cNvSpPr>
            <a:spLocks noGrp="1"/>
          </p:cNvSpPr>
          <p:nvPr>
            <p:ph type="ctrTitle"/>
          </p:nvPr>
        </p:nvSpPr>
        <p:spPr>
          <a:xfrm>
            <a:off x="324852" y="5091762"/>
            <a:ext cx="5875644" cy="1264588"/>
          </a:xfrm>
        </p:spPr>
        <p:txBody>
          <a:bodyPr anchor="ctr">
            <a:normAutofit fontScale="90000"/>
          </a:bodyPr>
          <a:lstStyle/>
          <a:p>
            <a:pPr algn="r"/>
            <a:r>
              <a:rPr lang="en-US" sz="8000" b="1" dirty="0">
                <a:latin typeface="Vivaldi" panose="03020602050506090804" pitchFamily="66" charset="0"/>
              </a:rPr>
              <a:t>Proper Conformity</a:t>
            </a:r>
          </a:p>
        </p:txBody>
      </p:sp>
      <p:sp>
        <p:nvSpPr>
          <p:cNvPr id="3" name="Subtitle 2">
            <a:extLst>
              <a:ext uri="{FF2B5EF4-FFF2-40B4-BE49-F238E27FC236}">
                <a16:creationId xmlns:a16="http://schemas.microsoft.com/office/drawing/2014/main" id="{C54A1C93-4366-4F86-AE67-C234EB5A53A6}"/>
              </a:ext>
            </a:extLst>
          </p:cNvPr>
          <p:cNvSpPr>
            <a:spLocks noGrp="1"/>
          </p:cNvSpPr>
          <p:nvPr>
            <p:ph type="subTitle" idx="1"/>
          </p:nvPr>
        </p:nvSpPr>
        <p:spPr>
          <a:xfrm>
            <a:off x="6374330" y="5091763"/>
            <a:ext cx="2230655" cy="1264587"/>
          </a:xfrm>
        </p:spPr>
        <p:txBody>
          <a:bodyPr anchor="ctr">
            <a:normAutofit/>
          </a:bodyPr>
          <a:lstStyle/>
          <a:p>
            <a:pPr algn="l"/>
            <a:r>
              <a:rPr lang="en-US" sz="3600" i="1" dirty="0"/>
              <a:t>Romans 8:29; 12:2</a:t>
            </a:r>
          </a:p>
        </p:txBody>
      </p:sp>
      <p:cxnSp>
        <p:nvCxnSpPr>
          <p:cNvPr id="7" name="Straight Connector 6">
            <a:extLst>
              <a:ext uri="{FF2B5EF4-FFF2-40B4-BE49-F238E27FC236}">
                <a16:creationId xmlns:a16="http://schemas.microsoft.com/office/drawing/2014/main" id="{A983E838-FB86-45A3-884E-67FC35447B67}"/>
              </a:ext>
            </a:extLst>
          </p:cNvPr>
          <p:cNvCxnSpPr/>
          <p:nvPr/>
        </p:nvCxnSpPr>
        <p:spPr>
          <a:xfrm>
            <a:off x="-304800" y="4572000"/>
            <a:ext cx="1000539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55482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713</TotalTime>
  <Words>1465</Words>
  <Application>Microsoft Office PowerPoint</Application>
  <PresentationFormat>On-screen Show (4:3)</PresentationFormat>
  <Paragraphs>108</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Times New Roman</vt:lpstr>
      <vt:lpstr>Vivaldi</vt:lpstr>
      <vt:lpstr>Wingdings</vt:lpstr>
      <vt:lpstr>Office Theme</vt:lpstr>
      <vt:lpstr>PowerPoint Presentation</vt:lpstr>
      <vt:lpstr>Proper Conformity</vt:lpstr>
      <vt:lpstr>Do Not Be Conformed</vt:lpstr>
      <vt:lpstr>Do Not Be Conformed</vt:lpstr>
      <vt:lpstr>Be Conformed</vt:lpstr>
      <vt:lpstr>Be Conformed</vt:lpstr>
      <vt:lpstr>Proper Conformity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 Conformity</dc:title>
  <dc:creator>Stan Cox</dc:creator>
  <cp:lastModifiedBy>Stan Cox</cp:lastModifiedBy>
  <cp:revision>7</cp:revision>
  <dcterms:created xsi:type="dcterms:W3CDTF">2018-06-05T18:10:50Z</dcterms:created>
  <dcterms:modified xsi:type="dcterms:W3CDTF">2018-06-10T14:09:55Z</dcterms:modified>
</cp:coreProperties>
</file>