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B0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3A1EB-A806-4E7B-9B7B-9B6DF61A343A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B4EC7-5D13-4942-A7AD-D88813AB6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51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Last Adam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15:45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 is given many names and descriptions in the Bible to help our understanding of Him, and His relationship to us.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Several times, those names and descriptions pertain to Christ in relation to another – type/antitype, shadow/figure – EX: Isaac, Moses, Jonah, etc.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15:45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indicates a relation between Adam and Christ which is essential to our understanding of the life that is to come.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Life-Giving Spirit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Corinthians 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B4EC7-5D13-4942-A7AD-D88813AB63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48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Life-Giving Spirit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Corinthians 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No Resurrection?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 in Corinth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claim that there is no resurrection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Possibly influence of those who were Sadducees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“who say there is no resurrection” (Matthew 22:23).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Inconsistency: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Christ preached as being raised. (They believe this, but not in the UNIVERSAL RES.)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1-4)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Christ died, buried, raised – believed in vain?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vv. 5-8,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many witnesses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so you believed what was preached.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both stand together – Christ’s res, and universal res.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20)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Christ is the first of many – i.e. all men.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is there a universal res?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Need for a Resurrection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20-28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B4EC7-5D13-4942-A7AD-D88813AB63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24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Need for a Resurrection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20-28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man came death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vv. 20-23)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“Fallen asleep”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euphemism for death.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“by man” – “Adam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– came death (context – physical):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to tree of life cut off after sin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“And now, lest he put out his hand and take also of the tree of life, and eat, and live forever” (Genesis 3:22)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Nature of body inhabited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“corruptible;” “mortal”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“all shall be made alive”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Christ: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Christ’s – but, not God of dead, but living.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be raised.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 must conquer all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vv. 24-28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as a matter of God’s eternal will):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“Till I make all enemies Your footstool” (Acts 2:35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true yet – “till”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Death is an enemy that must be defeated – as long as people still die, this is not accomplished.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2:14-15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released from bondage of fear of death, but not death itself until the resurrection. (Because Jesus conquered death, and all will follow.)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to context – there is a need for a body: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Ecclesiastes 12:6-7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death is separation of body and spirit.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it is God’s design that all possess a body to His service: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6:13-14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body is for the Lord.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6:13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used as instrument of righteousness toward His service.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Purpose of life – to the glory of God – even in eternity – a body required toward that end by God’s design.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Nature of the Resurrection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35-49)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B4EC7-5D13-4942-A7AD-D88813AB63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93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Nature of the Resurrection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35-49)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35-38)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analogy with crops: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Sow seed – dies – becomes a plant.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John 12:24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considering the importance of His death)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38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God determines the body type – NOTE: not limited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“You are mistaken, not knowing the Scriptures nor the power of God” (Matthew 22:29 – not raised to the same nature).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39-41)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Examples of different bodies, with different glories (beauty).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42-45)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Resurrection body differs from present body (SPIRITUAL, and better):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45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Adam as a type of Christ, the Last Adam: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Genesis 2:7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what Paul quoted (added “first,” and “Adam” to draw his parallel)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the “image of God” facet of man being emphasized – comparison,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“Natural body…and spiritual body…and so it is written.”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“living being”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refers to the animation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physical body.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 Hebrew words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Genesis 1:24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“living creature”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“breath of life”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Genesis 6:17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not just man, but animals.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“life-giving spirit”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description of the spiritual body.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Adam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first man – all who follow in mankind receive body like him.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 Adam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firstfruits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resurrected body – all who follow in resurrection receive the same.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46-49)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must go through physical body first.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God’s appointment for us.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“if children, then heirs – heirs of God and joint heirs with Christ, if indeed we suffer with Him, that we may also be glorified together” (Romans 8:17).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Need for a Spiritual Body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50-57)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B4EC7-5D13-4942-A7AD-D88813AB63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78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Need for a Spiritual Body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50-57)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Cannot inherit heaven without it.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Death must finally be swallowed up in victory – given a body that is immortal, the mortality rate becomes 0.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Universal Nature of the Resurrection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Acts 24:15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just and unjust;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5:28-29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all, life, condemnation)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B4EC7-5D13-4942-A7AD-D88813AB63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56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Universal Nature of the Resurrection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Acts 24:15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just and unjust;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5:28-29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all, life, condemnation)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B4EC7-5D13-4942-A7AD-D88813AB63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84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Offense and Free Gift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Romans 5:12-21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Relationship between Adam and Christ in regard to the body, physical death, and bodily resurrection, but also in regard to spiritual life and death – sin, and fellowship with God.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Death Reigns Through Adam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Reign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14, 17, 21)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“’ingressive,’ stressing the point of entrance” (Vine).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Spiritual death reigns through Adam in the sense that he was the first of such a decision to disobey God, and the consequences of that follow for those who choose the same: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“because all sinned”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13-14)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may not sin in exact way as Adam, but break God’s law and follow suit in such.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18a)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judgment came to all and condemned (as all follow His example).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19a)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his disobedience many made sinners (first occasion, and those who follow become the same – by choice).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 Will Reign Through Christ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B4EC7-5D13-4942-A7AD-D88813AB63B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97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 Will Reign Through Christ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Adam a type of Christ.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Peter 3:21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baptism type of Noah being save through water.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Noah and family lifted above the water and destruction, thus saved by water.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buried in baptism.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Type/antitype – the mark of a stroke or blow; impression.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Adam disobeyed and died, introducing sin and death into the world. Christ obeyed and was righteous, introducing an example of obedience to justification and life into the world.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15-17)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Christ’s gift is greater, and more powerful than the act of Adam in disobedience and sin, and its effects.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Adam sinned once, and was condemned (same with all who followed). Christ’s death was for every sin, and every sinner. (Not just Adam.)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“death spread to all men, because all sinned”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but Christ’s death is for all who have sinned, and who access it.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(vv. 12, 18-19)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Adam introduced sin and death to the world, and all who follow that path receive the same. Jesus provided life through His act of righteousness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(“obedient to the point of death, even the death of the cross” Philippians 2:8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and those who follow His example of faithful obedience will be justified.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Romans 5:1-2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access into grace (of Jesus’ death – free gift) by faith.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B4EC7-5D13-4942-A7AD-D88813AB63B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881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 is called “the Last Adam,” due to His unique and important relation to him.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Adam was the first man with a physical body, and Christ is the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firstfruits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resurrection to a spiritual body.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Adam introduced sin and death into the world, and Christ brought in grace, righteousness and eternal life.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will shed their physical tent and be raised to incorruption to be like Christ in a spiritual body, but only those who follow Christ’s example of obedience, and accept His gift will receive eternal life.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B4EC7-5D13-4942-A7AD-D88813AB63B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5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E43-DD1C-41A0-9BE7-971EDB72230F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8155-E57C-437F-8ACD-CE72518A4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8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E43-DD1C-41A0-9BE7-971EDB72230F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8155-E57C-437F-8ACD-CE72518A4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47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E43-DD1C-41A0-9BE7-971EDB72230F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8155-E57C-437F-8ACD-CE72518A4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8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E43-DD1C-41A0-9BE7-971EDB72230F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8155-E57C-437F-8ACD-CE72518A4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7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E43-DD1C-41A0-9BE7-971EDB72230F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8155-E57C-437F-8ACD-CE72518A4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1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E43-DD1C-41A0-9BE7-971EDB72230F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8155-E57C-437F-8ACD-CE72518A4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5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E43-DD1C-41A0-9BE7-971EDB72230F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8155-E57C-437F-8ACD-CE72518A4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7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E43-DD1C-41A0-9BE7-971EDB72230F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8155-E57C-437F-8ACD-CE72518A4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4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E43-DD1C-41A0-9BE7-971EDB72230F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8155-E57C-437F-8ACD-CE72518A4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567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E43-DD1C-41A0-9BE7-971EDB72230F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8155-E57C-437F-8ACD-CE72518A4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8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E43-DD1C-41A0-9BE7-971EDB72230F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8155-E57C-437F-8ACD-CE72518A4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99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76E43-DD1C-41A0-9BE7-971EDB72230F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E8155-E57C-437F-8ACD-CE72518A4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8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1C261-1D4E-4EAD-995F-A1EAF5738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A22A8-4628-4903-8AE6-11789CF4B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04AC192-5FDE-4718-A705-57271231813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5" t="7417" r="17291" b="-136"/>
          <a:stretch/>
        </p:blipFill>
        <p:spPr>
          <a:xfrm>
            <a:off x="20" y="-53009"/>
            <a:ext cx="9143980" cy="693751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11363A0-DE10-4C5C-827C-9CE8FB3805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3" y="321177"/>
            <a:ext cx="3249230" cy="6179552"/>
          </a:xfrm>
          <a:prstGeom prst="rect">
            <a:avLst/>
          </a:prstGeom>
          <a:solidFill>
            <a:schemeClr val="bg1">
              <a:alpha val="89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5A1A9B2-DA9A-487B-8B22-CFE8E073CC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3344" y="4063141"/>
            <a:ext cx="1940093" cy="0"/>
          </a:xfrm>
          <a:prstGeom prst="line">
            <a:avLst/>
          </a:prstGeom>
          <a:ln>
            <a:solidFill>
              <a:srgbClr val="B158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25119F0-1428-4C21-A1DA-091259281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677" y="758284"/>
            <a:ext cx="2743200" cy="319657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Old English Text MT" panose="03040902040508030806" pitchFamily="66" charset="0"/>
              </a:rPr>
              <a:t>The</a:t>
            </a:r>
            <a:r>
              <a:rPr lang="en-US" dirty="0">
                <a:latin typeface="Old English Text MT" panose="03040902040508030806" pitchFamily="66" charset="0"/>
              </a:rPr>
              <a:t> Last Adam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085065-A36D-4CEB-AF9E-E690A2382D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5677" y="4323376"/>
            <a:ext cx="2743200" cy="1241432"/>
          </a:xfrm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chemeClr val="tx2"/>
                </a:solidFill>
              </a:rPr>
              <a:t>1 Corinthians 15:45</a:t>
            </a:r>
          </a:p>
        </p:txBody>
      </p:sp>
    </p:spTree>
    <p:extLst>
      <p:ext uri="{BB962C8B-B14F-4D97-AF65-F5344CB8AC3E}">
        <p14:creationId xmlns:p14="http://schemas.microsoft.com/office/powerpoint/2010/main" val="310595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04AC192-5FDE-4718-A705-57271231813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5" t="7417" r="17291" b="-136"/>
          <a:stretch/>
        </p:blipFill>
        <p:spPr>
          <a:xfrm>
            <a:off x="20" y="-53009"/>
            <a:ext cx="9143980" cy="693751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11363A0-DE10-4C5C-827C-9CE8FB3805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3" y="321177"/>
            <a:ext cx="3249230" cy="6179552"/>
          </a:xfrm>
          <a:prstGeom prst="rect">
            <a:avLst/>
          </a:prstGeom>
          <a:solidFill>
            <a:schemeClr val="bg1">
              <a:alpha val="89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5A1A9B2-DA9A-487B-8B22-CFE8E073CC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3344" y="4063141"/>
            <a:ext cx="1940093" cy="0"/>
          </a:xfrm>
          <a:prstGeom prst="line">
            <a:avLst/>
          </a:prstGeom>
          <a:ln>
            <a:solidFill>
              <a:srgbClr val="B158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25119F0-1428-4C21-A1DA-091259281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677" y="758284"/>
            <a:ext cx="2743200" cy="319657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Old English Text MT" panose="03040902040508030806" pitchFamily="66" charset="0"/>
              </a:rPr>
              <a:t>The</a:t>
            </a:r>
            <a:r>
              <a:rPr lang="en-US" dirty="0">
                <a:latin typeface="Old English Text MT" panose="03040902040508030806" pitchFamily="66" charset="0"/>
              </a:rPr>
              <a:t> Last Adam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085065-A36D-4CEB-AF9E-E690A2382D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5677" y="4323376"/>
            <a:ext cx="2743200" cy="1241432"/>
          </a:xfrm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chemeClr val="tx2"/>
                </a:solidFill>
              </a:rPr>
              <a:t>1 Corinthians 15:45</a:t>
            </a:r>
          </a:p>
        </p:txBody>
      </p:sp>
    </p:spTree>
    <p:extLst>
      <p:ext uri="{BB962C8B-B14F-4D97-AF65-F5344CB8AC3E}">
        <p14:creationId xmlns:p14="http://schemas.microsoft.com/office/powerpoint/2010/main" val="42339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B0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0239B-FC13-4DA0-8695-A58991869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9842"/>
            <a:ext cx="7886700" cy="1325563"/>
          </a:xfrm>
        </p:spPr>
        <p:txBody>
          <a:bodyPr/>
          <a:lstStyle/>
          <a:p>
            <a:pPr algn="ctr"/>
            <a:r>
              <a:rPr lang="en-US" sz="4800" dirty="0">
                <a:latin typeface="Old English Text MT" panose="03040902040508030806" pitchFamily="66" charset="0"/>
              </a:rPr>
              <a:t>A Life-Giving Spirit</a:t>
            </a:r>
            <a:br>
              <a:rPr lang="en-US" dirty="0"/>
            </a:br>
            <a:r>
              <a:rPr lang="en-US" sz="3200" b="1" i="1" dirty="0"/>
              <a:t>– 1 Corinthians 15 –</a:t>
            </a:r>
            <a:endParaRPr lang="en-US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EB2A2-D44A-45DD-B1B0-B4D1056DB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806" y="1465405"/>
            <a:ext cx="8604388" cy="5213692"/>
          </a:xfrm>
        </p:spPr>
        <p:txBody>
          <a:bodyPr/>
          <a:lstStyle/>
          <a:p>
            <a:pPr marL="0" indent="0">
              <a:buNone/>
            </a:pPr>
            <a:r>
              <a:rPr lang="en-US" sz="3300" b="1" dirty="0"/>
              <a:t>There is No Resurrection? </a:t>
            </a:r>
            <a:r>
              <a:rPr lang="en-US" sz="3300" i="1" dirty="0"/>
              <a:t>(v. 12)</a:t>
            </a:r>
          </a:p>
          <a:p>
            <a:r>
              <a:rPr lang="en-US" sz="3000" i="1" dirty="0"/>
              <a:t>(v. 12) </a:t>
            </a:r>
            <a:r>
              <a:rPr lang="en-US" sz="3000" dirty="0"/>
              <a:t>– problem in Corinth.</a:t>
            </a:r>
          </a:p>
          <a:p>
            <a:r>
              <a:rPr lang="en-US" sz="3000" i="1" dirty="0"/>
              <a:t>(vv. 1-8, 11, 13)</a:t>
            </a:r>
            <a:r>
              <a:rPr lang="en-US" sz="3000" dirty="0"/>
              <a:t> – inconsistency with belief in message preached.</a:t>
            </a:r>
          </a:p>
        </p:txBody>
      </p:sp>
    </p:spTree>
    <p:extLst>
      <p:ext uri="{BB962C8B-B14F-4D97-AF65-F5344CB8AC3E}">
        <p14:creationId xmlns:p14="http://schemas.microsoft.com/office/powerpoint/2010/main" val="237293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B0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0239B-FC13-4DA0-8695-A58991869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9842"/>
            <a:ext cx="7886700" cy="1325563"/>
          </a:xfrm>
        </p:spPr>
        <p:txBody>
          <a:bodyPr/>
          <a:lstStyle/>
          <a:p>
            <a:pPr algn="ctr"/>
            <a:r>
              <a:rPr lang="en-US" sz="4800" dirty="0">
                <a:latin typeface="Old English Text MT" panose="03040902040508030806" pitchFamily="66" charset="0"/>
              </a:rPr>
              <a:t>A Life-Giving Spirit</a:t>
            </a:r>
            <a:br>
              <a:rPr lang="en-US" dirty="0"/>
            </a:br>
            <a:r>
              <a:rPr lang="en-US" sz="3200" b="1" i="1" dirty="0"/>
              <a:t>– 1 Corinthians 15 –</a:t>
            </a:r>
            <a:endParaRPr lang="en-US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EB2A2-D44A-45DD-B1B0-B4D1056DB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806" y="1465405"/>
            <a:ext cx="8604388" cy="52136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b="1" dirty="0"/>
              <a:t>There is No Resurrection? </a:t>
            </a:r>
            <a:r>
              <a:rPr lang="en-US" sz="3600" i="1" dirty="0"/>
              <a:t>(v. 12)</a:t>
            </a:r>
          </a:p>
          <a:p>
            <a:pPr marL="0" indent="0">
              <a:buNone/>
            </a:pPr>
            <a:r>
              <a:rPr lang="en-US" sz="3600" b="1" dirty="0"/>
              <a:t>The Need for a Resurrection </a:t>
            </a:r>
            <a:r>
              <a:rPr lang="en-US" sz="3600" i="1" dirty="0"/>
              <a:t>(vv. 20-28)</a:t>
            </a:r>
          </a:p>
          <a:p>
            <a:r>
              <a:rPr lang="en-US" sz="3200" i="1" dirty="0"/>
              <a:t>(vv. 20-23) </a:t>
            </a:r>
            <a:r>
              <a:rPr lang="en-US" sz="3200" dirty="0"/>
              <a:t>– by man came death </a:t>
            </a:r>
            <a:r>
              <a:rPr lang="en-US" sz="3200" i="1" dirty="0"/>
              <a:t>(cf. Genesis 3:22).</a:t>
            </a:r>
          </a:p>
          <a:p>
            <a:r>
              <a:rPr lang="en-US" sz="3200" i="1" dirty="0"/>
              <a:t>(vv. 24-28) </a:t>
            </a:r>
            <a:r>
              <a:rPr lang="en-US" sz="3200" dirty="0"/>
              <a:t>– Christ must conquer all.</a:t>
            </a:r>
          </a:p>
          <a:p>
            <a:pPr lvl="1"/>
            <a:r>
              <a:rPr lang="en-US" sz="3200" i="1" dirty="0"/>
              <a:t>Hebrews 2:14-15 </a:t>
            </a:r>
            <a:r>
              <a:rPr lang="en-US" sz="3200" dirty="0"/>
              <a:t>– released from fear of death.</a:t>
            </a:r>
          </a:p>
          <a:p>
            <a:r>
              <a:rPr lang="en-US" sz="3200" dirty="0"/>
              <a:t>There is a need for a body:</a:t>
            </a:r>
          </a:p>
          <a:p>
            <a:pPr lvl="1"/>
            <a:r>
              <a:rPr lang="en-US" sz="3200" i="1" dirty="0"/>
              <a:t>Ecclesiastes 12:6-7 </a:t>
            </a:r>
            <a:r>
              <a:rPr lang="en-US" sz="3200" dirty="0"/>
              <a:t>– death = separation from body.</a:t>
            </a:r>
          </a:p>
          <a:p>
            <a:pPr lvl="1"/>
            <a:r>
              <a:rPr lang="en-US" sz="3200" i="1" dirty="0"/>
              <a:t>1 Cor. 6:13-14; Romans 6:13 </a:t>
            </a:r>
            <a:r>
              <a:rPr lang="en-US" sz="3200" dirty="0"/>
              <a:t>– body to glory of God.</a:t>
            </a:r>
          </a:p>
        </p:txBody>
      </p:sp>
    </p:spTree>
    <p:extLst>
      <p:ext uri="{BB962C8B-B14F-4D97-AF65-F5344CB8AC3E}">
        <p14:creationId xmlns:p14="http://schemas.microsoft.com/office/powerpoint/2010/main" val="269361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B0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0239B-FC13-4DA0-8695-A58991869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9842"/>
            <a:ext cx="7886700" cy="1325563"/>
          </a:xfrm>
        </p:spPr>
        <p:txBody>
          <a:bodyPr/>
          <a:lstStyle/>
          <a:p>
            <a:pPr algn="ctr"/>
            <a:r>
              <a:rPr lang="en-US" sz="4800" dirty="0">
                <a:latin typeface="Old English Text MT" panose="03040902040508030806" pitchFamily="66" charset="0"/>
              </a:rPr>
              <a:t>A Life-Giving Spirit</a:t>
            </a:r>
            <a:br>
              <a:rPr lang="en-US" dirty="0"/>
            </a:br>
            <a:r>
              <a:rPr lang="en-US" sz="3200" b="1" i="1" dirty="0"/>
              <a:t>– 1 Corinthians 15 –</a:t>
            </a:r>
            <a:endParaRPr lang="en-US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EB2A2-D44A-45DD-B1B0-B4D1056DB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806" y="1465405"/>
            <a:ext cx="8604388" cy="5213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b="1" dirty="0"/>
              <a:t>There is No Resurrection? </a:t>
            </a:r>
            <a:r>
              <a:rPr lang="en-US" sz="3300" i="1" dirty="0"/>
              <a:t>(v. 12)</a:t>
            </a:r>
          </a:p>
          <a:p>
            <a:pPr marL="0" indent="0">
              <a:buNone/>
            </a:pPr>
            <a:r>
              <a:rPr lang="en-US" sz="3300" b="1" dirty="0"/>
              <a:t>The Need for a Resurrection </a:t>
            </a:r>
            <a:r>
              <a:rPr lang="en-US" sz="3300" i="1" dirty="0"/>
              <a:t>(vv. 20-28)</a:t>
            </a:r>
          </a:p>
          <a:p>
            <a:pPr marL="0" indent="0">
              <a:buNone/>
            </a:pPr>
            <a:r>
              <a:rPr lang="en-US" sz="3300" b="1" dirty="0"/>
              <a:t>The Nature of the Resurrection </a:t>
            </a:r>
            <a:r>
              <a:rPr lang="en-US" sz="3300" i="1" dirty="0"/>
              <a:t>(vv. 35-49)</a:t>
            </a:r>
          </a:p>
          <a:p>
            <a:r>
              <a:rPr lang="en-US" sz="3000" i="1" dirty="0"/>
              <a:t>(vv. 35-41) </a:t>
            </a:r>
            <a:r>
              <a:rPr lang="en-US" sz="3000" dirty="0"/>
              <a:t>– explained by ideas in nature.</a:t>
            </a:r>
          </a:p>
          <a:p>
            <a:r>
              <a:rPr lang="en-US" sz="3000" i="1" dirty="0"/>
              <a:t>(vv. 42-49) </a:t>
            </a:r>
            <a:r>
              <a:rPr lang="en-US" sz="3000" dirty="0"/>
              <a:t>– natural body, and spiritual body.</a:t>
            </a:r>
          </a:p>
          <a:p>
            <a:pPr lvl="1"/>
            <a:r>
              <a:rPr lang="en-US" sz="3000" dirty="0"/>
              <a:t>First Adam – physical body; Last Adam – spiritual, resurrection body.</a:t>
            </a:r>
          </a:p>
        </p:txBody>
      </p:sp>
    </p:spTree>
    <p:extLst>
      <p:ext uri="{BB962C8B-B14F-4D97-AF65-F5344CB8AC3E}">
        <p14:creationId xmlns:p14="http://schemas.microsoft.com/office/powerpoint/2010/main" val="44892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B0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0239B-FC13-4DA0-8695-A58991869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9842"/>
            <a:ext cx="7886700" cy="1325563"/>
          </a:xfrm>
        </p:spPr>
        <p:txBody>
          <a:bodyPr/>
          <a:lstStyle/>
          <a:p>
            <a:pPr algn="ctr"/>
            <a:r>
              <a:rPr lang="en-US" sz="4800" dirty="0">
                <a:latin typeface="Old English Text MT" panose="03040902040508030806" pitchFamily="66" charset="0"/>
              </a:rPr>
              <a:t>A Life-Giving Spirit</a:t>
            </a:r>
            <a:br>
              <a:rPr lang="en-US" dirty="0"/>
            </a:br>
            <a:r>
              <a:rPr lang="en-US" sz="3200" b="1" i="1" dirty="0"/>
              <a:t>– 1 Corinthians 15 –</a:t>
            </a:r>
            <a:endParaRPr lang="en-US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EB2A2-D44A-45DD-B1B0-B4D1056DB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806" y="1465405"/>
            <a:ext cx="8604388" cy="5213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b="1" dirty="0"/>
              <a:t>There is No Resurrection? </a:t>
            </a:r>
            <a:r>
              <a:rPr lang="en-US" sz="3300" i="1" dirty="0"/>
              <a:t>(v. 12)</a:t>
            </a:r>
          </a:p>
          <a:p>
            <a:pPr marL="0" indent="0">
              <a:buNone/>
            </a:pPr>
            <a:r>
              <a:rPr lang="en-US" sz="3300" b="1" dirty="0"/>
              <a:t>The Need for a Resurrection </a:t>
            </a:r>
            <a:r>
              <a:rPr lang="en-US" sz="3300" i="1" dirty="0"/>
              <a:t>(vv. 20-28)</a:t>
            </a:r>
          </a:p>
          <a:p>
            <a:pPr marL="0" indent="0">
              <a:buNone/>
            </a:pPr>
            <a:r>
              <a:rPr lang="en-US" sz="3300" b="1" dirty="0"/>
              <a:t>The Nature of the Resurrection </a:t>
            </a:r>
            <a:r>
              <a:rPr lang="en-US" sz="3300" i="1" dirty="0"/>
              <a:t>(vv. 35-49)</a:t>
            </a:r>
          </a:p>
          <a:p>
            <a:pPr marL="0" indent="0">
              <a:buNone/>
            </a:pPr>
            <a:r>
              <a:rPr lang="en-US" sz="3300" b="1" dirty="0"/>
              <a:t>The Need for a Spiritual Body </a:t>
            </a:r>
            <a:r>
              <a:rPr lang="en-US" sz="3300" i="1" dirty="0"/>
              <a:t>(vv. 50-57)</a:t>
            </a:r>
          </a:p>
          <a:p>
            <a:r>
              <a:rPr lang="en-US" sz="3000" dirty="0"/>
              <a:t>Flesh and blood cannot inherit heaven (a spiritual place).</a:t>
            </a:r>
          </a:p>
          <a:p>
            <a:r>
              <a:rPr lang="en-US" sz="3000" dirty="0"/>
              <a:t>Last enemy must be swallowed up in victory.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418248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B0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0239B-FC13-4DA0-8695-A58991869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9842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latin typeface="Old English Text MT" panose="03040902040508030806" pitchFamily="66" charset="0"/>
              </a:rPr>
              <a:t>The Universal Nature of the Resurrection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EB2A2-D44A-45DD-B1B0-B4D1056DB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806" y="1465405"/>
            <a:ext cx="8604388" cy="521369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600" i="1" dirty="0"/>
              <a:t>“I have hope in God, which they themselves also accept, that there will be a resurrection of the dead, </a:t>
            </a:r>
            <a:r>
              <a:rPr lang="en-US" sz="3600" i="1" u="sng" dirty="0"/>
              <a:t>both of the just and the unjust</a:t>
            </a:r>
            <a:r>
              <a:rPr lang="en-US" sz="3600" i="1" dirty="0"/>
              <a:t>.”</a:t>
            </a:r>
          </a:p>
          <a:p>
            <a:pPr marL="0" indent="0" algn="ctr">
              <a:buNone/>
            </a:pPr>
            <a:r>
              <a:rPr lang="en-US" sz="3600" dirty="0"/>
              <a:t>– Acts 24:15 –</a:t>
            </a:r>
          </a:p>
          <a:p>
            <a:pPr marL="0" indent="0" algn="ctr">
              <a:buNone/>
            </a:pPr>
            <a:r>
              <a:rPr lang="en-US" sz="3600" i="1" dirty="0"/>
              <a:t>“Do not marvel at this; for the hour is coming in which </a:t>
            </a:r>
            <a:r>
              <a:rPr lang="en-US" sz="3600" i="1" u="sng" dirty="0"/>
              <a:t>all who are in the graves </a:t>
            </a:r>
            <a:r>
              <a:rPr lang="en-US" sz="3600" i="1" dirty="0"/>
              <a:t>will hear His voice and come forth—those who have done good, to the </a:t>
            </a:r>
            <a:r>
              <a:rPr lang="en-US" sz="3600" i="1" u="sng" dirty="0"/>
              <a:t>resurrection of life</a:t>
            </a:r>
            <a:r>
              <a:rPr lang="en-US" sz="3600" i="1" dirty="0"/>
              <a:t>, and those who have done evil, to the </a:t>
            </a:r>
            <a:r>
              <a:rPr lang="en-US" sz="3600" i="1" u="sng" dirty="0"/>
              <a:t>resurrection of condemnation</a:t>
            </a:r>
            <a:r>
              <a:rPr lang="en-US" sz="3600" i="1" dirty="0"/>
              <a:t>.”</a:t>
            </a:r>
          </a:p>
          <a:p>
            <a:pPr marL="0" indent="0" algn="ctr">
              <a:buNone/>
            </a:pPr>
            <a:r>
              <a:rPr lang="en-US" sz="3600" dirty="0"/>
              <a:t>– John 5:28-29 –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72646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B0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0239B-FC13-4DA0-8695-A58991869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9842"/>
            <a:ext cx="7886700" cy="1325563"/>
          </a:xfrm>
        </p:spPr>
        <p:txBody>
          <a:bodyPr/>
          <a:lstStyle/>
          <a:p>
            <a:pPr algn="ctr"/>
            <a:r>
              <a:rPr lang="en-US" sz="4800" dirty="0">
                <a:latin typeface="Old English Text MT" panose="03040902040508030806" pitchFamily="66" charset="0"/>
              </a:rPr>
              <a:t>The Offense and Free Gift</a:t>
            </a:r>
            <a:br>
              <a:rPr lang="en-US" dirty="0"/>
            </a:br>
            <a:r>
              <a:rPr lang="en-US" sz="3200" b="1" i="1" dirty="0"/>
              <a:t>– Romans 5:12-21 –</a:t>
            </a:r>
            <a:endParaRPr lang="en-US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EB2A2-D44A-45DD-B1B0-B4D1056DB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806" y="1465405"/>
            <a:ext cx="8604388" cy="5213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b="1" dirty="0"/>
              <a:t>Death Reigns Through Adam</a:t>
            </a:r>
          </a:p>
          <a:p>
            <a:r>
              <a:rPr lang="en-US" sz="3000" dirty="0"/>
              <a:t>Reign </a:t>
            </a:r>
            <a:r>
              <a:rPr lang="en-US" sz="3000" i="1" dirty="0"/>
              <a:t>(vv. 14, 17, 21)</a:t>
            </a:r>
            <a:r>
              <a:rPr lang="en-US" sz="3000" dirty="0"/>
              <a:t> – “’ingressive,’ stressing the point of entrance” (Vine).</a:t>
            </a:r>
          </a:p>
          <a:p>
            <a:r>
              <a:rPr lang="en-US" sz="3000" i="1" dirty="0"/>
              <a:t>“because all sinned” (v. 12)</a:t>
            </a:r>
          </a:p>
          <a:p>
            <a:r>
              <a:rPr lang="en-US" sz="3000" i="1" dirty="0"/>
              <a:t>(vv. 18a, 19a)</a:t>
            </a:r>
            <a:r>
              <a:rPr lang="en-US" sz="3000" dirty="0"/>
              <a:t> – he was the first, and all who follow suit are made sinners and condemned.</a:t>
            </a:r>
          </a:p>
        </p:txBody>
      </p:sp>
    </p:spTree>
    <p:extLst>
      <p:ext uri="{BB962C8B-B14F-4D97-AF65-F5344CB8AC3E}">
        <p14:creationId xmlns:p14="http://schemas.microsoft.com/office/powerpoint/2010/main" val="26506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B0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0239B-FC13-4DA0-8695-A58991869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9842"/>
            <a:ext cx="7886700" cy="1325563"/>
          </a:xfrm>
        </p:spPr>
        <p:txBody>
          <a:bodyPr/>
          <a:lstStyle/>
          <a:p>
            <a:pPr algn="ctr"/>
            <a:r>
              <a:rPr lang="en-US" sz="4800" dirty="0">
                <a:latin typeface="Old English Text MT" panose="03040902040508030806" pitchFamily="66" charset="0"/>
              </a:rPr>
              <a:t>The Offense and Free Gift</a:t>
            </a:r>
            <a:br>
              <a:rPr lang="en-US" dirty="0"/>
            </a:br>
            <a:r>
              <a:rPr lang="en-US" sz="3200" b="1" i="1" dirty="0"/>
              <a:t>– Romans 5:12-21 –</a:t>
            </a:r>
            <a:endParaRPr lang="en-US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EB2A2-D44A-45DD-B1B0-B4D1056DB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806" y="1465405"/>
            <a:ext cx="8604388" cy="5213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b="1" dirty="0"/>
              <a:t>Death Reigns Through Adam</a:t>
            </a:r>
            <a:endParaRPr lang="en-US" sz="3000" b="1" dirty="0"/>
          </a:p>
          <a:p>
            <a:pPr marL="0" indent="0">
              <a:buNone/>
            </a:pPr>
            <a:r>
              <a:rPr lang="en-US" sz="3300" b="1" dirty="0"/>
              <a:t>Life Will Reign Through Christ</a:t>
            </a:r>
          </a:p>
          <a:p>
            <a:r>
              <a:rPr lang="en-US" sz="3000" i="1" dirty="0"/>
              <a:t>(v. 14) </a:t>
            </a:r>
            <a:r>
              <a:rPr lang="en-US" sz="3000" dirty="0"/>
              <a:t>– Adam a type of Christ.</a:t>
            </a:r>
          </a:p>
          <a:p>
            <a:r>
              <a:rPr lang="en-US" sz="3000" i="1" dirty="0"/>
              <a:t>(vv. 15-17) </a:t>
            </a:r>
            <a:r>
              <a:rPr lang="en-US" sz="3000" dirty="0"/>
              <a:t>– Christ’s gift is greater than Adam’s act of disobedience and its effects.</a:t>
            </a:r>
          </a:p>
          <a:p>
            <a:r>
              <a:rPr lang="en-US" sz="3000" i="1" dirty="0"/>
              <a:t>(vv. 12, 18-19) </a:t>
            </a:r>
            <a:r>
              <a:rPr lang="en-US" sz="3000" dirty="0"/>
              <a:t>– Adam introduced sin and death, and those who follow his example receive the same. Christ provides life through His obedience, and all who follow His example will receive it.</a:t>
            </a:r>
          </a:p>
          <a:p>
            <a:pPr lvl="1"/>
            <a:r>
              <a:rPr lang="en-US" sz="3000" i="1" dirty="0"/>
              <a:t>Romans 5:1-2 </a:t>
            </a:r>
            <a:r>
              <a:rPr lang="en-US" sz="3000" dirty="0"/>
              <a:t>– access by faith into grace.</a:t>
            </a:r>
          </a:p>
        </p:txBody>
      </p:sp>
    </p:spTree>
    <p:extLst>
      <p:ext uri="{BB962C8B-B14F-4D97-AF65-F5344CB8AC3E}">
        <p14:creationId xmlns:p14="http://schemas.microsoft.com/office/powerpoint/2010/main" val="197352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2123</Words>
  <Application>Microsoft Office PowerPoint</Application>
  <PresentationFormat>On-screen Show (4:3)</PresentationFormat>
  <Paragraphs>148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Old English Text MT</vt:lpstr>
      <vt:lpstr>Times New Roman</vt:lpstr>
      <vt:lpstr>Wingdings</vt:lpstr>
      <vt:lpstr>Office Theme</vt:lpstr>
      <vt:lpstr>PowerPoint Presentation</vt:lpstr>
      <vt:lpstr>The Last Adam</vt:lpstr>
      <vt:lpstr>A Life-Giving Spirit – 1 Corinthians 15 –</vt:lpstr>
      <vt:lpstr>A Life-Giving Spirit – 1 Corinthians 15 –</vt:lpstr>
      <vt:lpstr>A Life-Giving Spirit – 1 Corinthians 15 –</vt:lpstr>
      <vt:lpstr>A Life-Giving Spirit – 1 Corinthians 15 –</vt:lpstr>
      <vt:lpstr>The Universal Nature of the Resurrection</vt:lpstr>
      <vt:lpstr>The Offense and Free Gift – Romans 5:12-21 –</vt:lpstr>
      <vt:lpstr>The Offense and Free Gift – Romans 5:12-21 –</vt:lpstr>
      <vt:lpstr>The Last Adam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Stan Cox</cp:lastModifiedBy>
  <cp:revision>10</cp:revision>
  <dcterms:created xsi:type="dcterms:W3CDTF">2018-06-07T12:22:30Z</dcterms:created>
  <dcterms:modified xsi:type="dcterms:W3CDTF">2018-06-09T17:22:59Z</dcterms:modified>
</cp:coreProperties>
</file>