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7" r:id="rId2"/>
    <p:sldId id="256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40" autoAdjust="0"/>
    <p:restoredTop sz="94660"/>
  </p:normalViewPr>
  <p:slideViewPr>
    <p:cSldViewPr snapToGrid="0">
      <p:cViewPr varScale="1">
        <p:scale>
          <a:sx n="72" d="100"/>
          <a:sy n="72" d="100"/>
        </p:scale>
        <p:origin x="1266" y="7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55" d="100"/>
          <a:sy n="55" d="100"/>
        </p:scale>
        <p:origin x="2880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043BAC-C88E-498D-B94B-5F14A9F1B8B1}" type="datetimeFigureOut">
              <a:rPr lang="en-US" smtClean="0"/>
              <a:t>7/26/2018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39E2A1-21F9-4E6D-AFA2-A96012E584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66060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Clean Hands and Pure Hearts</a:t>
            </a:r>
            <a:endParaRPr lang="en-US" sz="1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James 4:1-10</a:t>
            </a:r>
            <a:endParaRPr lang="en-US" sz="105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Introduction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 Timothy 3:1-5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Paul warns Timothy of the problems he would have to address in </a:t>
            </a:r>
            <a:r>
              <a:rPr lang="en-US" b="1" i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“the last days”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the Christian dispensation.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i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“Lovers of themselves, lovers of money, boasters, proud”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i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“lovers of pleasure rather than lovers of God”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i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“having a form of godliness but denying its power”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i="1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These are Christians who are not allowing themselves to be fully changed by the powerful gospel due to their attraction to earthly things.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Such attraction foments strife, and spiritual downfall.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James 3:13-16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Such a lifestyle is born from the appropriation of earthly wisdom.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This wisdom is an indication of selfish pride.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Cf. 1 Corinthians 3:18-19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The world’s wisdom pales in comparison to God’s wisdom. In order to be truly wise, 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one must humble himself, emptying himself of what he thought to be wisdom, and turning toward God’s wisdom.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James’ audience were Christians who were guilty of such wisdom. </a:t>
            </a:r>
            <a:r>
              <a:rPr lang="en-US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Their self-seeking, and pride were abundant, and manifesting themselves in dramatic ways.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James 4:1-3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Their desire for pleasure gained ascendency over their love for God, and each other.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(v. 2)</a:t>
            </a:r>
            <a:r>
              <a:rPr lang="en-US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</a:t>
            </a:r>
            <a:r>
              <a:rPr lang="en-US" b="1" i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“murder”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some think metaphorical, </a:t>
            </a:r>
            <a:r>
              <a:rPr lang="en-US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but not unlikely that they literally shed blood.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(v. 2b)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</a:t>
            </a:r>
            <a:r>
              <a:rPr lang="en-US" b="1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They were not depending upon God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but taking it upon themselves to gain anything they needed or wanted by any means necessary. </a:t>
            </a: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(cf. 1:5).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(v. 3)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Even when they turned to God, </a:t>
            </a:r>
            <a:r>
              <a:rPr lang="en-US" b="1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they did it in an unholy and selfish way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Thus God did not extend His hand of favor to them.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4:4-5 –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They were committing adultery against the Lord.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Spiritual adultery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</a:t>
            </a: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cf. 2 Corinthians 11:2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church is the bride of Christ.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God is jealous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Fraternizing with the world provokes the Lord to jealousy. God wants all of us, not some of us.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Such behavior demanded repentance, to which James instructs. 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romanU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Humble Yourselves </a:t>
            </a: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(cf. 4:6-8a, 9-10)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39E2A1-21F9-4E6D-AFA2-A96012E584F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1997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U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Humble Yourselves </a:t>
            </a: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(cf. 4:6-8a, 9-10)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Lord Delights in Humility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James 4:6, 10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God has an aversion toward the proud, but an affinity for the humble.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(v. 3)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They were seeking grace (</a:t>
            </a: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divine favor – cf. 1:17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from God, but wanted it for selfish, and prideful use.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(v. 6)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God gives grace only to those who ask in humility.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i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“For You will save the humble people, but will bring down haughty looks” (Psalm 18:27).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God delights in humility, thus rewards it.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 despises pride, thus humiliates it.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Humility Comes from the Recognition of Self-Deficiency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Romans 3:27; 4:4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The one who is justified by perfect works has reason to boast.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His justification is a matter of debt, not reward.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For, he is justified through self-sufficiency.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Yet, no man can speak of himself in this way – </a:t>
            </a: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Romans 3:23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Matthew 5:3-4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Jesus shows the inhabitants of His kingdom to be those who are aware of their self-deficiency.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James 4:9-10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This is what James requires his readers to recognize.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They need to be sorrowful about their sin, and allow themselves to be humbled.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Only then can God help them.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i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“The sacrifices of God are a broken spirit, a broken and contrite heart – these, O God, You will not despise” (Psalm 51:17).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This godly sorrow is a manifestation of humility, and it always translates into submission to God – which is also an indication of humility </a:t>
            </a: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(cf. James 4:7-8a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This can be illustrated in two ways 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romanU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Cleanse Your Hands </a:t>
            </a: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(cf. 4:8b)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39E2A1-21F9-4E6D-AFA2-A96012E584F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30945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U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Cleanse Your Hands </a:t>
            </a: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(cf. 4:8b)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Washing of Hands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i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“I will wash my hands in innocence; so I will go about Your altar, O Lord” (Psalm 26:6)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order to approach God’s altar there must be a cleansing.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washing of hands.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That is, in order to acceptably worship God, we must be free from sinful activity. 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Isaiah 1:15-17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Those who are in sin, and petition God, will not be heard.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There must be a washing.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Wash the hands of the blood – cleanse the evil doing.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Cease to do evil.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 Timothy 2:8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lifting up of HOLY HANDS.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This was a custom, but not a mandate for all Christians – lifting of hands.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However, the concept of </a:t>
            </a:r>
            <a:r>
              <a:rPr lang="en-US" b="1" i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“holy hands”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is the approach before God in religious purity – your hands are free from sin. 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Ceasing Sinful Activities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i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“cleanse your hands, you sinners”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Sin is a spiritual thing, but it is practiced with our body. 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 must stop practicing sinful activities to receive divine favor!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James 1:21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Our evil ways must be laid aside.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world suggests God only cares about the heart, </a:t>
            </a:r>
            <a:r>
              <a:rPr lang="en-US" b="1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but what we are in the heart is manifest in our words and actions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(v. 26-27)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Our tongue must be bridled – </a:t>
            </a:r>
            <a:r>
              <a:rPr lang="en-US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 indication of spiritual maturity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and our bodies must be kept pure. 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NOT DEFILED WITH SINFUL PRACTICE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Colossians 3:5-7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We are supposed to cease from sinful activity because we have been raised with Christ! </a:t>
            </a:r>
            <a:r>
              <a:rPr lang="en-US" b="1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This is necessary to continue in God’s grace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b="1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While this is necessary, it is useless if our heart is not cleansed, or purified, as well. </a:t>
            </a:r>
            <a:r>
              <a:rPr lang="en-US" b="1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romanU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Purify Your Hearts </a:t>
            </a: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(cf. 4:8b)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39E2A1-21F9-4E6D-AFA2-A96012E584F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43377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U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Purify Your Hearts </a:t>
            </a: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(cf. 4:8b)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Pure Heart is Necessary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Matthew 5:8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only the pure in heart will see God.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 are promised to be like Jesus, and be with Him.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But only those who seek to be as He is now will be able to see Him – see God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(cf. 1 John 3:2-3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).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Matthew 23:23-28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The Pharisees cleansed their hands to a degree, but did not purify their hearts.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Tithed, as they should have, but did not observe the less tangible, yet weightier matters.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Cleansed outside, but dirty inside.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Appear righteous outside, but hypocrisy and lawlessness inside.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Mark 7:20-23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If we are not pure in heart, we will not be able to have a purity in outer practice either.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Purifying the Heart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Acts 15:8-9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Peter showing the Gentiles to be gospel subjects based on his interaction with Cornelius’ household.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Hearts made pure by faith.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i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“So then faith comes by hearing, and hearing by the word of God” (Romans 10:17)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Psalm 119:9-16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In order to have a clean heart through faith, we must give time to God’s word.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Philippians 4:8-9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Our meditation must be on the good and pure things.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If this is so, God will be with us.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i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“Create in me a clean heart, O God, and renew a steadfast spirit within me” (Psalm 51:10).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order to possess a pure heart, we must appeal to God.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roman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 purifies us through His word, and we must devote our life to the diligent study, and practice of its content.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39E2A1-21F9-4E6D-AFA2-A96012E584F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2041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Conclusion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order to please God, to receive favor from Him, we must repent.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Repentance includes: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Humility.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cleansing of our hands.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purification of our hearts.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This process is continual. We must work on this daily, and never let our guard down for the Adversary to influence us with impurities.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39E2A1-21F9-4E6D-AFA2-A96012E584F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56987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FAC17-A6E7-427E-A084-E60A2011D5D5}" type="datetimeFigureOut">
              <a:rPr lang="en-US" smtClean="0"/>
              <a:t>7/26/2018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928FD-81A1-4415-B65D-F292B82CCE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49628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FAC17-A6E7-427E-A084-E60A2011D5D5}" type="datetimeFigureOut">
              <a:rPr lang="en-US" smtClean="0"/>
              <a:t>7/26/2018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928FD-81A1-4415-B65D-F292B82CCE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1995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FAC17-A6E7-427E-A084-E60A2011D5D5}" type="datetimeFigureOut">
              <a:rPr lang="en-US" smtClean="0"/>
              <a:t>7/26/2018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928FD-81A1-4415-B65D-F292B82CCE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4935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FAC17-A6E7-427E-A084-E60A2011D5D5}" type="datetimeFigureOut">
              <a:rPr lang="en-US" smtClean="0"/>
              <a:t>7/26/2018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928FD-81A1-4415-B65D-F292B82CCE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192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FAC17-A6E7-427E-A084-E60A2011D5D5}" type="datetimeFigureOut">
              <a:rPr lang="en-US" smtClean="0"/>
              <a:t>7/26/2018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928FD-81A1-4415-B65D-F292B82CCE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35868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FAC17-A6E7-427E-A084-E60A2011D5D5}" type="datetimeFigureOut">
              <a:rPr lang="en-US" smtClean="0"/>
              <a:t>7/26/2018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928FD-81A1-4415-B65D-F292B82CCE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7067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FAC17-A6E7-427E-A084-E60A2011D5D5}" type="datetimeFigureOut">
              <a:rPr lang="en-US" smtClean="0"/>
              <a:t>7/26/2018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928FD-81A1-4415-B65D-F292B82CCE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0190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FAC17-A6E7-427E-A084-E60A2011D5D5}" type="datetimeFigureOut">
              <a:rPr lang="en-US" smtClean="0"/>
              <a:t>7/26/2018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928FD-81A1-4415-B65D-F292B82CCE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40549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FAC17-A6E7-427E-A084-E60A2011D5D5}" type="datetimeFigureOut">
              <a:rPr lang="en-US" smtClean="0"/>
              <a:t>7/26/2018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928FD-81A1-4415-B65D-F292B82CCE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068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FAC17-A6E7-427E-A084-E60A2011D5D5}" type="datetimeFigureOut">
              <a:rPr lang="en-US" smtClean="0"/>
              <a:t>7/26/2018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928FD-81A1-4415-B65D-F292B82CCE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18834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FAC17-A6E7-427E-A084-E60A2011D5D5}" type="datetimeFigureOut">
              <a:rPr lang="en-US" smtClean="0"/>
              <a:t>7/26/2018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928FD-81A1-4415-B65D-F292B82CCE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6125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2FAC17-A6E7-427E-A084-E60A2011D5D5}" type="datetimeFigureOut">
              <a:rPr lang="en-US" smtClean="0"/>
              <a:t>7/26/2018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6928FD-81A1-4415-B65D-F292B82CCE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42547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2659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5085" y="2904432"/>
            <a:ext cx="4953828" cy="214133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61292" y="649352"/>
            <a:ext cx="9266583" cy="2387600"/>
          </a:xfrm>
        </p:spPr>
        <p:txBody>
          <a:bodyPr>
            <a:normAutofit/>
          </a:bodyPr>
          <a:lstStyle/>
          <a:p>
            <a:r>
              <a:rPr lang="en-US" sz="7200" b="1" dirty="0">
                <a:solidFill>
                  <a:srgbClr val="531B01"/>
                </a:solidFill>
                <a:latin typeface="Edwardian Script ITC" panose="030303020407070D0804" pitchFamily="66" charset="0"/>
              </a:rPr>
              <a:t>Clean Hands </a:t>
            </a:r>
            <a:r>
              <a:rPr lang="en-US" sz="5400" b="1" dirty="0">
                <a:solidFill>
                  <a:srgbClr val="531B01"/>
                </a:solidFill>
                <a:latin typeface="Edwardian Script ITC" panose="030303020407070D0804" pitchFamily="66" charset="0"/>
              </a:rPr>
              <a:t>and</a:t>
            </a:r>
            <a:br>
              <a:rPr lang="en-US" sz="7200" b="1" dirty="0">
                <a:solidFill>
                  <a:srgbClr val="531B01"/>
                </a:solidFill>
                <a:latin typeface="Edwardian Script ITC" panose="030303020407070D0804" pitchFamily="66" charset="0"/>
              </a:rPr>
            </a:br>
            <a:r>
              <a:rPr lang="en-US" sz="7200" b="1" dirty="0">
                <a:solidFill>
                  <a:srgbClr val="531B01"/>
                </a:solidFill>
                <a:latin typeface="Edwardian Script ITC" panose="030303020407070D0804" pitchFamily="66" charset="0"/>
              </a:rPr>
              <a:t>Pure Hearts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5099532"/>
            <a:ext cx="6858000" cy="1655762"/>
          </a:xfrm>
        </p:spPr>
        <p:txBody>
          <a:bodyPr>
            <a:normAutofit/>
          </a:bodyPr>
          <a:lstStyle/>
          <a:p>
            <a:r>
              <a:rPr lang="en-US" sz="3600" b="1" i="1" dirty="0">
                <a:solidFill>
                  <a:srgbClr val="531B01"/>
                </a:solidFill>
              </a:rPr>
              <a:t>James 4:1-10</a:t>
            </a:r>
          </a:p>
        </p:txBody>
      </p:sp>
    </p:spTree>
    <p:extLst>
      <p:ext uri="{BB962C8B-B14F-4D97-AF65-F5344CB8AC3E}">
        <p14:creationId xmlns:p14="http://schemas.microsoft.com/office/powerpoint/2010/main" val="1649652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789194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sz="7200" b="1" dirty="0">
                <a:solidFill>
                  <a:srgbClr val="531B01"/>
                </a:solidFill>
                <a:latin typeface="Edwardian Script ITC" panose="030303020407070D0804" pitchFamily="66" charset="0"/>
              </a:rPr>
              <a:t>Humble Yourselves</a:t>
            </a:r>
            <a:endParaRPr lang="en-US" sz="7200" b="1" dirty="0">
              <a:solidFill>
                <a:srgbClr val="C00000"/>
              </a:solidFill>
              <a:latin typeface="Edwardian Script ITC" panose="030303020407070D08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sz="4000" b="1" dirty="0"/>
          </a:p>
          <a:p>
            <a:pPr marL="0" indent="0" algn="ctr">
              <a:buNone/>
            </a:pPr>
            <a:r>
              <a:rPr lang="en-US" sz="4000" b="1" dirty="0"/>
              <a:t>The Lord Delights in Humility</a:t>
            </a:r>
          </a:p>
          <a:p>
            <a:pPr marL="0" indent="0" algn="ctr">
              <a:buNone/>
            </a:pPr>
            <a:r>
              <a:rPr lang="en-US" sz="3600" i="1" dirty="0"/>
              <a:t>– James 4:6, 10; Psalm 18:27 –</a:t>
            </a:r>
          </a:p>
          <a:p>
            <a:pPr marL="0" indent="0" algn="ctr">
              <a:buNone/>
            </a:pPr>
            <a:r>
              <a:rPr lang="en-US" sz="4000" b="1" dirty="0"/>
              <a:t>Recognition of Self-Deficiency</a:t>
            </a:r>
          </a:p>
          <a:p>
            <a:pPr marL="0" indent="0" algn="ctr">
              <a:buNone/>
            </a:pPr>
            <a:r>
              <a:rPr lang="en-US" sz="3600" i="1" dirty="0"/>
              <a:t>– Romans 3:27; 4:4; Matthew 5:3-4; James 4:9-10 –</a:t>
            </a:r>
          </a:p>
        </p:txBody>
      </p:sp>
    </p:spTree>
    <p:extLst>
      <p:ext uri="{BB962C8B-B14F-4D97-AF65-F5344CB8AC3E}">
        <p14:creationId xmlns:p14="http://schemas.microsoft.com/office/powerpoint/2010/main" val="32994781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789194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sz="7200" b="1" dirty="0">
                <a:solidFill>
                  <a:srgbClr val="531B01"/>
                </a:solidFill>
                <a:latin typeface="Edwardian Script ITC" panose="030303020407070D0804" pitchFamily="66" charset="0"/>
              </a:rPr>
              <a:t>Cleanse Your Hands</a:t>
            </a:r>
            <a:endParaRPr lang="en-US" sz="7200" b="1" dirty="0">
              <a:solidFill>
                <a:srgbClr val="C00000"/>
              </a:solidFill>
              <a:latin typeface="Edwardian Script ITC" panose="030303020407070D08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sz="4000" b="1" dirty="0"/>
          </a:p>
          <a:p>
            <a:pPr marL="0" indent="0" algn="ctr">
              <a:buNone/>
            </a:pPr>
            <a:r>
              <a:rPr lang="en-US" sz="4000" b="1" dirty="0"/>
              <a:t>Washing of Hands</a:t>
            </a:r>
          </a:p>
          <a:p>
            <a:pPr marL="0" indent="0" algn="ctr">
              <a:buNone/>
            </a:pPr>
            <a:r>
              <a:rPr lang="en-US" sz="3600" i="1" dirty="0"/>
              <a:t>– Psalm 26:6; Isaiah 1:15-17;                     1 Timothy 2:8 –</a:t>
            </a:r>
          </a:p>
          <a:p>
            <a:pPr marL="0" indent="0" algn="ctr">
              <a:buNone/>
            </a:pPr>
            <a:r>
              <a:rPr lang="en-US" sz="4000" b="1" dirty="0"/>
              <a:t>Ceasing Sinful Activities</a:t>
            </a:r>
          </a:p>
          <a:p>
            <a:pPr marL="0" indent="0" algn="ctr">
              <a:buNone/>
            </a:pPr>
            <a:r>
              <a:rPr lang="en-US" sz="3600" i="1" dirty="0"/>
              <a:t>– James 1:21, 26-27; Colossians 3:5-7 –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4933" y="3340342"/>
            <a:ext cx="3058134" cy="132190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35120821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789194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sz="7200" b="1" dirty="0">
                <a:solidFill>
                  <a:srgbClr val="531B01"/>
                </a:solidFill>
                <a:latin typeface="Edwardian Script ITC" panose="030303020407070D0804" pitchFamily="66" charset="0"/>
              </a:rPr>
              <a:t>Purify Your Hearts</a:t>
            </a:r>
            <a:endParaRPr lang="en-US" sz="7200" b="1" dirty="0">
              <a:solidFill>
                <a:srgbClr val="C00000"/>
              </a:solidFill>
              <a:latin typeface="Edwardian Script ITC" panose="030303020407070D08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sz="4000" b="1" dirty="0"/>
          </a:p>
          <a:p>
            <a:pPr marL="0" indent="0" algn="ctr">
              <a:buNone/>
            </a:pPr>
            <a:r>
              <a:rPr lang="en-US" sz="4000" b="1" dirty="0"/>
              <a:t>A Pure Heart is Necessary</a:t>
            </a:r>
          </a:p>
          <a:p>
            <a:pPr marL="0" indent="0" algn="ctr">
              <a:buNone/>
            </a:pPr>
            <a:r>
              <a:rPr lang="en-US" sz="3600" i="1" dirty="0"/>
              <a:t>– Matthew 5:8; 23:23-28;                    Mark 7:20-23 –</a:t>
            </a:r>
          </a:p>
          <a:p>
            <a:pPr marL="0" indent="0" algn="ctr">
              <a:buNone/>
            </a:pPr>
            <a:r>
              <a:rPr lang="en-US" sz="4000" b="1" dirty="0"/>
              <a:t>Purifying the Heart</a:t>
            </a:r>
          </a:p>
          <a:p>
            <a:pPr marL="0" indent="0" algn="ctr">
              <a:buNone/>
            </a:pPr>
            <a:r>
              <a:rPr lang="en-US" sz="3600" i="1" dirty="0"/>
              <a:t>– Acts 15:8-9; Psalm 119:9-16; Philippians 4:8-9; Psalm 51:10 –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29067" y="3340342"/>
            <a:ext cx="3058134" cy="132190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1536245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5085" y="2904432"/>
            <a:ext cx="4953828" cy="214133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61292" y="649352"/>
            <a:ext cx="9266583" cy="2387600"/>
          </a:xfrm>
        </p:spPr>
        <p:txBody>
          <a:bodyPr>
            <a:normAutofit/>
          </a:bodyPr>
          <a:lstStyle/>
          <a:p>
            <a:r>
              <a:rPr lang="en-US" sz="7200" b="1" dirty="0">
                <a:solidFill>
                  <a:srgbClr val="531B01"/>
                </a:solidFill>
                <a:latin typeface="Edwardian Script ITC" panose="030303020407070D0804" pitchFamily="66" charset="0"/>
              </a:rPr>
              <a:t>Clean Hands </a:t>
            </a:r>
            <a:r>
              <a:rPr lang="en-US" sz="5400" b="1" dirty="0">
                <a:solidFill>
                  <a:srgbClr val="531B01"/>
                </a:solidFill>
                <a:latin typeface="Edwardian Script ITC" panose="030303020407070D0804" pitchFamily="66" charset="0"/>
              </a:rPr>
              <a:t>and</a:t>
            </a:r>
            <a:br>
              <a:rPr lang="en-US" sz="7200" b="1" dirty="0">
                <a:solidFill>
                  <a:srgbClr val="531B01"/>
                </a:solidFill>
                <a:latin typeface="Edwardian Script ITC" panose="030303020407070D0804" pitchFamily="66" charset="0"/>
              </a:rPr>
            </a:br>
            <a:r>
              <a:rPr lang="en-US" sz="7200" b="1" dirty="0">
                <a:solidFill>
                  <a:srgbClr val="531B01"/>
                </a:solidFill>
                <a:latin typeface="Edwardian Script ITC" panose="030303020407070D0804" pitchFamily="66" charset="0"/>
              </a:rPr>
              <a:t>Pure Hearts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5099532"/>
            <a:ext cx="6858000" cy="1655762"/>
          </a:xfrm>
        </p:spPr>
        <p:txBody>
          <a:bodyPr>
            <a:normAutofit/>
          </a:bodyPr>
          <a:lstStyle/>
          <a:p>
            <a:r>
              <a:rPr lang="en-US" sz="3600" b="1" i="1" dirty="0">
                <a:solidFill>
                  <a:srgbClr val="531B01"/>
                </a:solidFill>
              </a:rPr>
              <a:t>James 4:1-10</a:t>
            </a:r>
          </a:p>
        </p:txBody>
      </p:sp>
    </p:spTree>
    <p:extLst>
      <p:ext uri="{BB962C8B-B14F-4D97-AF65-F5344CB8AC3E}">
        <p14:creationId xmlns:p14="http://schemas.microsoft.com/office/powerpoint/2010/main" val="28625656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278</TotalTime>
  <Words>1490</Words>
  <Application>Microsoft Office PowerPoint</Application>
  <PresentationFormat>On-screen Show (4:3)</PresentationFormat>
  <Paragraphs>118</Paragraphs>
  <Slides>6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Calibri</vt:lpstr>
      <vt:lpstr>Calibri Light</vt:lpstr>
      <vt:lpstr>Edwardian Script ITC</vt:lpstr>
      <vt:lpstr>Times New Roman</vt:lpstr>
      <vt:lpstr>Wingdings</vt:lpstr>
      <vt:lpstr>Office Theme</vt:lpstr>
      <vt:lpstr>PowerPoint Presentation</vt:lpstr>
      <vt:lpstr>Clean Hands and Pure Hearts</vt:lpstr>
      <vt:lpstr>Humble Yourselves</vt:lpstr>
      <vt:lpstr>Cleanse Your Hands</vt:lpstr>
      <vt:lpstr>Purify Your Hearts</vt:lpstr>
      <vt:lpstr>Clean Hands and Pure Hearts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Jeremiah Cox</dc:creator>
  <cp:lastModifiedBy>Stan Cox</cp:lastModifiedBy>
  <cp:revision>6</cp:revision>
  <dcterms:created xsi:type="dcterms:W3CDTF">2016-12-17T19:59:55Z</dcterms:created>
  <dcterms:modified xsi:type="dcterms:W3CDTF">2018-07-27T04:00:31Z</dcterms:modified>
</cp:coreProperties>
</file>