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0EA2F-D301-434A-908E-0E96D162441C}" type="datetimeFigureOut">
              <a:rPr lang="en-US" smtClean="0"/>
              <a:t>7/8/2018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8BC30E-BE31-4823-B84B-481C6318364B}" type="slidenum">
              <a:rPr lang="en-US" smtClean="0"/>
              <a:t>‹#›</a:t>
            </a:fld>
            <a:endParaRPr lang="en-US"/>
          </a:p>
        </p:txBody>
      </p:sp>
    </p:spTree>
    <p:extLst>
      <p:ext uri="{BB962C8B-B14F-4D97-AF65-F5344CB8AC3E}">
        <p14:creationId xmlns:p14="http://schemas.microsoft.com/office/powerpoint/2010/main" val="3569389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Faith, Hope, and Love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1 Corinthians 13:13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can be described as a people of faith, hope, and love.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three characteristics are key in Christian living, and are intimately related.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are the connections between faith, hope, and love?</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Faith</a:t>
            </a:r>
          </a:p>
          <a:p>
            <a:endParaRPr lang="en-US" dirty="0"/>
          </a:p>
        </p:txBody>
      </p:sp>
      <p:sp>
        <p:nvSpPr>
          <p:cNvPr id="4" name="Slide Number Placeholder 3"/>
          <p:cNvSpPr>
            <a:spLocks noGrp="1"/>
          </p:cNvSpPr>
          <p:nvPr>
            <p:ph type="sldNum" sz="quarter" idx="10"/>
          </p:nvPr>
        </p:nvSpPr>
        <p:spPr/>
        <p:txBody>
          <a:bodyPr/>
          <a:lstStyle/>
          <a:p>
            <a:fld id="{9A8BC30E-BE31-4823-B84B-481C6318364B}" type="slidenum">
              <a:rPr lang="en-US" smtClean="0"/>
              <a:t>2</a:t>
            </a:fld>
            <a:endParaRPr lang="en-US"/>
          </a:p>
        </p:txBody>
      </p:sp>
    </p:spTree>
    <p:extLst>
      <p:ext uri="{BB962C8B-B14F-4D97-AF65-F5344CB8AC3E}">
        <p14:creationId xmlns:p14="http://schemas.microsoft.com/office/powerpoint/2010/main" val="89130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Faith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Seeking Faith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11:6</a:t>
            </a:r>
            <a:r>
              <a:rPr lang="en-US" dirty="0">
                <a:latin typeface="Calibri" panose="020F0502020204030204" pitchFamily="34" charset="0"/>
                <a:ea typeface="Calibri" panose="020F0502020204030204" pitchFamily="34" charset="0"/>
                <a:cs typeface="Times New Roman" panose="02020603050405020304" pitchFamily="18" charset="0"/>
              </a:rPr>
              <a:t> – Necessary component to pleasing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That He is</a:t>
            </a:r>
            <a:r>
              <a:rPr lang="en-US" dirty="0">
                <a:latin typeface="Calibri" panose="020F0502020204030204" pitchFamily="34" charset="0"/>
                <a:ea typeface="Calibri" panose="020F0502020204030204" pitchFamily="34" charset="0"/>
                <a:cs typeface="Times New Roman" panose="02020603050405020304" pitchFamily="18" charset="0"/>
              </a:rPr>
              <a:t> – His existence.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That He rewards diligent seekers</a:t>
            </a:r>
            <a:r>
              <a:rPr lang="en-US" dirty="0">
                <a:latin typeface="Calibri" panose="020F0502020204030204" pitchFamily="34" charset="0"/>
                <a:ea typeface="Calibri" panose="020F0502020204030204" pitchFamily="34" charset="0"/>
                <a:cs typeface="Times New Roman" panose="02020603050405020304" pitchFamily="18" charset="0"/>
              </a:rPr>
              <a:t> – acknowledgment that more knowledge of Him which acts is necessary.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Requires us to act on our belief that He is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James 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No profit without works.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 20, 26)</a:t>
            </a:r>
            <a:r>
              <a:rPr lang="en-US" dirty="0">
                <a:latin typeface="Calibri" panose="020F0502020204030204" pitchFamily="34" charset="0"/>
                <a:ea typeface="Calibri" panose="020F0502020204030204" pitchFamily="34" charset="0"/>
                <a:cs typeface="Times New Roman" panose="02020603050405020304" pitchFamily="18" charset="0"/>
              </a:rPr>
              <a:t> – Dead without works.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No better than demons without works.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 – Justification by working faith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“obedience of faith” (Romans 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Failure of the Gentiles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1:18-23</a:t>
            </a:r>
            <a:r>
              <a:rPr lang="en-US" dirty="0">
                <a:latin typeface="Calibri" panose="020F0502020204030204" pitchFamily="34" charset="0"/>
                <a:ea typeface="Calibri" panose="020F0502020204030204" pitchFamily="34" charset="0"/>
                <a:cs typeface="Times New Roman" panose="02020603050405020304" pitchFamily="18" charset="0"/>
              </a:rPr>
              <a:t>) – They knew God existed, but suppressed what they knew, and did not seek to know Him better.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17:26-27</a:t>
            </a:r>
            <a:r>
              <a:rPr lang="en-US" dirty="0">
                <a:latin typeface="Calibri" panose="020F0502020204030204" pitchFamily="34" charset="0"/>
                <a:ea typeface="Calibri" panose="020F0502020204030204" pitchFamily="34" charset="0"/>
                <a:cs typeface="Times New Roman" panose="02020603050405020304" pitchFamily="18" charset="0"/>
              </a:rPr>
              <a:t> – God designed us to seek Him further.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Made clear through nature that He exists.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Only reveals more detail to those who seek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seeking faith is a lifelong process which continually acts upon what is found out about God.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Working Faith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1:3</a:t>
            </a:r>
            <a:r>
              <a:rPr lang="en-US" dirty="0">
                <a:latin typeface="Calibri" panose="020F0502020204030204" pitchFamily="34" charset="0"/>
                <a:ea typeface="Calibri" panose="020F0502020204030204" pitchFamily="34" charset="0"/>
                <a:cs typeface="Times New Roman" panose="02020603050405020304" pitchFamily="18" charset="0"/>
              </a:rPr>
              <a:t> – work of faith.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Necessary to please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5:6</a:t>
            </a:r>
            <a:r>
              <a:rPr lang="en-US" dirty="0">
                <a:latin typeface="Calibri" panose="020F0502020204030204" pitchFamily="34" charset="0"/>
                <a:ea typeface="Calibri" panose="020F0502020204030204" pitchFamily="34" charset="0"/>
                <a:cs typeface="Times New Roman" panose="02020603050405020304" pitchFamily="18" charset="0"/>
              </a:rPr>
              <a:t> – faith working through love.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Such active faith is exhibited in Abraham’s life: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2:21-23</a:t>
            </a:r>
            <a:r>
              <a:rPr lang="en-US" dirty="0">
                <a:latin typeface="Calibri" panose="020F0502020204030204" pitchFamily="34" charset="0"/>
                <a:ea typeface="Calibri" panose="020F0502020204030204" pitchFamily="34" charset="0"/>
                <a:cs typeface="Times New Roman" panose="02020603050405020304" pitchFamily="18" charset="0"/>
              </a:rPr>
              <a:t> – Abraham had a faith which worked.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21-22)</a:t>
            </a:r>
            <a:r>
              <a:rPr lang="en-US" dirty="0">
                <a:latin typeface="Calibri" panose="020F0502020204030204" pitchFamily="34" charset="0"/>
                <a:ea typeface="Calibri" panose="020F0502020204030204" pitchFamily="34" charset="0"/>
                <a:cs typeface="Times New Roman" panose="02020603050405020304" pitchFamily="18" charset="0"/>
              </a:rPr>
              <a:t> – Abraham was justified by faith when works made his faith complete – offering Isaac.</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dirty="0">
                <a:latin typeface="Calibri" panose="020F0502020204030204" pitchFamily="34" charset="0"/>
                <a:ea typeface="Calibri" panose="020F0502020204030204" pitchFamily="34" charset="0"/>
                <a:cs typeface="Times New Roman" panose="02020603050405020304" pitchFamily="18" charset="0"/>
              </a:rPr>
              <a:t> – fulfilled scripture:</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Quote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15:6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Offering of Isaac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Genesis 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30 years in between the quote and the “fulfillment” – not simply one act, but a life of obedient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Such faith was continually active, thus continually grew to completion – in that way it was fulfilled: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Fulfilled</a:t>
            </a:r>
            <a:r>
              <a:rPr lang="en-US" dirty="0">
                <a:latin typeface="Calibri" panose="020F0502020204030204" pitchFamily="34" charset="0"/>
                <a:ea typeface="Calibri" panose="020F0502020204030204" pitchFamily="34" charset="0"/>
                <a:cs typeface="Times New Roman" panose="02020603050405020304" pitchFamily="18" charset="0"/>
              </a:rPr>
              <a:t> – to make replete, i.e. (literally) to cram (a net), level up (a hollow), or (figuratively) to furnish (or imbue, diffuse, influence), satisfy, execute (an office), finish (a period or task), verify. (Strong)</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Genesis 22:12</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NOW I know – or, such is further confirmed after a difficult test.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Faith that is constant in works is tied to hope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Hope</a:t>
            </a:r>
          </a:p>
          <a:p>
            <a:endParaRPr lang="en-US" dirty="0"/>
          </a:p>
        </p:txBody>
      </p:sp>
      <p:sp>
        <p:nvSpPr>
          <p:cNvPr id="4" name="Slide Number Placeholder 3"/>
          <p:cNvSpPr>
            <a:spLocks noGrp="1"/>
          </p:cNvSpPr>
          <p:nvPr>
            <p:ph type="sldNum" sz="quarter" idx="10"/>
          </p:nvPr>
        </p:nvSpPr>
        <p:spPr/>
        <p:txBody>
          <a:bodyPr/>
          <a:lstStyle/>
          <a:p>
            <a:fld id="{9A8BC30E-BE31-4823-B84B-481C6318364B}" type="slidenum">
              <a:rPr lang="en-US" smtClean="0"/>
              <a:t>3</a:t>
            </a:fld>
            <a:endParaRPr lang="en-US"/>
          </a:p>
        </p:txBody>
      </p:sp>
    </p:spTree>
    <p:extLst>
      <p:ext uri="{BB962C8B-B14F-4D97-AF65-F5344CB8AC3E}">
        <p14:creationId xmlns:p14="http://schemas.microsoft.com/office/powerpoint/2010/main" val="160806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Hope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Living Hope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1:3-5</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Begotten to a living hope.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1:12-13</a:t>
            </a:r>
            <a:r>
              <a:rPr lang="en-US" dirty="0">
                <a:latin typeface="Calibri" panose="020F0502020204030204" pitchFamily="34" charset="0"/>
                <a:ea typeface="Calibri" panose="020F0502020204030204" pitchFamily="34" charset="0"/>
                <a:cs typeface="Times New Roman" panose="02020603050405020304" pitchFamily="18" charset="0"/>
              </a:rPr>
              <a:t> – Received by believing and being born of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birth is also to a new hope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 inheritance”</a:t>
            </a:r>
            <a:r>
              <a:rPr lang="en-US" dirty="0">
                <a:latin typeface="Calibri" panose="020F0502020204030204" pitchFamily="34" charset="0"/>
                <a:ea typeface="Calibri" panose="020F0502020204030204" pitchFamily="34" charset="0"/>
                <a:cs typeface="Times New Roman" panose="02020603050405020304" pitchFamily="18" charset="0"/>
              </a:rPr>
              <a:t> because you were given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“right to become children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Living</a:t>
            </a:r>
            <a:r>
              <a:rPr lang="en-US" dirty="0">
                <a:latin typeface="Calibri" panose="020F0502020204030204" pitchFamily="34" charset="0"/>
                <a:ea typeface="Calibri" panose="020F0502020204030204" pitchFamily="34" charset="0"/>
                <a:cs typeface="Times New Roman" panose="02020603050405020304" pitchFamily="18" charset="0"/>
              </a:rPr>
              <a:t> – alive; active.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“salvation”</a:t>
            </a:r>
            <a:r>
              <a:rPr lang="en-US" dirty="0">
                <a:latin typeface="Calibri" panose="020F0502020204030204" pitchFamily="34" charset="0"/>
                <a:ea typeface="Calibri" panose="020F0502020204030204" pitchFamily="34" charset="0"/>
                <a:cs typeface="Times New Roman" panose="02020603050405020304" pitchFamily="18" charset="0"/>
              </a:rPr>
              <a:t> is what we ultimately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“hope”</a:t>
            </a:r>
            <a:r>
              <a:rPr lang="en-US" dirty="0">
                <a:latin typeface="Calibri" panose="020F0502020204030204" pitchFamily="34" charset="0"/>
                <a:ea typeface="Calibri" panose="020F0502020204030204" pitchFamily="34" charset="0"/>
                <a:cs typeface="Times New Roman" panose="02020603050405020304" pitchFamily="18" charset="0"/>
              </a:rPr>
              <a:t> for, and it is to be realized as we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“kept…through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Nature of this hope: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8:24</a:t>
            </a:r>
            <a:r>
              <a:rPr lang="en-US" dirty="0">
                <a:latin typeface="Calibri" panose="020F0502020204030204" pitchFamily="34" charset="0"/>
                <a:ea typeface="Calibri" panose="020F0502020204030204" pitchFamily="34" charset="0"/>
                <a:cs typeface="Times New Roman" panose="02020603050405020304" pitchFamily="18" charset="0"/>
              </a:rPr>
              <a:t> – Called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“hope”</a:t>
            </a:r>
            <a:r>
              <a:rPr lang="en-US" dirty="0">
                <a:latin typeface="Calibri" panose="020F0502020204030204" pitchFamily="34" charset="0"/>
                <a:ea typeface="Calibri" panose="020F0502020204030204" pitchFamily="34" charset="0"/>
                <a:cs typeface="Times New Roman" panose="02020603050405020304" pitchFamily="18" charset="0"/>
              </a:rPr>
              <a:t> because we do not see it yet, or have 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 without substance though – objective in nature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11:1</a:t>
            </a:r>
            <a:r>
              <a:rPr lang="en-US" dirty="0">
                <a:latin typeface="Calibri" panose="020F0502020204030204" pitchFamily="34" charset="0"/>
                <a:ea typeface="Calibri" panose="020F0502020204030204" pitchFamily="34" charset="0"/>
                <a:cs typeface="Times New Roman" panose="02020603050405020304" pitchFamily="18" charset="0"/>
              </a:rPr>
              <a:t> – faith is the substance.</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may the God of hope fill you with all joy and peace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believing</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that you may abound in hope</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by the power of the Holy Spirit” (Romans 15:13).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Faith leads to abundance of hope.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Faith in God who promised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6:17-20</a:t>
            </a:r>
            <a:r>
              <a:rPr lang="en-US" dirty="0">
                <a:latin typeface="Calibri" panose="020F0502020204030204" pitchFamily="34" charset="0"/>
                <a:ea typeface="Calibri" panose="020F0502020204030204" pitchFamily="34" charset="0"/>
                <a:cs typeface="Times New Roman" panose="02020603050405020304" pitchFamily="18" charset="0"/>
              </a:rPr>
              <a:t> – cannot lie):</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Because of God’s nature – He cannot lie – we KNOW the promise is certain – confident hope.</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Such anchors 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Abraham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(vv. 13-15)</a:t>
            </a:r>
            <a:r>
              <a:rPr lang="en-US" dirty="0">
                <a:latin typeface="Calibri" panose="020F0502020204030204" pitchFamily="34" charset="0"/>
                <a:ea typeface="Calibri" panose="020F0502020204030204" pitchFamily="34" charset="0"/>
                <a:cs typeface="Times New Roman" panose="02020603050405020304" pitchFamily="18" charset="0"/>
              </a:rPr>
              <a:t> – patiently endured – because he knew God’s promise was certain!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 it is with us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8:25</a:t>
            </a:r>
            <a:r>
              <a:rPr lang="en-US" dirty="0">
                <a:latin typeface="Calibri" panose="020F0502020204030204" pitchFamily="34" charset="0"/>
                <a:ea typeface="Calibri" panose="020F0502020204030204" pitchFamily="34" charset="0"/>
                <a:cs typeface="Times New Roman" panose="02020603050405020304" pitchFamily="18" charset="0"/>
              </a:rPr>
              <a:t> – wait with perseverance.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Patient Hope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1:3</a:t>
            </a:r>
            <a:r>
              <a:rPr lang="en-US" dirty="0">
                <a:latin typeface="Calibri" panose="020F0502020204030204" pitchFamily="34" charset="0"/>
                <a:ea typeface="Calibri" panose="020F0502020204030204" pitchFamily="34" charset="0"/>
                <a:cs typeface="Times New Roman" panose="02020603050405020304" pitchFamily="18" charset="0"/>
              </a:rPr>
              <a:t> – patience of hope – i.e. patiently continuing in the work of the Lord until the reward.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When one is begotten again through faith to a living “hope” which is a confident expectation of God’s promise, strength in patience is produced: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6:11-12</a:t>
            </a:r>
            <a:r>
              <a:rPr lang="en-US" dirty="0">
                <a:latin typeface="Calibri" panose="020F0502020204030204" pitchFamily="34" charset="0"/>
                <a:ea typeface="Calibri" panose="020F0502020204030204" pitchFamily="34" charset="0"/>
                <a:cs typeface="Times New Roman" panose="02020603050405020304" pitchFamily="18" charset="0"/>
              </a:rPr>
              <a:t> – full assurance of hope is exhibited in faith and patience.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 15</a:t>
            </a:r>
            <a:r>
              <a:rPr lang="en-US" dirty="0">
                <a:latin typeface="Calibri" panose="020F0502020204030204" pitchFamily="34" charset="0"/>
                <a:ea typeface="Calibri" panose="020F0502020204030204" pitchFamily="34" charset="0"/>
                <a:cs typeface="Times New Roman" panose="02020603050405020304" pitchFamily="18" charset="0"/>
              </a:rPr>
              <a:t> – Abraham immediate example.)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anchor – paints the picture of a storm (life) where waves threatened to drive us and toss us about. But our confident expectation (hope) of heaven, because it is sure and steadfast, keeps US sure and steadfast where we should be – in the work of the Lord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15:57-58</a:t>
            </a:r>
            <a:r>
              <a:rPr lang="en-US" dirty="0">
                <a:latin typeface="Calibri" panose="020F0502020204030204" pitchFamily="34" charset="0"/>
                <a:ea typeface="Calibri" panose="020F0502020204030204" pitchFamily="34" charset="0"/>
                <a:cs typeface="Times New Roman" panose="02020603050405020304" pitchFamily="18" charset="0"/>
              </a:rPr>
              <a:t> – Because we have hope of victory we are steadfast in the work of the Lord.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11:13-16, 24-26</a:t>
            </a:r>
            <a:r>
              <a:rPr lang="en-US" dirty="0">
                <a:latin typeface="Calibri" panose="020F0502020204030204" pitchFamily="34" charset="0"/>
                <a:ea typeface="Calibri" panose="020F0502020204030204" pitchFamily="34" charset="0"/>
                <a:cs typeface="Times New Roman" panose="02020603050405020304" pitchFamily="18" charset="0"/>
              </a:rPr>
              <a:t> – The hope of the reward produced by trust in God caused these men of faith to be patient and constant in their work for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“Man can live about forty days without food, about three days without water, about eight minutes without air, but only one second without hope.”</a:t>
            </a:r>
            <a:r>
              <a:rPr lang="en-US" dirty="0">
                <a:latin typeface="Calibri" panose="020F0502020204030204" pitchFamily="34" charset="0"/>
                <a:ea typeface="Calibri" panose="020F0502020204030204" pitchFamily="34" charset="0"/>
                <a:cs typeface="Times New Roman" panose="02020603050405020304" pitchFamily="18" charset="0"/>
              </a:rPr>
              <a:t> (Hope gives us drive and purpose to see its realization.)</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Love</a:t>
            </a:r>
          </a:p>
          <a:p>
            <a:endParaRPr lang="en-US" dirty="0"/>
          </a:p>
        </p:txBody>
      </p:sp>
      <p:sp>
        <p:nvSpPr>
          <p:cNvPr id="4" name="Slide Number Placeholder 3"/>
          <p:cNvSpPr>
            <a:spLocks noGrp="1"/>
          </p:cNvSpPr>
          <p:nvPr>
            <p:ph type="sldNum" sz="quarter" idx="10"/>
          </p:nvPr>
        </p:nvSpPr>
        <p:spPr/>
        <p:txBody>
          <a:bodyPr/>
          <a:lstStyle/>
          <a:p>
            <a:fld id="{9A8BC30E-BE31-4823-B84B-481C6318364B}" type="slidenum">
              <a:rPr lang="en-US" smtClean="0"/>
              <a:t>4</a:t>
            </a:fld>
            <a:endParaRPr lang="en-US"/>
          </a:p>
        </p:txBody>
      </p:sp>
    </p:spTree>
    <p:extLst>
      <p:ext uri="{BB962C8B-B14F-4D97-AF65-F5344CB8AC3E}">
        <p14:creationId xmlns:p14="http://schemas.microsoft.com/office/powerpoint/2010/main" val="166498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Love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 natural product of such hope is love for those who share in it with you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1:4-5</a:t>
            </a:r>
            <a:r>
              <a:rPr lang="en-US" dirty="0">
                <a:latin typeface="Calibri" panose="020F0502020204030204" pitchFamily="34" charset="0"/>
                <a:ea typeface="Calibri" panose="020F0502020204030204" pitchFamily="34" charset="0"/>
                <a:cs typeface="Times New Roman" panose="02020603050405020304" pitchFamily="18" charset="0"/>
              </a:rPr>
              <a:t> – love for the saints because of the hope you have.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1:1</a:t>
            </a:r>
            <a:r>
              <a:rPr lang="en-US" dirty="0">
                <a:latin typeface="Calibri" panose="020F0502020204030204" pitchFamily="34" charset="0"/>
                <a:ea typeface="Calibri" panose="020F0502020204030204" pitchFamily="34" charset="0"/>
                <a:cs typeface="Times New Roman" panose="02020603050405020304" pitchFamily="18" charset="0"/>
              </a:rPr>
              <a:t> – like precious faith.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1:3, 5</a:t>
            </a:r>
            <a:r>
              <a:rPr lang="en-US" dirty="0">
                <a:latin typeface="Calibri" panose="020F0502020204030204" pitchFamily="34" charset="0"/>
                <a:ea typeface="Calibri" panose="020F0502020204030204" pitchFamily="34" charset="0"/>
                <a:cs typeface="Times New Roman" panose="02020603050405020304" pitchFamily="18" charset="0"/>
              </a:rPr>
              <a:t> – by faith begotten again to hope of salvation. (Like hope.)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Redemption price to afford us this hope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1:18-21</a:t>
            </a:r>
            <a:r>
              <a:rPr lang="en-US" dirty="0">
                <a:latin typeface="Calibri" panose="020F0502020204030204" pitchFamily="34" charset="0"/>
                <a:ea typeface="Calibri" panose="020F0502020204030204" pitchFamily="34" charset="0"/>
                <a:cs typeface="Times New Roman" panose="02020603050405020304" pitchFamily="18" charset="0"/>
              </a:rPr>
              <a:t> – precious blood of Christ redeems us from sin, and grants us hope in God through His resurrection.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When we are born again, and purified by such blood through obedience to the gospel, we become part of a family – </a:t>
            </a:r>
            <a:r>
              <a:rPr lang="en-US" b="1" dirty="0">
                <a:latin typeface="Calibri" panose="020F0502020204030204" pitchFamily="34" charset="0"/>
                <a:ea typeface="Calibri" panose="020F0502020204030204" pitchFamily="34" charset="0"/>
                <a:cs typeface="Times New Roman" panose="02020603050405020304" pitchFamily="18" charset="0"/>
              </a:rPr>
              <a:t>a part of others who have likewise been redeemed with this blood, thus affording them the same hope.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impresses us with the value of that individual.</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“what are the riches of the glory of His inheritance in the saints” (Ephesians 1:18</a:t>
            </a:r>
            <a:r>
              <a:rPr lang="en-US" dirty="0">
                <a:latin typeface="Calibri" panose="020F0502020204030204" pitchFamily="34" charset="0"/>
                <a:ea typeface="Calibri" panose="020F0502020204030204" pitchFamily="34" charset="0"/>
                <a:cs typeface="Times New Roman" panose="02020603050405020304" pitchFamily="18" charset="0"/>
              </a:rPr>
              <a:t> – we are of immense value to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we share such hope, we share the gift of Christ’s blood – </a:t>
            </a:r>
            <a:r>
              <a:rPr lang="en-US" b="1" dirty="0">
                <a:latin typeface="Calibri" panose="020F0502020204030204" pitchFamily="34" charset="0"/>
                <a:ea typeface="Calibri" panose="020F0502020204030204" pitchFamily="34" charset="0"/>
                <a:cs typeface="Times New Roman" panose="02020603050405020304" pitchFamily="18" charset="0"/>
              </a:rPr>
              <a:t>that means God saw value, not only in ourselves, but in our brother</a:t>
            </a:r>
            <a:r>
              <a:rPr lang="en-US" dirty="0">
                <a:latin typeface="Calibri" panose="020F0502020204030204" pitchFamily="34" charset="0"/>
                <a:ea typeface="Calibri" panose="020F0502020204030204" pitchFamily="34" charset="0"/>
                <a:cs typeface="Times New Roman" panose="02020603050405020304" pitchFamily="18" charset="0"/>
              </a:rPr>
              <a:t> – WE SHOULD SEE THE SAME VALUE IN EACH OTHER, WHICH DEMANDS LOVE.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“Beloved, if God so loved us, we also ought to love one another” (1 John 4:11).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Knowledgeable Love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1:9-11</a:t>
            </a:r>
            <a:r>
              <a:rPr lang="en-US" dirty="0">
                <a:latin typeface="Calibri" panose="020F0502020204030204" pitchFamily="34" charset="0"/>
                <a:ea typeface="Calibri" panose="020F0502020204030204" pitchFamily="34" charset="0"/>
                <a:cs typeface="Times New Roman" panose="02020603050405020304" pitchFamily="18" charset="0"/>
              </a:rPr>
              <a:t> – The love we are to have, and abound in toward one another is a knowledgeable love.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Typical idea – love is purely emotional, and often impulsive.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Biblical idea</a:t>
            </a:r>
            <a:r>
              <a:rPr lang="en-US" dirty="0">
                <a:latin typeface="Calibri" panose="020F0502020204030204" pitchFamily="34" charset="0"/>
                <a:ea typeface="Calibri" panose="020F0502020204030204" pitchFamily="34" charset="0"/>
                <a:cs typeface="Times New Roman" panose="02020603050405020304" pitchFamily="18" charset="0"/>
              </a:rPr>
              <a:t> – love is an action birthed by knowledge and discernment.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Knowledge</a:t>
            </a:r>
            <a:r>
              <a:rPr lang="en-US" dirty="0">
                <a:latin typeface="Calibri" panose="020F0502020204030204" pitchFamily="34" charset="0"/>
                <a:ea typeface="Calibri" panose="020F0502020204030204" pitchFamily="34" charset="0"/>
                <a:cs typeface="Times New Roman" panose="02020603050405020304" pitchFamily="18" charset="0"/>
              </a:rPr>
              <a:t> – of God’s will.</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Discernment </a:t>
            </a:r>
            <a:r>
              <a:rPr lang="en-US" dirty="0">
                <a:latin typeface="Calibri" panose="020F0502020204030204" pitchFamily="34" charset="0"/>
                <a:ea typeface="Calibri" panose="020F0502020204030204" pitchFamily="34" charset="0"/>
                <a:cs typeface="Times New Roman" panose="02020603050405020304" pitchFamily="18" charset="0"/>
              </a:rPr>
              <a:t>– in what He requires, and what your brother needs. (in expressing love toward him)</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10-11)</a:t>
            </a:r>
            <a:r>
              <a:rPr lang="en-US" dirty="0">
                <a:latin typeface="Calibri" panose="020F0502020204030204" pitchFamily="34" charset="0"/>
                <a:ea typeface="Calibri" panose="020F0502020204030204" pitchFamily="34" charset="0"/>
                <a:cs typeface="Times New Roman" panose="02020603050405020304" pitchFamily="18" charset="0"/>
              </a:rPr>
              <a:t> – approving excellent things and acting in sincerity and without offense, i.e. being filled with the righteousness of Christ toward brethren.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3:16-17</a:t>
            </a:r>
            <a:r>
              <a:rPr lang="en-US" dirty="0">
                <a:latin typeface="Calibri" panose="020F0502020204030204" pitchFamily="34" charset="0"/>
                <a:ea typeface="Calibri" panose="020F0502020204030204" pitchFamily="34" charset="0"/>
                <a:cs typeface="Times New Roman" panose="02020603050405020304" pitchFamily="18" charset="0"/>
              </a:rPr>
              <a:t> – by this we KNOW LOVE – thus can act accordingly)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Greatest command, and second greatest command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22:37-40</a:t>
            </a:r>
            <a:r>
              <a:rPr lang="en-US" dirty="0">
                <a:latin typeface="Calibri" panose="020F0502020204030204" pitchFamily="34" charset="0"/>
                <a:ea typeface="Calibri" panose="020F0502020204030204" pitchFamily="34" charset="0"/>
                <a:cs typeface="Times New Roman" panose="02020603050405020304" pitchFamily="18" charset="0"/>
              </a:rPr>
              <a:t> – a knowledge of God’s will is necessary to love Him, and the brethren.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5:14</a:t>
            </a:r>
            <a:r>
              <a:rPr lang="en-US" dirty="0">
                <a:latin typeface="Calibri" panose="020F0502020204030204" pitchFamily="34" charset="0"/>
                <a:ea typeface="Calibri" panose="020F0502020204030204" pitchFamily="34" charset="0"/>
                <a:cs typeface="Times New Roman" panose="02020603050405020304" pitchFamily="18" charset="0"/>
              </a:rPr>
              <a:t> – We cannot love our brethren properly without being able to discern good and evil through studying and practicing God’s will.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Jeremiah 10:23</a:t>
            </a:r>
            <a:r>
              <a:rPr lang="en-US" dirty="0">
                <a:latin typeface="Calibri" panose="020F0502020204030204" pitchFamily="34" charset="0"/>
                <a:ea typeface="Calibri" panose="020F0502020204030204" pitchFamily="34" charset="0"/>
                <a:cs typeface="Times New Roman" panose="02020603050405020304" pitchFamily="18" charset="0"/>
              </a:rPr>
              <a:t> – just like we do not know what is best for ourselves, but it must be revealed to us, we do not know what is best for our brethren without revelation.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It is this kind of love we are to have for our brethren, and this kind of love that is transcendent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Transcendent, Enduring Love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13:13</a:t>
            </a:r>
            <a:r>
              <a:rPr lang="en-US" dirty="0">
                <a:latin typeface="Calibri" panose="020F0502020204030204" pitchFamily="34" charset="0"/>
                <a:ea typeface="Calibri" panose="020F0502020204030204" pitchFamily="34" charset="0"/>
                <a:cs typeface="Times New Roman" panose="02020603050405020304" pitchFamily="18" charset="0"/>
              </a:rPr>
              <a:t> – the greatest of these three is love.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Faith</a:t>
            </a:r>
            <a:r>
              <a:rPr lang="en-US" dirty="0">
                <a:latin typeface="Calibri" panose="020F0502020204030204" pitchFamily="34" charset="0"/>
                <a:ea typeface="Calibri" panose="020F0502020204030204" pitchFamily="34" charset="0"/>
                <a:cs typeface="Times New Roman" panose="02020603050405020304" pitchFamily="18" charset="0"/>
              </a:rPr>
              <a:t> – becomes sight.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Hope </a:t>
            </a:r>
            <a:r>
              <a:rPr lang="en-US" dirty="0">
                <a:latin typeface="Calibri" panose="020F0502020204030204" pitchFamily="34" charset="0"/>
                <a:ea typeface="Calibri" panose="020F0502020204030204" pitchFamily="34" charset="0"/>
                <a:cs typeface="Times New Roman" panose="02020603050405020304" pitchFamily="18" charset="0"/>
              </a:rPr>
              <a:t>– becomes reality.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Love </a:t>
            </a:r>
            <a:r>
              <a:rPr lang="en-US" dirty="0">
                <a:latin typeface="Calibri" panose="020F0502020204030204" pitchFamily="34" charset="0"/>
                <a:ea typeface="Calibri" panose="020F0502020204030204" pitchFamily="34" charset="0"/>
                <a:cs typeface="Times New Roman" panose="02020603050405020304" pitchFamily="18" charset="0"/>
              </a:rPr>
              <a:t>– will abide forever.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Transcendence, and endurance of love: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a:t>
            </a:r>
            <a:r>
              <a:rPr lang="en-US" dirty="0">
                <a:latin typeface="Calibri" panose="020F0502020204030204" pitchFamily="34" charset="0"/>
                <a:ea typeface="Calibri" panose="020F0502020204030204" pitchFamily="34" charset="0"/>
                <a:cs typeface="Times New Roman" panose="02020603050405020304" pitchFamily="18" charset="0"/>
              </a:rPr>
              <a:t> – Nothing done without love is profitable.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4-7)</a:t>
            </a:r>
            <a:r>
              <a:rPr lang="en-US" dirty="0">
                <a:latin typeface="Calibri" panose="020F0502020204030204" pitchFamily="34" charset="0"/>
                <a:ea typeface="Calibri" panose="020F0502020204030204" pitchFamily="34" charset="0"/>
                <a:cs typeface="Times New Roman" panose="02020603050405020304" pitchFamily="18" charset="0"/>
              </a:rPr>
              <a:t> – The action of love – always looks to the value of its object.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8-13)</a:t>
            </a:r>
            <a:r>
              <a:rPr lang="en-US" dirty="0">
                <a:latin typeface="Calibri" panose="020F0502020204030204" pitchFamily="34" charset="0"/>
                <a:ea typeface="Calibri" panose="020F0502020204030204" pitchFamily="34" charset="0"/>
                <a:cs typeface="Times New Roman" panose="02020603050405020304" pitchFamily="18" charset="0"/>
              </a:rPr>
              <a:t> – While the spiritual gifts will fail (cease), love will never. Even faith and hope will someday cease, but love will not.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Partaking in this love, especially as we show it to each other, </a:t>
            </a:r>
            <a:r>
              <a:rPr lang="en-US" b="1" dirty="0">
                <a:latin typeface="Calibri" panose="020F0502020204030204" pitchFamily="34" charset="0"/>
                <a:ea typeface="Calibri" panose="020F0502020204030204" pitchFamily="34" charset="0"/>
                <a:cs typeface="Times New Roman" panose="02020603050405020304" pitchFamily="18" charset="0"/>
              </a:rPr>
              <a:t>is the closest thing to eternal life with God on this side of heaven. </a:t>
            </a:r>
            <a:r>
              <a:rPr lang="en-US" dirty="0">
                <a:latin typeface="Calibri" panose="020F0502020204030204" pitchFamily="34" charset="0"/>
                <a:ea typeface="Calibri" panose="020F0502020204030204" pitchFamily="34" charset="0"/>
                <a:cs typeface="Times New Roman" panose="02020603050405020304" pitchFamily="18" charset="0"/>
              </a:rPr>
              <a:t>Such will be present forever upon our resurrection and transformation to be with the Lord.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14:23</a:t>
            </a:r>
            <a:r>
              <a:rPr lang="en-US" dirty="0">
                <a:latin typeface="Calibri" panose="020F0502020204030204" pitchFamily="34" charset="0"/>
                <a:ea typeface="Calibri" panose="020F0502020204030204" pitchFamily="34" charset="0"/>
                <a:cs typeface="Times New Roman" panose="02020603050405020304" pitchFamily="18" charset="0"/>
              </a:rPr>
              <a:t> – we love God so that He will love us – by making His home with us.</a:t>
            </a:r>
          </a:p>
          <a:p>
            <a:pPr marL="1143000" marR="0" lvl="2" indent="-228600">
              <a:lnSpc>
                <a:spcPct val="107000"/>
              </a:lnSpc>
              <a:spcBef>
                <a:spcPts val="0"/>
              </a:spcBef>
              <a:spcAft>
                <a:spcPts val="80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we wish to abide in the eternal love of God in heaven, we will begin doing so now, as we partake in His love for the brethren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John 4:7-11</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A8BC30E-BE31-4823-B84B-481C6318364B}" type="slidenum">
              <a:rPr lang="en-US" smtClean="0"/>
              <a:t>5</a:t>
            </a:fld>
            <a:endParaRPr lang="en-US"/>
          </a:p>
        </p:txBody>
      </p:sp>
    </p:spTree>
    <p:extLst>
      <p:ext uri="{BB962C8B-B14F-4D97-AF65-F5344CB8AC3E}">
        <p14:creationId xmlns:p14="http://schemas.microsoft.com/office/powerpoint/2010/main" val="130486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are those characterized by faith, hope, and love.</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need to understand the intimate connection between these three, and partake in them fully.</a:t>
            </a:r>
          </a:p>
          <a:p>
            <a:endParaRPr lang="en-US" dirty="0"/>
          </a:p>
        </p:txBody>
      </p:sp>
      <p:sp>
        <p:nvSpPr>
          <p:cNvPr id="4" name="Slide Number Placeholder 3"/>
          <p:cNvSpPr>
            <a:spLocks noGrp="1"/>
          </p:cNvSpPr>
          <p:nvPr>
            <p:ph type="sldNum" sz="quarter" idx="10"/>
          </p:nvPr>
        </p:nvSpPr>
        <p:spPr/>
        <p:txBody>
          <a:bodyPr/>
          <a:lstStyle/>
          <a:p>
            <a:fld id="{9A8BC30E-BE31-4823-B84B-481C6318364B}" type="slidenum">
              <a:rPr lang="en-US" smtClean="0"/>
              <a:t>6</a:t>
            </a:fld>
            <a:endParaRPr lang="en-US"/>
          </a:p>
        </p:txBody>
      </p:sp>
    </p:spTree>
    <p:extLst>
      <p:ext uri="{BB962C8B-B14F-4D97-AF65-F5344CB8AC3E}">
        <p14:creationId xmlns:p14="http://schemas.microsoft.com/office/powerpoint/2010/main" val="243511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0A02-F3EF-488D-9D8B-A9602A32524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FB75C74-A5D5-4BE7-9018-2F4925F65A1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02E31E1-1DFB-43C0-AF07-E2E7EDF0FFC8}"/>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5" name="Footer Placeholder 4">
            <a:extLst>
              <a:ext uri="{FF2B5EF4-FFF2-40B4-BE49-F238E27FC236}">
                <a16:creationId xmlns:a16="http://schemas.microsoft.com/office/drawing/2014/main" id="{72BAEADC-A667-49F3-84F8-188120751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74F81-0199-4F11-B909-8613D6700D7E}"/>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239072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7EC68-313B-4060-BD27-3B62C88332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4E7AA8-58D9-4C29-B978-834A09C254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55B039-9DF5-4642-9F34-FEF04B6E9601}"/>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5" name="Footer Placeholder 4">
            <a:extLst>
              <a:ext uri="{FF2B5EF4-FFF2-40B4-BE49-F238E27FC236}">
                <a16:creationId xmlns:a16="http://schemas.microsoft.com/office/drawing/2014/main" id="{2721EED2-1A06-4C87-828D-CAF6F02862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F1A6A-7D99-4597-8836-3BE4729A4DD8}"/>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138593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8EAB94-CFC0-4B1D-86E2-251FEB28ACA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46D518-C67E-4310-B1B3-5CA1F84E4AC8}"/>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BCB4D-4896-4B1C-A82B-28475D73AB52}"/>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5" name="Footer Placeholder 4">
            <a:extLst>
              <a:ext uri="{FF2B5EF4-FFF2-40B4-BE49-F238E27FC236}">
                <a16:creationId xmlns:a16="http://schemas.microsoft.com/office/drawing/2014/main" id="{68678283-8811-4FF3-B054-5E3915100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D7B4-0C82-4CC3-B2DE-4DE139C1E640}"/>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133367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B383-10CF-4123-A7CD-39CE62D26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AB3C9D-5EC3-4C86-A758-795093893B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80FB7-3342-43BF-AD66-B8366C241AC3}"/>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5" name="Footer Placeholder 4">
            <a:extLst>
              <a:ext uri="{FF2B5EF4-FFF2-40B4-BE49-F238E27FC236}">
                <a16:creationId xmlns:a16="http://schemas.microsoft.com/office/drawing/2014/main" id="{C949CE47-2801-4629-996E-66D1BC9CF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C07E3-B320-4F09-AC74-86A72FEC5C45}"/>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348180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5874B-6DC0-4BF9-9C4B-1F5DB466228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4B87450-DD49-4A08-8169-9DABEC926C0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510A7F-53D3-4A75-B650-DF7F8DBA9135}"/>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5" name="Footer Placeholder 4">
            <a:extLst>
              <a:ext uri="{FF2B5EF4-FFF2-40B4-BE49-F238E27FC236}">
                <a16:creationId xmlns:a16="http://schemas.microsoft.com/office/drawing/2014/main" id="{87E7EDE3-EA4E-4DF2-9647-CCE62B437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FF148-0C27-4368-B166-5DB167AEE38B}"/>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395261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AAF68-6082-482F-BBDC-C71A19F776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0FA47A-6013-4CEF-99B8-0801AFD5E7A7}"/>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239E89-BEB5-4EB0-B545-6EF8AAFC042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0649F4-4D6D-4F11-B724-72F0304C73F6}"/>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6" name="Footer Placeholder 5">
            <a:extLst>
              <a:ext uri="{FF2B5EF4-FFF2-40B4-BE49-F238E27FC236}">
                <a16:creationId xmlns:a16="http://schemas.microsoft.com/office/drawing/2014/main" id="{FE5939E2-FA16-4461-A25B-D51C36172F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25F316-D1E0-4725-A1B5-F4C022492A5B}"/>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297353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E6A3-B216-4768-8E67-275B7050497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73B653-9027-423F-ADCA-D2F781D3E92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D13BE781-C2EF-4191-B50B-68897AF965E1}"/>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68499A-1392-4B1B-9EF2-E26FA82A817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60141AF0-005E-49A8-AB50-979B0D90F94A}"/>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07192E-3219-4D2F-BDB6-BBAC808523B9}"/>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8" name="Footer Placeholder 7">
            <a:extLst>
              <a:ext uri="{FF2B5EF4-FFF2-40B4-BE49-F238E27FC236}">
                <a16:creationId xmlns:a16="http://schemas.microsoft.com/office/drawing/2014/main" id="{1DF88471-8D1F-4F1C-8CFA-C58FB0E957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8AD5F4-C548-4C2A-A958-65E730E06E86}"/>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35958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7347-0217-4A5D-9E7E-0642F779F5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7161E1-6C8A-4E35-8B48-40CCC79E561E}"/>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4" name="Footer Placeholder 3">
            <a:extLst>
              <a:ext uri="{FF2B5EF4-FFF2-40B4-BE49-F238E27FC236}">
                <a16:creationId xmlns:a16="http://schemas.microsoft.com/office/drawing/2014/main" id="{14143A06-3799-4AEC-B1C8-BC893B8344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1977EF-6167-41FE-9C97-CD78CCDC18E5}"/>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282403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153E3B-67BF-4DA9-9D96-F58D946FE4BF}"/>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3" name="Footer Placeholder 2">
            <a:extLst>
              <a:ext uri="{FF2B5EF4-FFF2-40B4-BE49-F238E27FC236}">
                <a16:creationId xmlns:a16="http://schemas.microsoft.com/office/drawing/2014/main" id="{34BBA191-3138-4A36-97B1-7BF6FBCD4D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8AC116-CB11-4979-B475-B69DB5A7C759}"/>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411808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2679-FF1B-425A-9114-F245686BE98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93657AA-F0B8-44BB-B854-2401DF0513F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55696E-A76F-43D3-93C2-DD9B4DBC47D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7F8CB33-B5B5-42A4-B3DC-F277273C917E}"/>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6" name="Footer Placeholder 5">
            <a:extLst>
              <a:ext uri="{FF2B5EF4-FFF2-40B4-BE49-F238E27FC236}">
                <a16:creationId xmlns:a16="http://schemas.microsoft.com/office/drawing/2014/main" id="{16A63927-C3ED-42F2-9676-474A8447A8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E54F2-D7F2-406E-8564-15C87E7392D1}"/>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293563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86B75-8FF0-4CC3-A6D1-DF009A4EFFE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84BC236-5474-403D-8AC5-8A9D823F19E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CB34659-773C-4F8C-BB46-159CD0DAA8C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15DB9F8-0B17-404D-B7CC-3CDA85F2E43B}"/>
              </a:ext>
            </a:extLst>
          </p:cNvPr>
          <p:cNvSpPr>
            <a:spLocks noGrp="1"/>
          </p:cNvSpPr>
          <p:nvPr>
            <p:ph type="dt" sz="half" idx="10"/>
          </p:nvPr>
        </p:nvSpPr>
        <p:spPr/>
        <p:txBody>
          <a:bodyPr/>
          <a:lstStyle/>
          <a:p>
            <a:fld id="{E6A4DE11-B144-401E-8F57-863F1292CDDC}" type="datetimeFigureOut">
              <a:rPr lang="en-US" smtClean="0"/>
              <a:t>7/8/2018</a:t>
            </a:fld>
            <a:endParaRPr lang="en-US"/>
          </a:p>
        </p:txBody>
      </p:sp>
      <p:sp>
        <p:nvSpPr>
          <p:cNvPr id="6" name="Footer Placeholder 5">
            <a:extLst>
              <a:ext uri="{FF2B5EF4-FFF2-40B4-BE49-F238E27FC236}">
                <a16:creationId xmlns:a16="http://schemas.microsoft.com/office/drawing/2014/main" id="{4854622E-3050-46B3-BA09-DF8334432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7D291-DBB8-4B39-9079-7D69CFDFCF36}"/>
              </a:ext>
            </a:extLst>
          </p:cNvPr>
          <p:cNvSpPr>
            <a:spLocks noGrp="1"/>
          </p:cNvSpPr>
          <p:nvPr>
            <p:ph type="sldNum" sz="quarter" idx="12"/>
          </p:nvPr>
        </p:nvSpPr>
        <p:spPr/>
        <p:txBody>
          <a:bodyPr/>
          <a:lstStyle/>
          <a:p>
            <a:fld id="{9BDE44F0-3A51-4D56-9C18-16476418C02B}" type="slidenum">
              <a:rPr lang="en-US" smtClean="0"/>
              <a:t>‹#›</a:t>
            </a:fld>
            <a:endParaRPr lang="en-US"/>
          </a:p>
        </p:txBody>
      </p:sp>
    </p:spTree>
    <p:extLst>
      <p:ext uri="{BB962C8B-B14F-4D97-AF65-F5344CB8AC3E}">
        <p14:creationId xmlns:p14="http://schemas.microsoft.com/office/powerpoint/2010/main" val="153798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6E9424-1D94-49B2-B712-B2CF1A603AE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23BBD-6D12-4808-A015-4A3D83E4C4F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108C3-D73B-48E9-AE7A-DD18DAED0CF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6A4DE11-B144-401E-8F57-863F1292CDDC}" type="datetimeFigureOut">
              <a:rPr lang="en-US" smtClean="0"/>
              <a:t>7/8/2018</a:t>
            </a:fld>
            <a:endParaRPr lang="en-US"/>
          </a:p>
        </p:txBody>
      </p:sp>
      <p:sp>
        <p:nvSpPr>
          <p:cNvPr id="5" name="Footer Placeholder 4">
            <a:extLst>
              <a:ext uri="{FF2B5EF4-FFF2-40B4-BE49-F238E27FC236}">
                <a16:creationId xmlns:a16="http://schemas.microsoft.com/office/drawing/2014/main" id="{7FD54A81-8055-48F8-94A6-E6C0EF457C2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D59853-60D0-4574-AFFF-9DA05C25E27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DE44F0-3A51-4D56-9C18-16476418C02B}" type="slidenum">
              <a:rPr lang="en-US" smtClean="0"/>
              <a:t>‹#›</a:t>
            </a:fld>
            <a:endParaRPr lang="en-US"/>
          </a:p>
        </p:txBody>
      </p:sp>
    </p:spTree>
    <p:extLst>
      <p:ext uri="{BB962C8B-B14F-4D97-AF65-F5344CB8AC3E}">
        <p14:creationId xmlns:p14="http://schemas.microsoft.com/office/powerpoint/2010/main" val="346677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CB20E-5227-4D6E-893A-92965AEEA3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A4B3FA-B22D-4CE1-9CF0-9D9B8CD540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2363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25A3459-D673-42E1-A77C-3AA572BBD7DC}"/>
              </a:ext>
            </a:extLst>
          </p:cNvPr>
          <p:cNvPicPr>
            <a:picLocks noChangeAspect="1"/>
          </p:cNvPicPr>
          <p:nvPr/>
        </p:nvPicPr>
        <p:blipFill rotWithShape="1">
          <a:blip r:embed="rId3">
            <a:extLst>
              <a:ext uri="{28A0092B-C50C-407E-A947-70E740481C1C}">
                <a14:useLocalDpi xmlns:a14="http://schemas.microsoft.com/office/drawing/2010/main" val="0"/>
              </a:ext>
            </a:extLst>
          </a:blip>
          <a:srcRect l="-33" t="14077" r="33" b="11297"/>
          <a:stretch/>
        </p:blipFill>
        <p:spPr>
          <a:xfrm>
            <a:off x="-2987" y="10"/>
            <a:ext cx="9143999" cy="4571990"/>
          </a:xfrm>
          <a:prstGeom prst="rect">
            <a:avLst/>
          </a:prstGeom>
        </p:spPr>
      </p:pic>
      <p:cxnSp>
        <p:nvCxnSpPr>
          <p:cNvPr id="12" name="Straight Connector 11">
            <a:extLst>
              <a:ext uri="{FF2B5EF4-FFF2-40B4-BE49-F238E27FC236}">
                <a16:creationId xmlns:a16="http://schemas.microsoft.com/office/drawing/2014/main" id="{E126E481-B945-4179-BD79-05E96E9B29E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DCB0976-3CBA-4EF5-8178-217EE98B7BE5}"/>
              </a:ext>
            </a:extLst>
          </p:cNvPr>
          <p:cNvSpPr>
            <a:spLocks noGrp="1"/>
          </p:cNvSpPr>
          <p:nvPr>
            <p:ph type="ctrTitle"/>
          </p:nvPr>
        </p:nvSpPr>
        <p:spPr>
          <a:xfrm>
            <a:off x="324852" y="5091762"/>
            <a:ext cx="5875644" cy="1264588"/>
          </a:xfrm>
        </p:spPr>
        <p:txBody>
          <a:bodyPr anchor="ctr">
            <a:normAutofit/>
          </a:bodyPr>
          <a:lstStyle/>
          <a:p>
            <a:pPr algn="r"/>
            <a:r>
              <a:rPr lang="en-US" sz="5600" dirty="0">
                <a:latin typeface="Blackadder ITC" panose="04020505051007020D02" pitchFamily="82" charset="0"/>
              </a:rPr>
              <a:t>Faith, Hope, and Love</a:t>
            </a:r>
          </a:p>
        </p:txBody>
      </p:sp>
      <p:sp>
        <p:nvSpPr>
          <p:cNvPr id="3" name="Subtitle 2">
            <a:extLst>
              <a:ext uri="{FF2B5EF4-FFF2-40B4-BE49-F238E27FC236}">
                <a16:creationId xmlns:a16="http://schemas.microsoft.com/office/drawing/2014/main" id="{D5965ACF-C92F-48FF-B331-A43EB39A15B4}"/>
              </a:ext>
            </a:extLst>
          </p:cNvPr>
          <p:cNvSpPr>
            <a:spLocks noGrp="1"/>
          </p:cNvSpPr>
          <p:nvPr>
            <p:ph type="subTitle" idx="1"/>
          </p:nvPr>
        </p:nvSpPr>
        <p:spPr>
          <a:xfrm>
            <a:off x="6379769" y="4908644"/>
            <a:ext cx="2230655" cy="1625324"/>
          </a:xfrm>
        </p:spPr>
        <p:txBody>
          <a:bodyPr anchor="ctr">
            <a:normAutofit/>
          </a:bodyPr>
          <a:lstStyle/>
          <a:p>
            <a:pPr algn="l"/>
            <a:r>
              <a:rPr lang="en-US" sz="3200" i="1" dirty="0"/>
              <a:t>1 Cor. 13:13</a:t>
            </a:r>
          </a:p>
        </p:txBody>
      </p:sp>
      <p:cxnSp>
        <p:nvCxnSpPr>
          <p:cNvPr id="9" name="Straight Connector 8">
            <a:extLst>
              <a:ext uri="{FF2B5EF4-FFF2-40B4-BE49-F238E27FC236}">
                <a16:creationId xmlns:a16="http://schemas.microsoft.com/office/drawing/2014/main" id="{BA052A12-81C3-4CFA-97B6-A7E03BFE1EDA}"/>
              </a:ext>
            </a:extLst>
          </p:cNvPr>
          <p:cNvCxnSpPr/>
          <p:nvPr/>
        </p:nvCxnSpPr>
        <p:spPr>
          <a:xfrm>
            <a:off x="-251791" y="4572000"/>
            <a:ext cx="979335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4976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5DC2-5DE7-4133-B6D7-23FF6854EEF2}"/>
              </a:ext>
            </a:extLst>
          </p:cNvPr>
          <p:cNvSpPr>
            <a:spLocks noGrp="1"/>
          </p:cNvSpPr>
          <p:nvPr>
            <p:ph type="title"/>
          </p:nvPr>
        </p:nvSpPr>
        <p:spPr/>
        <p:txBody>
          <a:bodyPr>
            <a:normAutofit/>
          </a:bodyPr>
          <a:lstStyle/>
          <a:p>
            <a:pPr algn="r"/>
            <a:r>
              <a:rPr lang="en-US" sz="8000" dirty="0">
                <a:solidFill>
                  <a:schemeClr val="bg1"/>
                </a:solidFill>
                <a:latin typeface="Blackadder ITC" panose="04020505051007020D02" pitchFamily="82" charset="0"/>
              </a:rPr>
              <a:t>Faith</a:t>
            </a:r>
          </a:p>
        </p:txBody>
      </p:sp>
      <p:sp>
        <p:nvSpPr>
          <p:cNvPr id="3" name="Content Placeholder 2">
            <a:extLst>
              <a:ext uri="{FF2B5EF4-FFF2-40B4-BE49-F238E27FC236}">
                <a16:creationId xmlns:a16="http://schemas.microsoft.com/office/drawing/2014/main" id="{99C8375F-210D-4694-B9B6-168F1F2B9ECF}"/>
              </a:ext>
            </a:extLst>
          </p:cNvPr>
          <p:cNvSpPr>
            <a:spLocks noGrp="1"/>
          </p:cNvSpPr>
          <p:nvPr>
            <p:ph idx="1"/>
          </p:nvPr>
        </p:nvSpPr>
        <p:spPr>
          <a:xfrm>
            <a:off x="269806" y="1690689"/>
            <a:ext cx="8604388" cy="5041415"/>
          </a:xfrm>
        </p:spPr>
        <p:txBody>
          <a:bodyPr>
            <a:normAutofit/>
          </a:bodyPr>
          <a:lstStyle/>
          <a:p>
            <a:pPr marL="0" indent="0">
              <a:buNone/>
            </a:pPr>
            <a:r>
              <a:rPr lang="en-US" sz="3200" b="1" dirty="0">
                <a:solidFill>
                  <a:schemeClr val="bg1"/>
                </a:solidFill>
              </a:rPr>
              <a:t>Seeking Faith</a:t>
            </a:r>
          </a:p>
          <a:p>
            <a:r>
              <a:rPr lang="en-US" sz="3200" i="1" dirty="0">
                <a:solidFill>
                  <a:schemeClr val="bg1"/>
                </a:solidFill>
              </a:rPr>
              <a:t>Hebrews 11:6 </a:t>
            </a:r>
            <a:r>
              <a:rPr lang="en-US" sz="3200" dirty="0">
                <a:solidFill>
                  <a:schemeClr val="bg1"/>
                </a:solidFill>
              </a:rPr>
              <a:t>– in His existence, and in His rewarding of those who seek Him.</a:t>
            </a:r>
          </a:p>
          <a:p>
            <a:r>
              <a:rPr lang="en-US" sz="3200" i="1" dirty="0">
                <a:solidFill>
                  <a:schemeClr val="bg1"/>
                </a:solidFill>
              </a:rPr>
              <a:t>James 2:14-26 </a:t>
            </a:r>
            <a:r>
              <a:rPr lang="en-US" sz="3200" dirty="0">
                <a:solidFill>
                  <a:schemeClr val="bg1"/>
                </a:solidFill>
              </a:rPr>
              <a:t>– Faith with works.</a:t>
            </a:r>
          </a:p>
          <a:p>
            <a:pPr marL="0" indent="0">
              <a:buNone/>
            </a:pPr>
            <a:r>
              <a:rPr lang="en-US" sz="3200" b="1" dirty="0">
                <a:solidFill>
                  <a:schemeClr val="bg1"/>
                </a:solidFill>
              </a:rPr>
              <a:t>Working Faith</a:t>
            </a:r>
          </a:p>
          <a:p>
            <a:r>
              <a:rPr lang="en-US" sz="3200" i="1" dirty="0">
                <a:solidFill>
                  <a:schemeClr val="bg1"/>
                </a:solidFill>
              </a:rPr>
              <a:t>1 Thessalonians 1:3 </a:t>
            </a:r>
            <a:r>
              <a:rPr lang="en-US" sz="3200" dirty="0">
                <a:solidFill>
                  <a:schemeClr val="bg1"/>
                </a:solidFill>
              </a:rPr>
              <a:t>– work of faith.</a:t>
            </a:r>
          </a:p>
          <a:p>
            <a:r>
              <a:rPr lang="en-US" sz="3200" dirty="0">
                <a:solidFill>
                  <a:schemeClr val="bg1"/>
                </a:solidFill>
              </a:rPr>
              <a:t>Active faith like Abraham – </a:t>
            </a:r>
            <a:r>
              <a:rPr lang="en-US" sz="3200" i="1" dirty="0">
                <a:solidFill>
                  <a:schemeClr val="bg1"/>
                </a:solidFill>
              </a:rPr>
              <a:t>James 2:21-23</a:t>
            </a:r>
          </a:p>
        </p:txBody>
      </p:sp>
      <p:cxnSp>
        <p:nvCxnSpPr>
          <p:cNvPr id="5" name="Straight Connector 4">
            <a:extLst>
              <a:ext uri="{FF2B5EF4-FFF2-40B4-BE49-F238E27FC236}">
                <a16:creationId xmlns:a16="http://schemas.microsoft.com/office/drawing/2014/main" id="{A6EDBDDC-802C-402D-AC4D-9E8C78F9BCBC}"/>
              </a:ext>
            </a:extLst>
          </p:cNvPr>
          <p:cNvCxnSpPr>
            <a:cxnSpLocks/>
          </p:cNvCxnSpPr>
          <p:nvPr/>
        </p:nvCxnSpPr>
        <p:spPr>
          <a:xfrm>
            <a:off x="1179443" y="974899"/>
            <a:ext cx="4558747" cy="0"/>
          </a:xfrm>
          <a:prstGeom prst="line">
            <a:avLst/>
          </a:prstGeom>
          <a:ln w="571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78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5DC2-5DE7-4133-B6D7-23FF6854EEF2}"/>
              </a:ext>
            </a:extLst>
          </p:cNvPr>
          <p:cNvSpPr>
            <a:spLocks noGrp="1"/>
          </p:cNvSpPr>
          <p:nvPr>
            <p:ph type="title"/>
          </p:nvPr>
        </p:nvSpPr>
        <p:spPr/>
        <p:txBody>
          <a:bodyPr>
            <a:normAutofit/>
          </a:bodyPr>
          <a:lstStyle/>
          <a:p>
            <a:pPr algn="r"/>
            <a:r>
              <a:rPr lang="en-US" sz="8000" dirty="0">
                <a:solidFill>
                  <a:schemeClr val="bg1"/>
                </a:solidFill>
                <a:latin typeface="Blackadder ITC" panose="04020505051007020D02" pitchFamily="82" charset="0"/>
              </a:rPr>
              <a:t>Hope</a:t>
            </a:r>
          </a:p>
        </p:txBody>
      </p:sp>
      <p:sp>
        <p:nvSpPr>
          <p:cNvPr id="3" name="Content Placeholder 2">
            <a:extLst>
              <a:ext uri="{FF2B5EF4-FFF2-40B4-BE49-F238E27FC236}">
                <a16:creationId xmlns:a16="http://schemas.microsoft.com/office/drawing/2014/main" id="{99C8375F-210D-4694-B9B6-168F1F2B9ECF}"/>
              </a:ext>
            </a:extLst>
          </p:cNvPr>
          <p:cNvSpPr>
            <a:spLocks noGrp="1"/>
          </p:cNvSpPr>
          <p:nvPr>
            <p:ph idx="1"/>
          </p:nvPr>
        </p:nvSpPr>
        <p:spPr>
          <a:xfrm>
            <a:off x="269806" y="1690689"/>
            <a:ext cx="8604388" cy="5041415"/>
          </a:xfrm>
        </p:spPr>
        <p:txBody>
          <a:bodyPr>
            <a:normAutofit lnSpcReduction="10000"/>
          </a:bodyPr>
          <a:lstStyle/>
          <a:p>
            <a:pPr marL="0" indent="0">
              <a:buNone/>
            </a:pPr>
            <a:r>
              <a:rPr lang="en-US" sz="3200" b="1" dirty="0">
                <a:solidFill>
                  <a:schemeClr val="bg1"/>
                </a:solidFill>
              </a:rPr>
              <a:t>Living Hope</a:t>
            </a:r>
          </a:p>
          <a:p>
            <a:r>
              <a:rPr lang="en-US" sz="3200" i="1" dirty="0">
                <a:solidFill>
                  <a:schemeClr val="bg1"/>
                </a:solidFill>
              </a:rPr>
              <a:t>1 Peter 1:3-5 </a:t>
            </a:r>
            <a:r>
              <a:rPr lang="en-US" sz="3200" dirty="0">
                <a:solidFill>
                  <a:schemeClr val="bg1"/>
                </a:solidFill>
              </a:rPr>
              <a:t>– begotten to a living hope.</a:t>
            </a:r>
          </a:p>
          <a:p>
            <a:r>
              <a:rPr lang="en-US" sz="3200" dirty="0">
                <a:solidFill>
                  <a:schemeClr val="bg1"/>
                </a:solidFill>
              </a:rPr>
              <a:t>Nature of this hope:</a:t>
            </a:r>
          </a:p>
          <a:p>
            <a:pPr lvl="1"/>
            <a:r>
              <a:rPr lang="en-US" sz="3200" dirty="0">
                <a:solidFill>
                  <a:schemeClr val="bg1"/>
                </a:solidFill>
              </a:rPr>
              <a:t>Not seen – </a:t>
            </a:r>
            <a:r>
              <a:rPr lang="en-US" sz="3200" i="1" dirty="0">
                <a:solidFill>
                  <a:schemeClr val="bg1"/>
                </a:solidFill>
              </a:rPr>
              <a:t>Romans 8:24</a:t>
            </a:r>
          </a:p>
          <a:p>
            <a:pPr lvl="1"/>
            <a:r>
              <a:rPr lang="en-US" sz="3200" dirty="0">
                <a:solidFill>
                  <a:schemeClr val="bg1"/>
                </a:solidFill>
              </a:rPr>
              <a:t>But substantive, thus certain – </a:t>
            </a:r>
            <a:r>
              <a:rPr lang="en-US" sz="3200" i="1" dirty="0">
                <a:solidFill>
                  <a:schemeClr val="bg1"/>
                </a:solidFill>
              </a:rPr>
              <a:t>Hebrews 11:1; 6:13-20</a:t>
            </a:r>
          </a:p>
          <a:p>
            <a:pPr marL="0" indent="0">
              <a:buNone/>
            </a:pPr>
            <a:r>
              <a:rPr lang="en-US" sz="3200" b="1" dirty="0">
                <a:solidFill>
                  <a:schemeClr val="bg1"/>
                </a:solidFill>
              </a:rPr>
              <a:t>Patient Hope</a:t>
            </a:r>
          </a:p>
          <a:p>
            <a:r>
              <a:rPr lang="en-US" sz="3200" i="1" dirty="0">
                <a:solidFill>
                  <a:schemeClr val="bg1"/>
                </a:solidFill>
              </a:rPr>
              <a:t>1 Thessalonians 1:3 </a:t>
            </a:r>
            <a:r>
              <a:rPr lang="en-US" sz="3200" dirty="0">
                <a:solidFill>
                  <a:schemeClr val="bg1"/>
                </a:solidFill>
              </a:rPr>
              <a:t>– patience of hope</a:t>
            </a:r>
            <a:r>
              <a:rPr lang="en-US" sz="3200" i="1" dirty="0">
                <a:solidFill>
                  <a:schemeClr val="bg1"/>
                </a:solidFill>
              </a:rPr>
              <a:t>.</a:t>
            </a:r>
          </a:p>
          <a:p>
            <a:r>
              <a:rPr lang="en-US" sz="3200" i="1" dirty="0">
                <a:solidFill>
                  <a:schemeClr val="bg1"/>
                </a:solidFill>
              </a:rPr>
              <a:t>Hebrews 6:11-12; 1 Cor. 15:57-58;                           Hebrews 11:13-16, 24-26</a:t>
            </a:r>
          </a:p>
        </p:txBody>
      </p:sp>
      <p:cxnSp>
        <p:nvCxnSpPr>
          <p:cNvPr id="5" name="Straight Connector 4">
            <a:extLst>
              <a:ext uri="{FF2B5EF4-FFF2-40B4-BE49-F238E27FC236}">
                <a16:creationId xmlns:a16="http://schemas.microsoft.com/office/drawing/2014/main" id="{A6EDBDDC-802C-402D-AC4D-9E8C78F9BCBC}"/>
              </a:ext>
            </a:extLst>
          </p:cNvPr>
          <p:cNvCxnSpPr>
            <a:cxnSpLocks/>
          </p:cNvCxnSpPr>
          <p:nvPr/>
        </p:nvCxnSpPr>
        <p:spPr>
          <a:xfrm>
            <a:off x="1179443" y="974899"/>
            <a:ext cx="4558747" cy="0"/>
          </a:xfrm>
          <a:prstGeom prst="line">
            <a:avLst/>
          </a:prstGeom>
          <a:ln w="571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94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5DC2-5DE7-4133-B6D7-23FF6854EEF2}"/>
              </a:ext>
            </a:extLst>
          </p:cNvPr>
          <p:cNvSpPr>
            <a:spLocks noGrp="1"/>
          </p:cNvSpPr>
          <p:nvPr>
            <p:ph type="title"/>
          </p:nvPr>
        </p:nvSpPr>
        <p:spPr/>
        <p:txBody>
          <a:bodyPr>
            <a:normAutofit/>
          </a:bodyPr>
          <a:lstStyle/>
          <a:p>
            <a:pPr algn="r"/>
            <a:r>
              <a:rPr lang="en-US" sz="8000" dirty="0">
                <a:solidFill>
                  <a:schemeClr val="bg1"/>
                </a:solidFill>
                <a:latin typeface="Blackadder ITC" panose="04020505051007020D02" pitchFamily="82" charset="0"/>
              </a:rPr>
              <a:t>Love</a:t>
            </a:r>
          </a:p>
        </p:txBody>
      </p:sp>
      <p:sp>
        <p:nvSpPr>
          <p:cNvPr id="3" name="Content Placeholder 2">
            <a:extLst>
              <a:ext uri="{FF2B5EF4-FFF2-40B4-BE49-F238E27FC236}">
                <a16:creationId xmlns:a16="http://schemas.microsoft.com/office/drawing/2014/main" id="{99C8375F-210D-4694-B9B6-168F1F2B9ECF}"/>
              </a:ext>
            </a:extLst>
          </p:cNvPr>
          <p:cNvSpPr>
            <a:spLocks noGrp="1"/>
          </p:cNvSpPr>
          <p:nvPr>
            <p:ph idx="1"/>
          </p:nvPr>
        </p:nvSpPr>
        <p:spPr>
          <a:xfrm>
            <a:off x="269806" y="1690689"/>
            <a:ext cx="8604388" cy="5041415"/>
          </a:xfrm>
        </p:spPr>
        <p:txBody>
          <a:bodyPr>
            <a:normAutofit/>
          </a:bodyPr>
          <a:lstStyle/>
          <a:p>
            <a:pPr marL="0" indent="0">
              <a:buNone/>
            </a:pPr>
            <a:r>
              <a:rPr lang="en-US" sz="3200" b="1" dirty="0">
                <a:solidFill>
                  <a:schemeClr val="bg1"/>
                </a:solidFill>
              </a:rPr>
              <a:t>Natural product of hope </a:t>
            </a:r>
            <a:r>
              <a:rPr lang="en-US" sz="3200" i="1" dirty="0">
                <a:solidFill>
                  <a:schemeClr val="bg1"/>
                </a:solidFill>
              </a:rPr>
              <a:t>– Colossians 1:4-5</a:t>
            </a:r>
          </a:p>
          <a:p>
            <a:pPr marL="0" indent="0">
              <a:buNone/>
            </a:pPr>
            <a:r>
              <a:rPr lang="en-US" sz="3200" b="1" dirty="0">
                <a:solidFill>
                  <a:schemeClr val="bg1"/>
                </a:solidFill>
              </a:rPr>
              <a:t>Knowledgeable Love</a:t>
            </a:r>
          </a:p>
          <a:p>
            <a:r>
              <a:rPr lang="en-US" sz="3200" i="1" dirty="0">
                <a:solidFill>
                  <a:schemeClr val="bg1"/>
                </a:solidFill>
              </a:rPr>
              <a:t>Philippians 1:9-11 </a:t>
            </a:r>
            <a:r>
              <a:rPr lang="en-US" sz="3200" dirty="0">
                <a:solidFill>
                  <a:schemeClr val="bg1"/>
                </a:solidFill>
              </a:rPr>
              <a:t>– knowledge and discernment.</a:t>
            </a:r>
          </a:p>
          <a:p>
            <a:r>
              <a:rPr lang="en-US" sz="3200" i="1" dirty="0">
                <a:solidFill>
                  <a:schemeClr val="bg1"/>
                </a:solidFill>
              </a:rPr>
              <a:t>Cf. 1 John 3:16 </a:t>
            </a:r>
            <a:r>
              <a:rPr lang="en-US" sz="3200" dirty="0">
                <a:solidFill>
                  <a:schemeClr val="bg1"/>
                </a:solidFill>
              </a:rPr>
              <a:t>– how we KNOW love.</a:t>
            </a:r>
          </a:p>
          <a:p>
            <a:r>
              <a:rPr lang="en-US" sz="3200" i="1" dirty="0">
                <a:solidFill>
                  <a:schemeClr val="bg1"/>
                </a:solidFill>
              </a:rPr>
              <a:t>Matthew 22:37-40 </a:t>
            </a:r>
            <a:r>
              <a:rPr lang="en-US" sz="3200" dirty="0">
                <a:solidFill>
                  <a:schemeClr val="bg1"/>
                </a:solidFill>
              </a:rPr>
              <a:t>– connected to God’s will.</a:t>
            </a:r>
          </a:p>
          <a:p>
            <a:pPr marL="0" indent="0">
              <a:buNone/>
            </a:pPr>
            <a:r>
              <a:rPr lang="en-US" sz="3200" b="1" dirty="0">
                <a:solidFill>
                  <a:schemeClr val="bg1"/>
                </a:solidFill>
              </a:rPr>
              <a:t>Transcendent, Enduring Love</a:t>
            </a:r>
          </a:p>
          <a:p>
            <a:r>
              <a:rPr lang="en-US" sz="3200" i="1" dirty="0">
                <a:solidFill>
                  <a:schemeClr val="bg1"/>
                </a:solidFill>
              </a:rPr>
              <a:t>1 Corinthians 13 </a:t>
            </a:r>
            <a:r>
              <a:rPr lang="en-US" sz="3200" dirty="0">
                <a:solidFill>
                  <a:schemeClr val="bg1"/>
                </a:solidFill>
              </a:rPr>
              <a:t>– the greatest is love.</a:t>
            </a:r>
          </a:p>
          <a:p>
            <a:r>
              <a:rPr lang="en-US" sz="3200" dirty="0">
                <a:solidFill>
                  <a:schemeClr val="bg1"/>
                </a:solidFill>
              </a:rPr>
              <a:t>Abiding with God, and in love are inseparable – </a:t>
            </a:r>
            <a:r>
              <a:rPr lang="en-US" sz="3200" i="1" dirty="0">
                <a:solidFill>
                  <a:schemeClr val="bg1"/>
                </a:solidFill>
              </a:rPr>
              <a:t>cf. John 14:23; 1 John 4:7-11</a:t>
            </a:r>
          </a:p>
        </p:txBody>
      </p:sp>
      <p:cxnSp>
        <p:nvCxnSpPr>
          <p:cNvPr id="5" name="Straight Connector 4">
            <a:extLst>
              <a:ext uri="{FF2B5EF4-FFF2-40B4-BE49-F238E27FC236}">
                <a16:creationId xmlns:a16="http://schemas.microsoft.com/office/drawing/2014/main" id="{A6EDBDDC-802C-402D-AC4D-9E8C78F9BCBC}"/>
              </a:ext>
            </a:extLst>
          </p:cNvPr>
          <p:cNvCxnSpPr>
            <a:cxnSpLocks/>
          </p:cNvCxnSpPr>
          <p:nvPr/>
        </p:nvCxnSpPr>
        <p:spPr>
          <a:xfrm>
            <a:off x="1179443" y="974899"/>
            <a:ext cx="4558747" cy="0"/>
          </a:xfrm>
          <a:prstGeom prst="line">
            <a:avLst/>
          </a:prstGeom>
          <a:ln w="57150">
            <a:solidFill>
              <a:schemeClr val="bg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56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25A3459-D673-42E1-A77C-3AA572BBD7DC}"/>
              </a:ext>
            </a:extLst>
          </p:cNvPr>
          <p:cNvPicPr>
            <a:picLocks noChangeAspect="1"/>
          </p:cNvPicPr>
          <p:nvPr/>
        </p:nvPicPr>
        <p:blipFill rotWithShape="1">
          <a:blip r:embed="rId3">
            <a:extLst>
              <a:ext uri="{28A0092B-C50C-407E-A947-70E740481C1C}">
                <a14:useLocalDpi xmlns:a14="http://schemas.microsoft.com/office/drawing/2010/main" val="0"/>
              </a:ext>
            </a:extLst>
          </a:blip>
          <a:srcRect l="-33" t="14077" r="33" b="11297"/>
          <a:stretch/>
        </p:blipFill>
        <p:spPr>
          <a:xfrm>
            <a:off x="-2987" y="10"/>
            <a:ext cx="9143999" cy="4571990"/>
          </a:xfrm>
          <a:prstGeom prst="rect">
            <a:avLst/>
          </a:prstGeom>
        </p:spPr>
      </p:pic>
      <p:cxnSp>
        <p:nvCxnSpPr>
          <p:cNvPr id="12" name="Straight Connector 11">
            <a:extLst>
              <a:ext uri="{FF2B5EF4-FFF2-40B4-BE49-F238E27FC236}">
                <a16:creationId xmlns:a16="http://schemas.microsoft.com/office/drawing/2014/main" id="{E126E481-B945-4179-BD79-05E96E9B29E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DCB0976-3CBA-4EF5-8178-217EE98B7BE5}"/>
              </a:ext>
            </a:extLst>
          </p:cNvPr>
          <p:cNvSpPr>
            <a:spLocks noGrp="1"/>
          </p:cNvSpPr>
          <p:nvPr>
            <p:ph type="ctrTitle"/>
          </p:nvPr>
        </p:nvSpPr>
        <p:spPr>
          <a:xfrm>
            <a:off x="324852" y="5091762"/>
            <a:ext cx="5875644" cy="1264588"/>
          </a:xfrm>
        </p:spPr>
        <p:txBody>
          <a:bodyPr anchor="ctr">
            <a:normAutofit/>
          </a:bodyPr>
          <a:lstStyle/>
          <a:p>
            <a:pPr algn="r"/>
            <a:r>
              <a:rPr lang="en-US" sz="5600" dirty="0">
                <a:latin typeface="Blackadder ITC" panose="04020505051007020D02" pitchFamily="82" charset="0"/>
              </a:rPr>
              <a:t>Faith, Hope, and Love</a:t>
            </a:r>
          </a:p>
        </p:txBody>
      </p:sp>
      <p:sp>
        <p:nvSpPr>
          <p:cNvPr id="3" name="Subtitle 2">
            <a:extLst>
              <a:ext uri="{FF2B5EF4-FFF2-40B4-BE49-F238E27FC236}">
                <a16:creationId xmlns:a16="http://schemas.microsoft.com/office/drawing/2014/main" id="{D5965ACF-C92F-48FF-B331-A43EB39A15B4}"/>
              </a:ext>
            </a:extLst>
          </p:cNvPr>
          <p:cNvSpPr>
            <a:spLocks noGrp="1"/>
          </p:cNvSpPr>
          <p:nvPr>
            <p:ph type="subTitle" idx="1"/>
          </p:nvPr>
        </p:nvSpPr>
        <p:spPr>
          <a:xfrm>
            <a:off x="6379769" y="4908644"/>
            <a:ext cx="2230655" cy="1625324"/>
          </a:xfrm>
        </p:spPr>
        <p:txBody>
          <a:bodyPr anchor="ctr">
            <a:normAutofit/>
          </a:bodyPr>
          <a:lstStyle/>
          <a:p>
            <a:pPr algn="l"/>
            <a:r>
              <a:rPr lang="en-US" sz="3200" i="1" dirty="0"/>
              <a:t>1 Cor. 13:13</a:t>
            </a:r>
          </a:p>
        </p:txBody>
      </p:sp>
      <p:cxnSp>
        <p:nvCxnSpPr>
          <p:cNvPr id="9" name="Straight Connector 8">
            <a:extLst>
              <a:ext uri="{FF2B5EF4-FFF2-40B4-BE49-F238E27FC236}">
                <a16:creationId xmlns:a16="http://schemas.microsoft.com/office/drawing/2014/main" id="{BA052A12-81C3-4CFA-97B6-A7E03BFE1EDA}"/>
              </a:ext>
            </a:extLst>
          </p:cNvPr>
          <p:cNvCxnSpPr/>
          <p:nvPr/>
        </p:nvCxnSpPr>
        <p:spPr>
          <a:xfrm>
            <a:off x="-251791" y="4572000"/>
            <a:ext cx="979335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6723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1855</Words>
  <Application>Microsoft Office PowerPoint</Application>
  <PresentationFormat>On-screen Show (4:3)</PresentationFormat>
  <Paragraphs>135</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Blackadder ITC</vt:lpstr>
      <vt:lpstr>Calibri</vt:lpstr>
      <vt:lpstr>Calibri Light</vt:lpstr>
      <vt:lpstr>Times New Roman</vt:lpstr>
      <vt:lpstr>Wingdings</vt:lpstr>
      <vt:lpstr>Office Theme</vt:lpstr>
      <vt:lpstr>PowerPoint Presentation</vt:lpstr>
      <vt:lpstr>Faith, Hope, and Love</vt:lpstr>
      <vt:lpstr>Faith</vt:lpstr>
      <vt:lpstr>Hope</vt:lpstr>
      <vt:lpstr>Love</vt:lpstr>
      <vt:lpstr>Faith, Hope, and Love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Hope, and Love</dc:title>
  <dc:creator>Stan Cox</dc:creator>
  <cp:lastModifiedBy>Stan Cox</cp:lastModifiedBy>
  <cp:revision>9</cp:revision>
  <dcterms:created xsi:type="dcterms:W3CDTF">2018-07-06T18:12:13Z</dcterms:created>
  <dcterms:modified xsi:type="dcterms:W3CDTF">2018-07-08T21:36:57Z</dcterms:modified>
</cp:coreProperties>
</file>