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4" r:id="rId2"/>
  </p:sldMasterIdLst>
  <p:notesMasterIdLst>
    <p:notesMasterId r:id="rId10"/>
  </p:notesMasterIdLst>
  <p:sldIdLst>
    <p:sldId id="262" r:id="rId3"/>
    <p:sldId id="256" r:id="rId4"/>
    <p:sldId id="257" r:id="rId5"/>
    <p:sldId id="258" r:id="rId6"/>
    <p:sldId id="259"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BF5565-D841-415D-8A50-C59F971303FB}" type="datetimeFigureOut">
              <a:rPr lang="en-US" smtClean="0"/>
              <a:t>7/26/2018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D79325-2D00-47C1-9D09-E4190B09CB94}" type="slidenum">
              <a:rPr lang="en-US" smtClean="0"/>
              <a:t>‹#›</a:t>
            </a:fld>
            <a:endParaRPr lang="en-US"/>
          </a:p>
        </p:txBody>
      </p:sp>
    </p:spTree>
    <p:extLst>
      <p:ext uri="{BB962C8B-B14F-4D97-AF65-F5344CB8AC3E}">
        <p14:creationId xmlns:p14="http://schemas.microsoft.com/office/powerpoint/2010/main" val="2738565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79325-2D00-47C1-9D09-E4190B09CB94}" type="slidenum">
              <a:rPr lang="en-US" smtClean="0"/>
              <a:t>1</a:t>
            </a:fld>
            <a:endParaRPr lang="en-US"/>
          </a:p>
        </p:txBody>
      </p:sp>
    </p:spTree>
    <p:extLst>
      <p:ext uri="{BB962C8B-B14F-4D97-AF65-F5344CB8AC3E}">
        <p14:creationId xmlns:p14="http://schemas.microsoft.com/office/powerpoint/2010/main" val="68058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No Hurry?</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Song – “No Hurry” (Zac Brown Band):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After singing about putting aside responsibilities to relax fishing for a day…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I must return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the cold </a:t>
            </a:r>
            <a:r>
              <a:rPr lang="en-US" dirty="0" err="1">
                <a:latin typeface="Calibri" panose="020F0502020204030204" pitchFamily="34" charset="0"/>
                <a:ea typeface="Calibri" panose="020F0502020204030204" pitchFamily="34" charset="0"/>
                <a:cs typeface="Times New Roman" panose="02020603050405020304" pitchFamily="18" charset="0"/>
              </a:rPr>
              <a:t>cold</a:t>
            </a:r>
            <a:r>
              <a:rPr lang="en-US" dirty="0">
                <a:latin typeface="Calibri" panose="020F0502020204030204" pitchFamily="34" charset="0"/>
                <a:ea typeface="Calibri" panose="020F0502020204030204" pitchFamily="34" charset="0"/>
                <a:cs typeface="Times New Roman" panose="02020603050405020304" pitchFamily="18" charset="0"/>
              </a:rPr>
              <a:t> ground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Have '</a:t>
            </a:r>
            <a:r>
              <a:rPr lang="en-US" dirty="0" err="1">
                <a:latin typeface="Calibri" panose="020F0502020204030204" pitchFamily="34" charset="0"/>
                <a:ea typeface="Calibri" panose="020F0502020204030204" pitchFamily="34" charset="0"/>
                <a:cs typeface="Times New Roman" panose="02020603050405020304" pitchFamily="18" charset="0"/>
              </a:rPr>
              <a:t>em</a:t>
            </a:r>
            <a:r>
              <a:rPr lang="en-US" dirty="0">
                <a:latin typeface="Calibri" panose="020F0502020204030204" pitchFamily="34" charset="0"/>
                <a:ea typeface="Calibri" panose="020F0502020204030204" pitchFamily="34" charset="0"/>
                <a:cs typeface="Times New Roman" panose="02020603050405020304" pitchFamily="18" charset="0"/>
              </a:rPr>
              <a:t> take their time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they lay this sinner down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Heaven knows that I </a:t>
            </a:r>
            <a:r>
              <a:rPr lang="en-US" dirty="0" err="1">
                <a:latin typeface="Calibri" panose="020F0502020204030204" pitchFamily="34" charset="0"/>
                <a:ea typeface="Calibri" panose="020F0502020204030204" pitchFamily="34" charset="0"/>
                <a:cs typeface="Times New Roman" panose="02020603050405020304" pitchFamily="18" charset="0"/>
              </a:rPr>
              <a:t>ain't</a:t>
            </a:r>
            <a:r>
              <a:rPr lang="en-US" dirty="0">
                <a:latin typeface="Calibri" panose="020F0502020204030204" pitchFamily="34" charset="0"/>
                <a:ea typeface="Calibri" panose="020F0502020204030204" pitchFamily="34" charset="0"/>
                <a:cs typeface="Times New Roman" panose="02020603050405020304" pitchFamily="18" charset="0"/>
              </a:rPr>
              <a:t> perfect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I've raised a little Cain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And I plan to raise a whole lot more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Before I hear those angels sing,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dirty="0" err="1">
                <a:latin typeface="Calibri" panose="020F0502020204030204" pitchFamily="34" charset="0"/>
                <a:ea typeface="Calibri" panose="020F0502020204030204" pitchFamily="34" charset="0"/>
                <a:cs typeface="Times New Roman" panose="02020603050405020304" pitchFamily="18" charset="0"/>
              </a:rPr>
              <a:t>Gotta</a:t>
            </a:r>
            <a:r>
              <a:rPr lang="en-US" dirty="0">
                <a:latin typeface="Calibri" panose="020F0502020204030204" pitchFamily="34" charset="0"/>
                <a:ea typeface="Calibri" panose="020F0502020204030204" pitchFamily="34" charset="0"/>
                <a:cs typeface="Times New Roman" panose="02020603050405020304" pitchFamily="18" charset="0"/>
              </a:rPr>
              <a:t> get right with the Lord,’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‘Or there'll be hell to pay’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But I </a:t>
            </a:r>
            <a:r>
              <a:rPr lang="en-US" dirty="0" err="1">
                <a:latin typeface="Calibri" panose="020F0502020204030204" pitchFamily="34" charset="0"/>
                <a:ea typeface="Calibri" panose="020F0502020204030204" pitchFamily="34" charset="0"/>
                <a:cs typeface="Times New Roman" panose="02020603050405020304" pitchFamily="18" charset="0"/>
              </a:rPr>
              <a:t>ain't</a:t>
            </a:r>
            <a:r>
              <a:rPr lang="en-US" dirty="0">
                <a:latin typeface="Calibri" panose="020F0502020204030204" pitchFamily="34" charset="0"/>
                <a:ea typeface="Calibri" panose="020F0502020204030204" pitchFamily="34" charset="0"/>
                <a:cs typeface="Times New Roman" panose="02020603050405020304" pitchFamily="18" charset="0"/>
              </a:rPr>
              <a:t> in no hurry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dirty="0" err="1">
                <a:latin typeface="Calibri" panose="020F0502020204030204" pitchFamily="34" charset="0"/>
                <a:ea typeface="Calibri" panose="020F0502020204030204" pitchFamily="34" charset="0"/>
                <a:cs typeface="Times New Roman" panose="02020603050405020304" pitchFamily="18" charset="0"/>
              </a:rPr>
              <a:t>Ain’t</a:t>
            </a:r>
            <a:r>
              <a:rPr lang="en-US" dirty="0">
                <a:latin typeface="Calibri" panose="020F0502020204030204" pitchFamily="34" charset="0"/>
                <a:ea typeface="Calibri" panose="020F0502020204030204" pitchFamily="34" charset="0"/>
                <a:cs typeface="Times New Roman" panose="02020603050405020304" pitchFamily="18" charset="0"/>
              </a:rPr>
              <a:t> in no hurry today”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An example of the attitude many have in the world today – “I have time. I don’t need to ‘Get right with the Lord right now.’”</a:t>
            </a: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Those who think there isn’t any hurry to “get right with the Lord” are foolish and naïve. Is this your mindset? Should you feel secure in the amount of time you have?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Urgency of the Gospel</a:t>
            </a:r>
          </a:p>
          <a:p>
            <a:endParaRPr lang="en-US" dirty="0"/>
          </a:p>
        </p:txBody>
      </p:sp>
      <p:sp>
        <p:nvSpPr>
          <p:cNvPr id="4" name="Slide Number Placeholder 3"/>
          <p:cNvSpPr>
            <a:spLocks noGrp="1"/>
          </p:cNvSpPr>
          <p:nvPr>
            <p:ph type="sldNum" sz="quarter" idx="10"/>
          </p:nvPr>
        </p:nvSpPr>
        <p:spPr/>
        <p:txBody>
          <a:bodyPr/>
          <a:lstStyle/>
          <a:p>
            <a:fld id="{0BD79325-2D00-47C1-9D09-E4190B09CB94}" type="slidenum">
              <a:rPr lang="en-US" smtClean="0"/>
              <a:t>2</a:t>
            </a:fld>
            <a:endParaRPr lang="en-US"/>
          </a:p>
        </p:txBody>
      </p:sp>
    </p:spTree>
    <p:extLst>
      <p:ext uri="{BB962C8B-B14F-4D97-AF65-F5344CB8AC3E}">
        <p14:creationId xmlns:p14="http://schemas.microsoft.com/office/powerpoint/2010/main" val="3735327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Urgency of the Gospel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Attitude of Complacency</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“with the Lord one day is as a thousand years, and a thousand years as one day” (2 Peter 3:9).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Does this mean we have all the time in the world to make things right?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Quite the opposite. (Revisit text later)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Such a mindset leads to complacency – we are on the temporary side of Jordan, not the eternal – our time is not infinite.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1:20-33</a:t>
            </a:r>
            <a:r>
              <a:rPr lang="en-US" dirty="0">
                <a:latin typeface="Calibri" panose="020F0502020204030204" pitchFamily="34" charset="0"/>
                <a:ea typeface="Calibri" panose="020F0502020204030204" pitchFamily="34" charset="0"/>
                <a:cs typeface="Times New Roman" panose="02020603050405020304" pitchFamily="18" charset="0"/>
              </a:rPr>
              <a:t> – Wisdom’s rebuke of complacency: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8-19)</a:t>
            </a:r>
            <a:r>
              <a:rPr lang="en-US" dirty="0">
                <a:latin typeface="Calibri" panose="020F0502020204030204" pitchFamily="34" charset="0"/>
                <a:ea typeface="Calibri" panose="020F0502020204030204" pitchFamily="34" charset="0"/>
                <a:cs typeface="Times New Roman" panose="02020603050405020304" pitchFamily="18" charset="0"/>
              </a:rPr>
              <a:t> – warning about running with sinners.</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20-22)</a:t>
            </a:r>
            <a:r>
              <a:rPr lang="en-US" dirty="0">
                <a:latin typeface="Calibri" panose="020F0502020204030204" pitchFamily="34" charset="0"/>
                <a:ea typeface="Calibri" panose="020F0502020204030204" pitchFamily="34" charset="0"/>
                <a:cs typeface="Times New Roman" panose="02020603050405020304" pitchFamily="18" charset="0"/>
              </a:rPr>
              <a:t> – Call of Wisdom to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simple ones” – “O naïve ones” (NASB)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23-25)</a:t>
            </a:r>
            <a:r>
              <a:rPr lang="en-US" dirty="0">
                <a:latin typeface="Calibri" panose="020F0502020204030204" pitchFamily="34" charset="0"/>
                <a:ea typeface="Calibri" panose="020F0502020204030204" pitchFamily="34" charset="0"/>
                <a:cs typeface="Times New Roman" panose="02020603050405020304" pitchFamily="18" charset="0"/>
              </a:rPr>
              <a:t> – You ignore rebuke and counsel.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26-27)</a:t>
            </a:r>
            <a:r>
              <a:rPr lang="en-US" dirty="0">
                <a:latin typeface="Calibri" panose="020F0502020204030204" pitchFamily="34" charset="0"/>
                <a:ea typeface="Calibri" panose="020F0502020204030204" pitchFamily="34" charset="0"/>
                <a:cs typeface="Times New Roman" panose="02020603050405020304" pitchFamily="18" charset="0"/>
              </a:rPr>
              <a:t> – Destruction WILL come.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28-30)</a:t>
            </a:r>
            <a:r>
              <a:rPr lang="en-US" dirty="0">
                <a:latin typeface="Calibri" panose="020F0502020204030204" pitchFamily="34" charset="0"/>
                <a:ea typeface="Calibri" panose="020F0502020204030204" pitchFamily="34" charset="0"/>
                <a:cs typeface="Times New Roman" panose="02020603050405020304" pitchFamily="18" charset="0"/>
              </a:rPr>
              <a:t> – Regret of rejecting Wisdom.</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31-33)</a:t>
            </a:r>
            <a:r>
              <a:rPr lang="en-US" dirty="0">
                <a:latin typeface="Calibri" panose="020F0502020204030204" pitchFamily="34" charset="0"/>
                <a:ea typeface="Calibri" panose="020F0502020204030204" pitchFamily="34" charset="0"/>
                <a:cs typeface="Times New Roman" panose="02020603050405020304" pitchFamily="18" charset="0"/>
              </a:rPr>
              <a:t> – They will eat the fruit produced by their foolishness.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Complacency</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šalwa</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security (genuine or false).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Contrast with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VERSE 33</a:t>
            </a:r>
            <a:r>
              <a:rPr lang="en-US" dirty="0">
                <a:latin typeface="Calibri" panose="020F0502020204030204" pitchFamily="34" charset="0"/>
                <a:ea typeface="Calibri" panose="020F0502020204030204" pitchFamily="34" charset="0"/>
                <a:cs typeface="Times New Roman" panose="02020603050405020304" pitchFamily="18" charset="0"/>
              </a:rPr>
              <a:t> – true security is in the wisdom of the Lord.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Idea of complacency in regard to spiritual matters: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Despite the rebuke of the word – WHICH MEANS SOMETHING IS NOT RIGHT – I feel secure.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3:1-9</a:t>
            </a:r>
            <a:r>
              <a:rPr lang="en-US" dirty="0">
                <a:latin typeface="Calibri" panose="020F0502020204030204" pitchFamily="34" charset="0"/>
                <a:ea typeface="Calibri" panose="020F0502020204030204" pitchFamily="34" charset="0"/>
                <a:cs typeface="Times New Roman" panose="02020603050405020304" pitchFamily="18" charset="0"/>
              </a:rPr>
              <a:t> – Peter’s warning of the scoffers, and the coming judgment: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1-2</a:t>
            </a:r>
            <a:r>
              <a:rPr lang="en-US" dirty="0">
                <a:latin typeface="Calibri" panose="020F0502020204030204" pitchFamily="34" charset="0"/>
                <a:ea typeface="Calibri" panose="020F0502020204030204" pitchFamily="34" charset="0"/>
                <a:cs typeface="Times New Roman" panose="02020603050405020304" pitchFamily="18" charset="0"/>
              </a:rPr>
              <a:t>) – Remember the word of truth! (Find security in it.)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3-4)</a:t>
            </a:r>
            <a:r>
              <a:rPr lang="en-US" dirty="0">
                <a:latin typeface="Calibri" panose="020F0502020204030204" pitchFamily="34" charset="0"/>
                <a:ea typeface="Calibri" panose="020F0502020204030204" pitchFamily="34" charset="0"/>
                <a:cs typeface="Times New Roman" panose="02020603050405020304" pitchFamily="18" charset="0"/>
              </a:rPr>
              <a:t> – Scoffers who mock God’s promise of sending Jesus.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Proverbs 1:22</a:t>
            </a:r>
            <a:r>
              <a:rPr lang="en-US" dirty="0">
                <a:latin typeface="Calibri" panose="020F0502020204030204" pitchFamily="34" charset="0"/>
                <a:ea typeface="Calibri" panose="020F0502020204030204" pitchFamily="34" charset="0"/>
                <a:cs typeface="Times New Roman" panose="02020603050405020304" pitchFamily="18" charset="0"/>
              </a:rPr>
              <a:t> – They delight in such scorn and ignorance.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FEEL SECURE FROM WHAT THEY OBSERVE, INSTEAD OF TRUSTING GOD’S PROMISE.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5-6)</a:t>
            </a:r>
            <a:r>
              <a:rPr lang="en-US" dirty="0">
                <a:latin typeface="Calibri" panose="020F0502020204030204" pitchFamily="34" charset="0"/>
                <a:ea typeface="Calibri" panose="020F0502020204030204" pitchFamily="34" charset="0"/>
                <a:cs typeface="Times New Roman" panose="02020603050405020304" pitchFamily="18" charset="0"/>
              </a:rPr>
              <a:t> – REMEMBER THE FLOOD.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7-9)</a:t>
            </a:r>
            <a:r>
              <a:rPr lang="en-US" dirty="0">
                <a:latin typeface="Calibri" panose="020F0502020204030204" pitchFamily="34" charset="0"/>
                <a:ea typeface="Calibri" panose="020F0502020204030204" pitchFamily="34" charset="0"/>
                <a:cs typeface="Times New Roman" panose="02020603050405020304" pitchFamily="18" charset="0"/>
              </a:rPr>
              <a:t> – Judgment is coming, and the longsuffering is for those who lack security to have time to find it. NOT SO THAT WE CAN FEEL LIKE WE HAVE MORE TIME.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Urgent Nature of the Gospel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24:36-44</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Jesus’ description of the day of judgment.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36)</a:t>
            </a:r>
            <a:r>
              <a:rPr lang="en-US" dirty="0">
                <a:latin typeface="Calibri" panose="020F0502020204030204" pitchFamily="34" charset="0"/>
                <a:ea typeface="Calibri" panose="020F0502020204030204" pitchFamily="34" charset="0"/>
                <a:cs typeface="Times New Roman" panose="02020603050405020304" pitchFamily="18" charset="0"/>
              </a:rPr>
              <a:t> – We don’t know when.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37-39)</a:t>
            </a:r>
            <a:r>
              <a:rPr lang="en-US" dirty="0">
                <a:latin typeface="Calibri" panose="020F0502020204030204" pitchFamily="34" charset="0"/>
                <a:ea typeface="Calibri" panose="020F0502020204030204" pitchFamily="34" charset="0"/>
                <a:cs typeface="Times New Roman" panose="02020603050405020304" pitchFamily="18" charset="0"/>
              </a:rPr>
              <a:t> – Example of the flood during Noah’s time.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40-41)</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Some will be taken off guard.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42-44)</a:t>
            </a:r>
            <a:r>
              <a:rPr lang="en-US" dirty="0">
                <a:latin typeface="Calibri" panose="020F0502020204030204" pitchFamily="34" charset="0"/>
                <a:ea typeface="Calibri" panose="020F0502020204030204" pitchFamily="34" charset="0"/>
                <a:cs typeface="Times New Roman" panose="02020603050405020304" pitchFamily="18" charset="0"/>
              </a:rPr>
              <a:t> – Exhortation to watch and be ready with illustration of thief.</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24:45-51</a:t>
            </a:r>
            <a:r>
              <a:rPr lang="en-US" dirty="0">
                <a:latin typeface="Calibri" panose="020F0502020204030204" pitchFamily="34" charset="0"/>
                <a:ea typeface="Calibri" panose="020F0502020204030204" pitchFamily="34" charset="0"/>
                <a:cs typeface="Times New Roman" panose="02020603050405020304" pitchFamily="18" charset="0"/>
              </a:rPr>
              <a:t> – Parable of the Evil servant.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48-49)</a:t>
            </a:r>
            <a:r>
              <a:rPr lang="en-US" dirty="0">
                <a:latin typeface="Calibri" panose="020F0502020204030204" pitchFamily="34" charset="0"/>
                <a:ea typeface="Calibri" panose="020F0502020204030204" pitchFamily="34" charset="0"/>
                <a:cs typeface="Times New Roman" panose="02020603050405020304" pitchFamily="18" charset="0"/>
              </a:rPr>
              <a:t> – The idea of complacency – security in ignorance – YOU DON’T KNOW!</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50-51)</a:t>
            </a:r>
            <a:r>
              <a:rPr lang="en-US" dirty="0">
                <a:latin typeface="Calibri" panose="020F0502020204030204" pitchFamily="34" charset="0"/>
                <a:ea typeface="Calibri" panose="020F0502020204030204" pitchFamily="34" charset="0"/>
                <a:cs typeface="Times New Roman" panose="02020603050405020304" pitchFamily="18" charset="0"/>
              </a:rPr>
              <a:t> – will come in his complacency when he isn’t ready.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Bible is replete with messages of urgency! COMPLACENCY KILLS! – Reason for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Mark 16:15</a:t>
            </a:r>
            <a:r>
              <a:rPr lang="en-US" b="1" dirty="0">
                <a:latin typeface="Calibri" panose="020F0502020204030204" pitchFamily="34" charset="0"/>
                <a:ea typeface="Calibri" panose="020F0502020204030204" pitchFamily="34" charset="0"/>
                <a:cs typeface="Times New Roman" panose="02020603050405020304" pitchFamily="18" charset="0"/>
              </a:rPr>
              <a:t> – GO PREACH IT TO EVERYONE!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err="1">
                <a:latin typeface="Calibri" panose="020F0502020204030204" pitchFamily="34" charset="0"/>
                <a:ea typeface="Calibri" panose="020F0502020204030204" pitchFamily="34" charset="0"/>
                <a:cs typeface="Times New Roman" panose="02020603050405020304" pitchFamily="18" charset="0"/>
              </a:rPr>
              <a:t>Ain’t</a:t>
            </a:r>
            <a:r>
              <a:rPr lang="en-US" b="1" dirty="0">
                <a:latin typeface="Calibri" panose="020F0502020204030204" pitchFamily="34" charset="0"/>
                <a:ea typeface="Calibri" panose="020F0502020204030204" pitchFamily="34" charset="0"/>
                <a:cs typeface="Times New Roman" panose="02020603050405020304" pitchFamily="18" charset="0"/>
              </a:rPr>
              <a:t> in no hurry? THINK AGAIN! – Your time is limited, but you have now. SO HURRY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No Hurry?</a:t>
            </a:r>
          </a:p>
          <a:p>
            <a:endParaRPr lang="en-US" dirty="0"/>
          </a:p>
        </p:txBody>
      </p:sp>
      <p:sp>
        <p:nvSpPr>
          <p:cNvPr id="4" name="Slide Number Placeholder 3"/>
          <p:cNvSpPr>
            <a:spLocks noGrp="1"/>
          </p:cNvSpPr>
          <p:nvPr>
            <p:ph type="sldNum" sz="quarter" idx="10"/>
          </p:nvPr>
        </p:nvSpPr>
        <p:spPr/>
        <p:txBody>
          <a:bodyPr/>
          <a:lstStyle/>
          <a:p>
            <a:fld id="{0BD79325-2D00-47C1-9D09-E4190B09CB94}" type="slidenum">
              <a:rPr lang="en-US" smtClean="0"/>
              <a:t>3</a:t>
            </a:fld>
            <a:endParaRPr lang="en-US"/>
          </a:p>
        </p:txBody>
      </p:sp>
    </p:spTree>
    <p:extLst>
      <p:ext uri="{BB962C8B-B14F-4D97-AF65-F5344CB8AC3E}">
        <p14:creationId xmlns:p14="http://schemas.microsoft.com/office/powerpoint/2010/main" val="1803268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No Hurry?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Time is Limited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the world is passing away, and the lust of it” (1 John 2:17a).</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Peter 3:7, 10</a:t>
            </a:r>
            <a:r>
              <a:rPr lang="en-US" dirty="0">
                <a:latin typeface="Calibri" panose="020F0502020204030204" pitchFamily="34" charset="0"/>
                <a:ea typeface="Calibri" panose="020F0502020204030204" pitchFamily="34" charset="0"/>
                <a:cs typeface="Times New Roman" panose="02020603050405020304" pitchFamily="18" charset="0"/>
              </a:rPr>
              <a:t> – The word of God has preserved the earth for destruction, and judgment WILL COME.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4:14</a:t>
            </a:r>
            <a:r>
              <a:rPr lang="en-US" dirty="0">
                <a:latin typeface="Calibri" panose="020F0502020204030204" pitchFamily="34" charset="0"/>
                <a:ea typeface="Calibri" panose="020F0502020204030204" pitchFamily="34" charset="0"/>
                <a:cs typeface="Times New Roman" panose="02020603050405020304" pitchFamily="18" charset="0"/>
              </a:rPr>
              <a:t> – We don’t know how long our life will last, but we do know its limited. (EX: Rich Man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“FOOL! THIS NIGHT YOUR SOUL WILL BE REQUIRED OF YOU” Luke 12:20)</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THERE IS A HURRY BECAUSE OUR TIME IS RUNNING OUT TO…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Get Right with the Lord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Obey the gospel: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1:16</a:t>
            </a:r>
            <a:r>
              <a:rPr lang="en-US" dirty="0">
                <a:latin typeface="Calibri" panose="020F0502020204030204" pitchFamily="34" charset="0"/>
                <a:ea typeface="Calibri" panose="020F0502020204030204" pitchFamily="34" charset="0"/>
                <a:cs typeface="Times New Roman" panose="02020603050405020304" pitchFamily="18" charset="0"/>
              </a:rPr>
              <a:t> – NOTHING else can save you.</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If you don’t obey, judgment will come and you will perish.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Mark 16:15-16</a:t>
            </a:r>
            <a:r>
              <a:rPr lang="en-US" dirty="0">
                <a:latin typeface="Calibri" panose="020F0502020204030204" pitchFamily="34" charset="0"/>
                <a:ea typeface="Calibri" panose="020F0502020204030204" pitchFamily="34" charset="0"/>
                <a:cs typeface="Times New Roman" panose="02020603050405020304" pitchFamily="18" charset="0"/>
              </a:rPr>
              <a:t> – be condemned.)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2 Thessalonians 1:8</a:t>
            </a:r>
            <a:r>
              <a:rPr lang="en-US" dirty="0">
                <a:latin typeface="Calibri" panose="020F0502020204030204" pitchFamily="34" charset="0"/>
                <a:ea typeface="Calibri" panose="020F0502020204030204" pitchFamily="34" charset="0"/>
                <a:cs typeface="Times New Roman" panose="02020603050405020304" pitchFamily="18" charset="0"/>
              </a:rPr>
              <a:t> – those who don’t obey the gospel.</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GOD WILL NOT SAVE YOU ANY OTHER WAY!</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Sense of urgency in those who obeyed: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Jews on Pentecost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2:42</a:t>
            </a:r>
            <a:r>
              <a:rPr lang="en-US" dirty="0">
                <a:latin typeface="Calibri" panose="020F0502020204030204" pitchFamily="34" charset="0"/>
                <a:ea typeface="Calibri" panose="020F0502020204030204" pitchFamily="34" charset="0"/>
                <a:cs typeface="Times New Roman" panose="02020603050405020304" pitchFamily="18" charset="0"/>
              </a:rPr>
              <a:t> – SAME DAY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Eunuch</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Acts 8:36</a:t>
            </a:r>
            <a:r>
              <a:rPr lang="en-US" dirty="0">
                <a:latin typeface="Calibri" panose="020F0502020204030204" pitchFamily="34" charset="0"/>
                <a:ea typeface="Calibri" panose="020F0502020204030204" pitchFamily="34" charset="0"/>
                <a:cs typeface="Times New Roman" panose="02020603050405020304" pitchFamily="18" charset="0"/>
              </a:rPr>
              <a:t> – THE FIRST OPPORTUNITY – “here is water”</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Saul </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22:16</a:t>
            </a:r>
            <a:r>
              <a:rPr lang="en-US" dirty="0">
                <a:latin typeface="Calibri" panose="020F0502020204030204" pitchFamily="34" charset="0"/>
                <a:ea typeface="Calibri" panose="020F0502020204030204" pitchFamily="34" charset="0"/>
                <a:cs typeface="Times New Roman" panose="02020603050405020304" pitchFamily="18" charset="0"/>
              </a:rPr>
              <a:t> – DON’T WAIT.</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Gentiles (Cornelius’ household)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10:47-48</a:t>
            </a:r>
            <a:r>
              <a:rPr lang="en-US" dirty="0">
                <a:latin typeface="Calibri" panose="020F0502020204030204" pitchFamily="34" charset="0"/>
                <a:ea typeface="Calibri" panose="020F0502020204030204" pitchFamily="34" charset="0"/>
                <a:cs typeface="Times New Roman" panose="02020603050405020304" pitchFamily="18" charset="0"/>
              </a:rPr>
              <a:t> – AS SOON AS PETER RECOGNIZED THE DIVINE IMPLICATION.</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Philippian Jailer</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16:33</a:t>
            </a:r>
            <a:r>
              <a:rPr lang="en-US" dirty="0">
                <a:latin typeface="Calibri" panose="020F0502020204030204" pitchFamily="34" charset="0"/>
                <a:ea typeface="Calibri" panose="020F0502020204030204" pitchFamily="34" charset="0"/>
                <a:cs typeface="Times New Roman" panose="02020603050405020304" pitchFamily="18" charset="0"/>
              </a:rPr>
              <a:t> – IMMEDIATELY, SAME HOUR.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happens when we delay?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Felix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 Acts 24:24-27</a:t>
            </a:r>
            <a:r>
              <a:rPr lang="en-US" dirty="0">
                <a:latin typeface="Calibri" panose="020F0502020204030204" pitchFamily="34" charset="0"/>
                <a:ea typeface="Calibri" panose="020F0502020204030204" pitchFamily="34" charset="0"/>
                <a:cs typeface="Times New Roman" panose="02020603050405020304" pitchFamily="18" charset="0"/>
              </a:rPr>
              <a:t> – Until a convenient time? IT NEVER CAME. </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“Agrippa…gave his sister Drusilla in marriage to </a:t>
            </a:r>
            <a:r>
              <a:rPr lang="en-US" dirty="0" err="1">
                <a:latin typeface="Calibri" panose="020F0502020204030204" pitchFamily="34" charset="0"/>
                <a:ea typeface="Calibri" panose="020F0502020204030204" pitchFamily="34" charset="0"/>
                <a:cs typeface="Times New Roman" panose="02020603050405020304" pitchFamily="18" charset="0"/>
              </a:rPr>
              <a:t>Azizus</a:t>
            </a:r>
            <a:r>
              <a:rPr lang="en-US" dirty="0">
                <a:latin typeface="Calibri" panose="020F0502020204030204" pitchFamily="34" charset="0"/>
                <a:ea typeface="Calibri" panose="020F0502020204030204" pitchFamily="34" charset="0"/>
                <a:cs typeface="Times New Roman" panose="02020603050405020304" pitchFamily="18" charset="0"/>
              </a:rPr>
              <a:t>, king of </a:t>
            </a:r>
            <a:r>
              <a:rPr lang="en-US" dirty="0" err="1">
                <a:latin typeface="Calibri" panose="020F0502020204030204" pitchFamily="34" charset="0"/>
                <a:ea typeface="Calibri" panose="020F0502020204030204" pitchFamily="34" charset="0"/>
                <a:cs typeface="Times New Roman" panose="02020603050405020304" pitchFamily="18" charset="0"/>
              </a:rPr>
              <a:t>Emesa</a:t>
            </a:r>
            <a:r>
              <a:rPr lang="en-US" dirty="0">
                <a:latin typeface="Calibri" panose="020F0502020204030204" pitchFamily="34" charset="0"/>
                <a:ea typeface="Calibri" panose="020F0502020204030204" pitchFamily="34" charset="0"/>
                <a:cs typeface="Times New Roman" panose="02020603050405020304" pitchFamily="18" charset="0"/>
              </a:rPr>
              <a:t>, upon his consent to be circumcised… But for the marriage of Drusilla with </a:t>
            </a:r>
            <a:r>
              <a:rPr lang="en-US" dirty="0" err="1">
                <a:latin typeface="Calibri" panose="020F0502020204030204" pitchFamily="34" charset="0"/>
                <a:ea typeface="Calibri" panose="020F0502020204030204" pitchFamily="34" charset="0"/>
                <a:cs typeface="Times New Roman" panose="02020603050405020304" pitchFamily="18" charset="0"/>
              </a:rPr>
              <a:t>Azizus</a:t>
            </a:r>
            <a:r>
              <a:rPr lang="en-US" dirty="0">
                <a:latin typeface="Calibri" panose="020F0502020204030204" pitchFamily="34" charset="0"/>
                <a:ea typeface="Calibri" panose="020F0502020204030204" pitchFamily="34" charset="0"/>
                <a:cs typeface="Times New Roman" panose="02020603050405020304" pitchFamily="18" charset="0"/>
              </a:rPr>
              <a:t>, it was in no long time afterward dissolved upon the following occasion: While Felix was procurator of Judea, he saw this Drusilla, and fell in love with her; for she did indeed exceed all other women in beauty…[she] [was] prevailed upon to transgress the laws of her forefathers, and to marry Felix” (Josephus, Antiq., book 20, chapter 7, sections 1 and 2)</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“She was, therefore, living in adultery with him, and this was probably the reason why Paul dwelt in his discourse before Felix particularly on “temperance,” or chastity.” (Barnes’ Notes on the Bible, Acts 24:24)</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Hearing/obeying the gospel was put off because of sin – THERE WILL NEVER BE A MORE CONVENIENT TIME.</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DO NOT TRY TO CONVINCE YOURSELF THAT ONE DAY YOU WILL BE READY TO LAY YOUR SIN ASIDE, JUST NOT TODAY – DO IT NOW!</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Every time we reject the gospel by delaying WE MAKE IT EASIER TO KEEP ON REJECTING IT AND DELAYING.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Repent:</a:t>
            </a:r>
          </a:p>
          <a:p>
            <a:endParaRPr lang="en-US" dirty="0"/>
          </a:p>
        </p:txBody>
      </p:sp>
      <p:sp>
        <p:nvSpPr>
          <p:cNvPr id="4" name="Slide Number Placeholder 3"/>
          <p:cNvSpPr>
            <a:spLocks noGrp="1"/>
          </p:cNvSpPr>
          <p:nvPr>
            <p:ph type="sldNum" sz="quarter" idx="10"/>
          </p:nvPr>
        </p:nvSpPr>
        <p:spPr/>
        <p:txBody>
          <a:bodyPr/>
          <a:lstStyle/>
          <a:p>
            <a:fld id="{0BD79325-2D00-47C1-9D09-E4190B09CB94}" type="slidenum">
              <a:rPr lang="en-US" smtClean="0"/>
              <a:t>4</a:t>
            </a:fld>
            <a:endParaRPr lang="en-US"/>
          </a:p>
        </p:txBody>
      </p:sp>
    </p:spTree>
    <p:extLst>
      <p:ext uri="{BB962C8B-B14F-4D97-AF65-F5344CB8AC3E}">
        <p14:creationId xmlns:p14="http://schemas.microsoft.com/office/powerpoint/2010/main" val="2479410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Repent: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Paul’s call for the Corinthians to be reconciled to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Corinthians 5:9-11, 20-21; 6:1-2: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9-11)</a:t>
            </a:r>
            <a:r>
              <a:rPr lang="en-US" dirty="0">
                <a:latin typeface="Calibri" panose="020F0502020204030204" pitchFamily="34" charset="0"/>
                <a:ea typeface="Calibri" panose="020F0502020204030204" pitchFamily="34" charset="0"/>
                <a:cs typeface="Times New Roman" panose="02020603050405020304" pitchFamily="18" charset="0"/>
              </a:rPr>
              <a:t> – Paul understood the terror of God’s judgment, and wanted men to be ready.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20-21)</a:t>
            </a:r>
            <a:r>
              <a:rPr lang="en-US" dirty="0">
                <a:latin typeface="Calibri" panose="020F0502020204030204" pitchFamily="34" charset="0"/>
                <a:ea typeface="Calibri" panose="020F0502020204030204" pitchFamily="34" charset="0"/>
                <a:cs typeface="Times New Roman" panose="02020603050405020304" pitchFamily="18" charset="0"/>
              </a:rPr>
              <a:t> – The Corinthians were in sin, and Paul was urging them to repent, and be reconciled to God.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(6:1-2)</a:t>
            </a:r>
            <a:r>
              <a:rPr lang="en-US" dirty="0">
                <a:latin typeface="Calibri" panose="020F0502020204030204" pitchFamily="34" charset="0"/>
                <a:ea typeface="Calibri" panose="020F0502020204030204" pitchFamily="34" charset="0"/>
                <a:cs typeface="Times New Roman" panose="02020603050405020304" pitchFamily="18" charset="0"/>
              </a:rPr>
              <a:t> – THE TIME IS NOW – DON’T DELAY.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3:11-15</a:t>
            </a:r>
            <a:r>
              <a:rPr lang="en-US" dirty="0">
                <a:latin typeface="Calibri" panose="020F0502020204030204" pitchFamily="34" charset="0"/>
                <a:ea typeface="Calibri" panose="020F0502020204030204" pitchFamily="34" charset="0"/>
                <a:cs typeface="Times New Roman" panose="02020603050405020304" pitchFamily="18" charset="0"/>
              </a:rPr>
              <a:t> – The time we have is not so that we can delay, but MAKE HASTE!</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diligent – </a:t>
            </a:r>
            <a:r>
              <a:rPr lang="en-US" i="1" dirty="0" err="1">
                <a:latin typeface="Calibri" panose="020F0502020204030204" pitchFamily="34" charset="0"/>
                <a:ea typeface="Calibri" panose="020F0502020204030204" pitchFamily="34" charset="0"/>
                <a:cs typeface="Times New Roman" panose="02020603050405020304" pitchFamily="18" charset="0"/>
              </a:rPr>
              <a:t>spoudazo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use speed, that is, to make effort, be prompt or earnest. (Strong)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a serious and urgent matter. HURRY!</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tell you, no; but unless you repent you will all likewise perish” (Luke 13:5).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i="1" dirty="0">
                <a:latin typeface="Calibri" panose="020F0502020204030204" pitchFamily="34" charset="0"/>
                <a:ea typeface="Calibri" panose="020F0502020204030204" pitchFamily="34" charset="0"/>
                <a:cs typeface="Times New Roman" panose="02020603050405020304" pitchFamily="18" charset="0"/>
              </a:rPr>
              <a:t>ILLUSTRATION – Teen dying on Ride the Ducks in Branson, MO. Baptized not long before.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Grow Spiritually</a:t>
            </a:r>
          </a:p>
          <a:p>
            <a:endParaRPr lang="en-US" dirty="0"/>
          </a:p>
        </p:txBody>
      </p:sp>
      <p:sp>
        <p:nvSpPr>
          <p:cNvPr id="4" name="Slide Number Placeholder 3"/>
          <p:cNvSpPr>
            <a:spLocks noGrp="1"/>
          </p:cNvSpPr>
          <p:nvPr>
            <p:ph type="sldNum" sz="quarter" idx="10"/>
          </p:nvPr>
        </p:nvSpPr>
        <p:spPr/>
        <p:txBody>
          <a:bodyPr/>
          <a:lstStyle/>
          <a:p>
            <a:fld id="{0BD79325-2D00-47C1-9D09-E4190B09CB94}" type="slidenum">
              <a:rPr lang="en-US" smtClean="0"/>
              <a:t>5</a:t>
            </a:fld>
            <a:endParaRPr lang="en-US"/>
          </a:p>
        </p:txBody>
      </p:sp>
    </p:spTree>
    <p:extLst>
      <p:ext uri="{BB962C8B-B14F-4D97-AF65-F5344CB8AC3E}">
        <p14:creationId xmlns:p14="http://schemas.microsoft.com/office/powerpoint/2010/main" val="210727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Grow Spiritually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Some, especially the youth, have the idea that they don’t need to use the PRESENT TIME to grow spiritually. There will be time in the future.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This idea is foolish. The time we have NOW IS GOD’S GIFT TO GROW:</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5:15-16</a:t>
            </a:r>
            <a:r>
              <a:rPr lang="en-US" dirty="0">
                <a:latin typeface="Calibri" panose="020F0502020204030204" pitchFamily="34" charset="0"/>
                <a:ea typeface="Calibri" panose="020F0502020204030204" pitchFamily="34" charset="0"/>
                <a:cs typeface="Times New Roman" panose="02020603050405020304" pitchFamily="18" charset="0"/>
              </a:rPr>
              <a:t> – redeem the time.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Buy up the time available now</a:t>
            </a:r>
            <a:r>
              <a:rPr lang="en-US" dirty="0">
                <a:latin typeface="Calibri" panose="020F0502020204030204" pitchFamily="34" charset="0"/>
                <a:ea typeface="Calibri" panose="020F0502020204030204" pitchFamily="34" charset="0"/>
                <a:cs typeface="Times New Roman" panose="02020603050405020304" pitchFamily="18" charset="0"/>
              </a:rPr>
              <a:t> – not a supply always available.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Days evil</a:t>
            </a:r>
            <a:r>
              <a:rPr lang="en-US" dirty="0">
                <a:latin typeface="Calibri" panose="020F0502020204030204" pitchFamily="34" charset="0"/>
                <a:ea typeface="Calibri" panose="020F0502020204030204" pitchFamily="34" charset="0"/>
                <a:cs typeface="Times New Roman" panose="02020603050405020304" pitchFamily="18" charset="0"/>
              </a:rPr>
              <a:t> – if you aren’t using them to grow spiritually, SATAN IS USING THEM TO CAUSE YOU TO BACKSLIDE.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5:12</a:t>
            </a:r>
            <a:r>
              <a:rPr lang="en-US" dirty="0">
                <a:latin typeface="Calibri" panose="020F0502020204030204" pitchFamily="34" charset="0"/>
                <a:ea typeface="Calibri" panose="020F0502020204030204" pitchFamily="34" charset="0"/>
                <a:cs typeface="Times New Roman" panose="02020603050405020304" pitchFamily="18" charset="0"/>
              </a:rPr>
              <a:t> – Thought there was no hurry, and digressed.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a:t>
            </a:r>
            <a:r>
              <a:rPr lang="en-US" dirty="0">
                <a:latin typeface="Calibri" panose="020F0502020204030204" pitchFamily="34" charset="0"/>
                <a:ea typeface="Calibri" panose="020F0502020204030204" pitchFamily="34" charset="0"/>
                <a:cs typeface="Times New Roman" panose="02020603050405020304" pitchFamily="18" charset="0"/>
              </a:rPr>
              <a:t> – Do it NOW – it only gets more difficult as life progresses, and you don’t have that foundation.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Peter 3:18</a:t>
            </a:r>
            <a:r>
              <a:rPr lang="en-US" dirty="0">
                <a:latin typeface="Calibri" panose="020F0502020204030204" pitchFamily="34" charset="0"/>
                <a:ea typeface="Calibri" panose="020F0502020204030204" pitchFamily="34" charset="0"/>
                <a:cs typeface="Times New Roman" panose="02020603050405020304" pitchFamily="18" charset="0"/>
              </a:rPr>
              <a:t> – Exhortation to grow:</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14-15</a:t>
            </a:r>
            <a:r>
              <a:rPr lang="en-US" dirty="0">
                <a:latin typeface="Calibri" panose="020F0502020204030204" pitchFamily="34" charset="0"/>
                <a:ea typeface="Calibri" panose="020F0502020204030204" pitchFamily="34" charset="0"/>
                <a:cs typeface="Times New Roman" panose="02020603050405020304" pitchFamily="18" charset="0"/>
              </a:rPr>
              <a:t>) – Knowledge of the end coming, and exhortation to diligence.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16-17)</a:t>
            </a:r>
            <a:r>
              <a:rPr lang="en-US" dirty="0">
                <a:latin typeface="Calibri" panose="020F0502020204030204" pitchFamily="34" charset="0"/>
                <a:ea typeface="Calibri" panose="020F0502020204030204" pitchFamily="34" charset="0"/>
                <a:cs typeface="Times New Roman" panose="02020603050405020304" pitchFamily="18" charset="0"/>
              </a:rPr>
              <a:t> – False doctrine presented which poses a threat.</a:t>
            </a: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Grow in the truth to avoid being led away with error. (Necessary to establish own faith by diligent study.)</a:t>
            </a:r>
          </a:p>
          <a:p>
            <a:endParaRPr lang="en-US" dirty="0"/>
          </a:p>
        </p:txBody>
      </p:sp>
      <p:sp>
        <p:nvSpPr>
          <p:cNvPr id="4" name="Slide Number Placeholder 3"/>
          <p:cNvSpPr>
            <a:spLocks noGrp="1"/>
          </p:cNvSpPr>
          <p:nvPr>
            <p:ph type="sldNum" sz="quarter" idx="10"/>
          </p:nvPr>
        </p:nvSpPr>
        <p:spPr/>
        <p:txBody>
          <a:bodyPr/>
          <a:lstStyle/>
          <a:p>
            <a:fld id="{0BD79325-2D00-47C1-9D09-E4190B09CB94}" type="slidenum">
              <a:rPr lang="en-US" smtClean="0"/>
              <a:t>6</a:t>
            </a:fld>
            <a:endParaRPr lang="en-US"/>
          </a:p>
        </p:txBody>
      </p:sp>
    </p:spTree>
    <p:extLst>
      <p:ext uri="{BB962C8B-B14F-4D97-AF65-F5344CB8AC3E}">
        <p14:creationId xmlns:p14="http://schemas.microsoft.com/office/powerpoint/2010/main" val="4185882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r>
              <a:rPr lang="en-US" dirty="0">
                <a:latin typeface="Calibri" panose="020F0502020204030204" pitchFamily="34" charset="0"/>
                <a:ea typeface="Calibri" panose="020F0502020204030204" pitchFamily="34" charset="0"/>
                <a:cs typeface="Times New Roman" panose="02020603050405020304" pitchFamily="18" charset="0"/>
              </a:rPr>
              <a:t> – Don’t make the mistake of thinking you have time. The only time you have is the time that exists now – there is need to hurry.</a:t>
            </a:r>
          </a:p>
          <a:p>
            <a:endParaRPr lang="en-US" dirty="0"/>
          </a:p>
        </p:txBody>
      </p:sp>
      <p:sp>
        <p:nvSpPr>
          <p:cNvPr id="4" name="Slide Number Placeholder 3"/>
          <p:cNvSpPr>
            <a:spLocks noGrp="1"/>
          </p:cNvSpPr>
          <p:nvPr>
            <p:ph type="sldNum" sz="quarter" idx="10"/>
          </p:nvPr>
        </p:nvSpPr>
        <p:spPr/>
        <p:txBody>
          <a:bodyPr/>
          <a:lstStyle/>
          <a:p>
            <a:fld id="{0BD79325-2D00-47C1-9D09-E4190B09CB94}" type="slidenum">
              <a:rPr lang="en-US" smtClean="0"/>
              <a:t>7</a:t>
            </a:fld>
            <a:endParaRPr lang="en-US"/>
          </a:p>
        </p:txBody>
      </p:sp>
    </p:spTree>
    <p:extLst>
      <p:ext uri="{BB962C8B-B14F-4D97-AF65-F5344CB8AC3E}">
        <p14:creationId xmlns:p14="http://schemas.microsoft.com/office/powerpoint/2010/main" val="1052334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E41B05C4-363A-4D14-9132-3DB9B5181489}"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037707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AB29B-86EF-4E6D-9639-0062698D3330}"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618898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7557180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162582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2780482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473791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403854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3758168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2088439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1512866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1602253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39797423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41D5A7-A771-4DBC-AAB7-D09EE5A14E2D}"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55851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41D5A7-A771-4DBC-AAB7-D09EE5A14E2D}"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265322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41D5A7-A771-4DBC-AAB7-D09EE5A14E2D}" type="datetimeFigureOut">
              <a:rPr lang="en-US" smtClean="0"/>
              <a:t>7/26/2018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5710348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41D5A7-A771-4DBC-AAB7-D09EE5A14E2D}" type="datetimeFigureOut">
              <a:rPr lang="en-US" smtClean="0"/>
              <a:t>7/26/2018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4752052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41D5A7-A771-4DBC-AAB7-D09EE5A14E2D}" type="datetimeFigureOut">
              <a:rPr lang="en-US" smtClean="0"/>
              <a:t>7/26/2018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26737859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41D5A7-A771-4DBC-AAB7-D09EE5A14E2D}"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16104887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41D5A7-A771-4DBC-AAB7-D09EE5A14E2D}"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6515759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38582021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41D5A7-A771-4DBC-AAB7-D09EE5A14E2D}"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C34A4D-25BA-40B8-993C-CCEE211AB547}" type="slidenum">
              <a:rPr lang="en-US" smtClean="0"/>
              <a:t>‹#›</a:t>
            </a:fld>
            <a:endParaRPr lang="en-US"/>
          </a:p>
        </p:txBody>
      </p:sp>
    </p:spTree>
    <p:extLst>
      <p:ext uri="{BB962C8B-B14F-4D97-AF65-F5344CB8AC3E}">
        <p14:creationId xmlns:p14="http://schemas.microsoft.com/office/powerpoint/2010/main" val="405383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69AB29B-86EF-4E6D-9639-0062698D3330}" type="datetimeFigureOut">
              <a:rPr lang="en-US" smtClean="0"/>
              <a:t>7/26/2018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42392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69AB29B-86EF-4E6D-9639-0062698D3330}"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103659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69AB29B-86EF-4E6D-9639-0062698D3330}" type="datetimeFigureOut">
              <a:rPr lang="en-US" smtClean="0"/>
              <a:t>7/26/2018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305520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69AB29B-86EF-4E6D-9639-0062698D3330}" type="datetimeFigureOut">
              <a:rPr lang="en-US" smtClean="0"/>
              <a:t>7/26/2018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417724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AB29B-86EF-4E6D-9639-0062698D3330}" type="datetimeFigureOut">
              <a:rPr lang="en-US" smtClean="0"/>
              <a:t>7/26/2018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57763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AB29B-86EF-4E6D-9639-0062698D3330}"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871223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9AB29B-86EF-4E6D-9639-0062698D3330}" type="datetimeFigureOut">
              <a:rPr lang="en-US" smtClean="0"/>
              <a:t>7/26/2018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B05C4-363A-4D14-9132-3DB9B5181489}" type="slidenum">
              <a:rPr lang="en-US" smtClean="0"/>
              <a:t>‹#›</a:t>
            </a:fld>
            <a:endParaRPr lang="en-US"/>
          </a:p>
        </p:txBody>
      </p:sp>
    </p:spTree>
    <p:extLst>
      <p:ext uri="{BB962C8B-B14F-4D97-AF65-F5344CB8AC3E}">
        <p14:creationId xmlns:p14="http://schemas.microsoft.com/office/powerpoint/2010/main" val="249331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69AB29B-86EF-4E6D-9639-0062698D3330}" type="datetimeFigureOut">
              <a:rPr lang="en-US" smtClean="0"/>
              <a:t>7/26/2018</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41B05C4-363A-4D14-9132-3DB9B5181489}" type="slidenum">
              <a:rPr lang="en-US" smtClean="0"/>
              <a:t>‹#›</a:t>
            </a:fld>
            <a:endParaRPr lang="en-US"/>
          </a:p>
        </p:txBody>
      </p:sp>
    </p:spTree>
    <p:extLst>
      <p:ext uri="{BB962C8B-B14F-4D97-AF65-F5344CB8AC3E}">
        <p14:creationId xmlns:p14="http://schemas.microsoft.com/office/powerpoint/2010/main" val="290682193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41D5A7-A771-4DBC-AAB7-D09EE5A14E2D}" type="datetimeFigureOut">
              <a:rPr lang="en-US" smtClean="0"/>
              <a:t>7/26/2018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34A4D-25BA-40B8-993C-CCEE211AB547}" type="slidenum">
              <a:rPr lang="en-US" smtClean="0"/>
              <a:t>‹#›</a:t>
            </a:fld>
            <a:endParaRPr lang="en-US"/>
          </a:p>
        </p:txBody>
      </p:sp>
    </p:spTree>
    <p:extLst>
      <p:ext uri="{BB962C8B-B14F-4D97-AF65-F5344CB8AC3E}">
        <p14:creationId xmlns:p14="http://schemas.microsoft.com/office/powerpoint/2010/main" val="426288107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2AFDE-91FD-49FB-9F3F-909513B912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5327077-D7A1-4649-AD0D-0268C15FF5E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85239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7985-0E0F-4FB3-830B-3EEF2F6C99FE}"/>
              </a:ext>
            </a:extLst>
          </p:cNvPr>
          <p:cNvSpPr>
            <a:spLocks noGrp="1"/>
          </p:cNvSpPr>
          <p:nvPr>
            <p:ph type="ctrTitle"/>
          </p:nvPr>
        </p:nvSpPr>
        <p:spPr/>
        <p:txBody>
          <a:bodyPr>
            <a:normAutofit/>
          </a:bodyPr>
          <a:lstStyle/>
          <a:p>
            <a:r>
              <a:rPr lang="en-US" sz="7200" b="1" dirty="0"/>
              <a:t>No Hurry?</a:t>
            </a:r>
          </a:p>
        </p:txBody>
      </p:sp>
      <p:sp>
        <p:nvSpPr>
          <p:cNvPr id="3" name="Subtitle 2">
            <a:extLst>
              <a:ext uri="{FF2B5EF4-FFF2-40B4-BE49-F238E27FC236}">
                <a16:creationId xmlns:a16="http://schemas.microsoft.com/office/drawing/2014/main" id="{BA3C8649-4DBD-4E5B-8000-D7EFA50A77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222779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6322-83DC-42B1-8F77-D2269D793A82}"/>
              </a:ext>
            </a:extLst>
          </p:cNvPr>
          <p:cNvSpPr>
            <a:spLocks noGrp="1"/>
          </p:cNvSpPr>
          <p:nvPr>
            <p:ph type="title"/>
          </p:nvPr>
        </p:nvSpPr>
        <p:spPr>
          <a:xfrm>
            <a:off x="982133" y="159027"/>
            <a:ext cx="7704667" cy="1152938"/>
          </a:xfrm>
        </p:spPr>
        <p:txBody>
          <a:bodyPr>
            <a:normAutofit/>
          </a:bodyPr>
          <a:lstStyle/>
          <a:p>
            <a:r>
              <a:rPr lang="en-US" sz="4800" b="1" dirty="0"/>
              <a:t>The Urgency of the Gospel</a:t>
            </a:r>
          </a:p>
        </p:txBody>
      </p:sp>
      <p:sp>
        <p:nvSpPr>
          <p:cNvPr id="3" name="Content Placeholder 2">
            <a:extLst>
              <a:ext uri="{FF2B5EF4-FFF2-40B4-BE49-F238E27FC236}">
                <a16:creationId xmlns:a16="http://schemas.microsoft.com/office/drawing/2014/main" id="{212E08D6-85BF-4FEA-BBB5-58EEA962187A}"/>
              </a:ext>
            </a:extLst>
          </p:cNvPr>
          <p:cNvSpPr>
            <a:spLocks noGrp="1"/>
          </p:cNvSpPr>
          <p:nvPr>
            <p:ph idx="1"/>
          </p:nvPr>
        </p:nvSpPr>
        <p:spPr>
          <a:xfrm>
            <a:off x="982133" y="1444487"/>
            <a:ext cx="7704667" cy="5254486"/>
          </a:xfrm>
        </p:spPr>
        <p:txBody>
          <a:bodyPr/>
          <a:lstStyle/>
          <a:p>
            <a:pPr marL="0" indent="0">
              <a:buNone/>
            </a:pPr>
            <a:r>
              <a:rPr lang="en-US" sz="3200" b="1" dirty="0"/>
              <a:t>The Attitude of Complacency</a:t>
            </a:r>
          </a:p>
          <a:p>
            <a:r>
              <a:rPr lang="en-US" sz="2800" i="1" dirty="0"/>
              <a:t>Proverbs 1:20-33 </a:t>
            </a:r>
            <a:r>
              <a:rPr lang="en-US" sz="2800" dirty="0"/>
              <a:t>– Wisdoms call.</a:t>
            </a:r>
          </a:p>
          <a:p>
            <a:r>
              <a:rPr lang="en-US" sz="2800" i="1" dirty="0"/>
              <a:t>2 Peter 3:1-9 </a:t>
            </a:r>
            <a:r>
              <a:rPr lang="en-US" sz="2800" dirty="0"/>
              <a:t>– The scoffers’ attitude.</a:t>
            </a:r>
          </a:p>
          <a:p>
            <a:pPr marL="0" indent="0">
              <a:buNone/>
            </a:pPr>
            <a:r>
              <a:rPr lang="en-US" sz="3200" b="1" dirty="0"/>
              <a:t>The Urgent Nature of the Gospel</a:t>
            </a:r>
          </a:p>
          <a:p>
            <a:r>
              <a:rPr lang="en-US" sz="2800" i="1" dirty="0"/>
              <a:t>Matthew 24:36-44 </a:t>
            </a:r>
            <a:r>
              <a:rPr lang="en-US" sz="2800" dirty="0"/>
              <a:t>– The coming of the Lord.</a:t>
            </a:r>
          </a:p>
          <a:p>
            <a:r>
              <a:rPr lang="en-US" sz="2800" i="1" dirty="0"/>
              <a:t>Matthew 24:45-51 </a:t>
            </a:r>
            <a:r>
              <a:rPr lang="en-US" sz="2800" dirty="0"/>
              <a:t>– Parable of the Faithful/Evil Servants</a:t>
            </a:r>
          </a:p>
        </p:txBody>
      </p:sp>
    </p:spTree>
    <p:extLst>
      <p:ext uri="{BB962C8B-B14F-4D97-AF65-F5344CB8AC3E}">
        <p14:creationId xmlns:p14="http://schemas.microsoft.com/office/powerpoint/2010/main" val="2650477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6322-83DC-42B1-8F77-D2269D793A82}"/>
              </a:ext>
            </a:extLst>
          </p:cNvPr>
          <p:cNvSpPr>
            <a:spLocks noGrp="1"/>
          </p:cNvSpPr>
          <p:nvPr>
            <p:ph type="title"/>
          </p:nvPr>
        </p:nvSpPr>
        <p:spPr>
          <a:xfrm>
            <a:off x="982133" y="159027"/>
            <a:ext cx="7704667" cy="1152938"/>
          </a:xfrm>
        </p:spPr>
        <p:txBody>
          <a:bodyPr>
            <a:normAutofit/>
          </a:bodyPr>
          <a:lstStyle/>
          <a:p>
            <a:r>
              <a:rPr lang="en-US" sz="4800" b="1" dirty="0"/>
              <a:t>No Hurry?</a:t>
            </a:r>
          </a:p>
        </p:txBody>
      </p:sp>
      <p:sp>
        <p:nvSpPr>
          <p:cNvPr id="3" name="Content Placeholder 2">
            <a:extLst>
              <a:ext uri="{FF2B5EF4-FFF2-40B4-BE49-F238E27FC236}">
                <a16:creationId xmlns:a16="http://schemas.microsoft.com/office/drawing/2014/main" id="{212E08D6-85BF-4FEA-BBB5-58EEA962187A}"/>
              </a:ext>
            </a:extLst>
          </p:cNvPr>
          <p:cNvSpPr>
            <a:spLocks noGrp="1"/>
          </p:cNvSpPr>
          <p:nvPr>
            <p:ph idx="1"/>
          </p:nvPr>
        </p:nvSpPr>
        <p:spPr>
          <a:xfrm>
            <a:off x="982133" y="1444487"/>
            <a:ext cx="7704667" cy="5254486"/>
          </a:xfrm>
        </p:spPr>
        <p:txBody>
          <a:bodyPr/>
          <a:lstStyle/>
          <a:p>
            <a:pPr marL="0" indent="0">
              <a:buNone/>
            </a:pPr>
            <a:r>
              <a:rPr lang="en-US" sz="3200" b="1" dirty="0"/>
              <a:t>Time is Limited </a:t>
            </a:r>
            <a:r>
              <a:rPr lang="en-US" sz="2800" i="1" dirty="0"/>
              <a:t>(2 Peter 3:7, 10; James 4:14)</a:t>
            </a:r>
          </a:p>
          <a:p>
            <a:pPr marL="0" indent="0">
              <a:buNone/>
            </a:pPr>
            <a:r>
              <a:rPr lang="en-US" sz="3200" b="1" dirty="0"/>
              <a:t>Get Right with the Lord</a:t>
            </a:r>
          </a:p>
          <a:p>
            <a:r>
              <a:rPr lang="en-US" sz="2800" dirty="0"/>
              <a:t>Obey the gospel:</a:t>
            </a:r>
          </a:p>
          <a:p>
            <a:pPr lvl="1"/>
            <a:r>
              <a:rPr lang="en-US" sz="2800" i="1" dirty="0"/>
              <a:t>Romans 1:16 </a:t>
            </a:r>
            <a:r>
              <a:rPr lang="en-US" sz="2800" dirty="0"/>
              <a:t>– Only power to salvation.</a:t>
            </a:r>
          </a:p>
          <a:p>
            <a:pPr lvl="1"/>
            <a:r>
              <a:rPr lang="en-US" sz="2800" dirty="0"/>
              <a:t>Sense of urgency in conversions – </a:t>
            </a:r>
            <a:r>
              <a:rPr lang="en-US" sz="2800" i="1" dirty="0"/>
              <a:t>Acts 2:42; 8:36; 22:16; 10:47-48; 16:33</a:t>
            </a:r>
          </a:p>
          <a:p>
            <a:pPr lvl="1"/>
            <a:r>
              <a:rPr lang="en-US" sz="2800" i="1" dirty="0"/>
              <a:t>Acts 24:24-27 </a:t>
            </a:r>
            <a:r>
              <a:rPr lang="en-US" sz="2800" dirty="0"/>
              <a:t>(Felix) – What happens when we delay?</a:t>
            </a:r>
          </a:p>
        </p:txBody>
      </p:sp>
    </p:spTree>
    <p:extLst>
      <p:ext uri="{BB962C8B-B14F-4D97-AF65-F5344CB8AC3E}">
        <p14:creationId xmlns:p14="http://schemas.microsoft.com/office/powerpoint/2010/main" val="16337544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6322-83DC-42B1-8F77-D2269D793A82}"/>
              </a:ext>
            </a:extLst>
          </p:cNvPr>
          <p:cNvSpPr>
            <a:spLocks noGrp="1"/>
          </p:cNvSpPr>
          <p:nvPr>
            <p:ph type="title"/>
          </p:nvPr>
        </p:nvSpPr>
        <p:spPr>
          <a:xfrm>
            <a:off x="982133" y="159027"/>
            <a:ext cx="7704667" cy="1152938"/>
          </a:xfrm>
        </p:spPr>
        <p:txBody>
          <a:bodyPr>
            <a:normAutofit/>
          </a:bodyPr>
          <a:lstStyle/>
          <a:p>
            <a:r>
              <a:rPr lang="en-US" sz="4800" b="1" dirty="0"/>
              <a:t>No Hurry?</a:t>
            </a:r>
          </a:p>
        </p:txBody>
      </p:sp>
      <p:sp>
        <p:nvSpPr>
          <p:cNvPr id="3" name="Content Placeholder 2">
            <a:extLst>
              <a:ext uri="{FF2B5EF4-FFF2-40B4-BE49-F238E27FC236}">
                <a16:creationId xmlns:a16="http://schemas.microsoft.com/office/drawing/2014/main" id="{212E08D6-85BF-4FEA-BBB5-58EEA962187A}"/>
              </a:ext>
            </a:extLst>
          </p:cNvPr>
          <p:cNvSpPr>
            <a:spLocks noGrp="1"/>
          </p:cNvSpPr>
          <p:nvPr>
            <p:ph idx="1"/>
          </p:nvPr>
        </p:nvSpPr>
        <p:spPr>
          <a:xfrm>
            <a:off x="982133" y="1444487"/>
            <a:ext cx="7704667" cy="5254486"/>
          </a:xfrm>
        </p:spPr>
        <p:txBody>
          <a:bodyPr/>
          <a:lstStyle/>
          <a:p>
            <a:pPr marL="0" indent="0">
              <a:buNone/>
            </a:pPr>
            <a:r>
              <a:rPr lang="en-US" sz="3200" b="1" dirty="0"/>
              <a:t>Time is Limited </a:t>
            </a:r>
            <a:r>
              <a:rPr lang="en-US" sz="2800" i="1" dirty="0"/>
              <a:t>(2 Peter 3:7, 10; James 4:14)</a:t>
            </a:r>
          </a:p>
          <a:p>
            <a:pPr marL="0" indent="0">
              <a:buNone/>
            </a:pPr>
            <a:r>
              <a:rPr lang="en-US" sz="3200" b="1" dirty="0"/>
              <a:t>Get Right with the Lord</a:t>
            </a:r>
          </a:p>
          <a:p>
            <a:r>
              <a:rPr lang="en-US" sz="2800" dirty="0"/>
              <a:t>Obey the gospel:</a:t>
            </a:r>
          </a:p>
          <a:p>
            <a:r>
              <a:rPr lang="en-US" sz="2800" dirty="0"/>
              <a:t>Repent:</a:t>
            </a:r>
          </a:p>
          <a:p>
            <a:pPr lvl="1"/>
            <a:r>
              <a:rPr lang="en-US" sz="2800" i="1" dirty="0"/>
              <a:t>2 Corinthians 5:9-11, 20-6:1 </a:t>
            </a:r>
            <a:r>
              <a:rPr lang="en-US" sz="2800" dirty="0"/>
              <a:t>– The time is now!</a:t>
            </a:r>
          </a:p>
          <a:p>
            <a:pPr lvl="1"/>
            <a:r>
              <a:rPr lang="en-US" sz="2800" i="1" dirty="0"/>
              <a:t>2 Peter 3:11-15</a:t>
            </a:r>
            <a:r>
              <a:rPr lang="en-US" sz="2800" dirty="0"/>
              <a:t> – Be diligent to be found in peace.</a:t>
            </a:r>
          </a:p>
        </p:txBody>
      </p:sp>
    </p:spTree>
    <p:extLst>
      <p:ext uri="{BB962C8B-B14F-4D97-AF65-F5344CB8AC3E}">
        <p14:creationId xmlns:p14="http://schemas.microsoft.com/office/powerpoint/2010/main" val="2863374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1000"/>
                                        <p:tgtEl>
                                          <p:spTgt spid="3">
                                            <p:txEl>
                                              <p:pRg st="5" end="5"/>
                                            </p:txEl>
                                          </p:spTgt>
                                        </p:tgtEl>
                                      </p:cBhvr>
                                    </p:animEffect>
                                    <p:anim calcmode="lin" valueType="num">
                                      <p:cBhvr>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6322-83DC-42B1-8F77-D2269D793A82}"/>
              </a:ext>
            </a:extLst>
          </p:cNvPr>
          <p:cNvSpPr>
            <a:spLocks noGrp="1"/>
          </p:cNvSpPr>
          <p:nvPr>
            <p:ph type="title"/>
          </p:nvPr>
        </p:nvSpPr>
        <p:spPr>
          <a:xfrm>
            <a:off x="982133" y="159027"/>
            <a:ext cx="7704667" cy="1152938"/>
          </a:xfrm>
        </p:spPr>
        <p:txBody>
          <a:bodyPr>
            <a:normAutofit/>
          </a:bodyPr>
          <a:lstStyle/>
          <a:p>
            <a:r>
              <a:rPr lang="en-US" sz="4800" b="1" dirty="0"/>
              <a:t>No Hurry?</a:t>
            </a:r>
          </a:p>
        </p:txBody>
      </p:sp>
      <p:sp>
        <p:nvSpPr>
          <p:cNvPr id="3" name="Content Placeholder 2">
            <a:extLst>
              <a:ext uri="{FF2B5EF4-FFF2-40B4-BE49-F238E27FC236}">
                <a16:creationId xmlns:a16="http://schemas.microsoft.com/office/drawing/2014/main" id="{212E08D6-85BF-4FEA-BBB5-58EEA962187A}"/>
              </a:ext>
            </a:extLst>
          </p:cNvPr>
          <p:cNvSpPr>
            <a:spLocks noGrp="1"/>
          </p:cNvSpPr>
          <p:nvPr>
            <p:ph idx="1"/>
          </p:nvPr>
        </p:nvSpPr>
        <p:spPr>
          <a:xfrm>
            <a:off x="982133" y="1444487"/>
            <a:ext cx="7704667" cy="5254486"/>
          </a:xfrm>
        </p:spPr>
        <p:txBody>
          <a:bodyPr/>
          <a:lstStyle/>
          <a:p>
            <a:pPr marL="0" indent="0">
              <a:buNone/>
            </a:pPr>
            <a:r>
              <a:rPr lang="en-US" sz="3200" b="1" dirty="0"/>
              <a:t>Time is Limited </a:t>
            </a:r>
            <a:r>
              <a:rPr lang="en-US" sz="2800" i="1" dirty="0"/>
              <a:t>(2 Peter 3:7, 10; James 4:14)</a:t>
            </a:r>
          </a:p>
          <a:p>
            <a:pPr marL="0" indent="0">
              <a:buNone/>
            </a:pPr>
            <a:r>
              <a:rPr lang="en-US" sz="3200" b="1" dirty="0"/>
              <a:t>Get Right with the Lord</a:t>
            </a:r>
          </a:p>
          <a:p>
            <a:pPr marL="0" indent="0">
              <a:buNone/>
            </a:pPr>
            <a:r>
              <a:rPr lang="en-US" sz="3200" b="1" dirty="0"/>
              <a:t>Grow Spiritually</a:t>
            </a:r>
          </a:p>
          <a:p>
            <a:r>
              <a:rPr lang="en-US" sz="2800" i="1" dirty="0"/>
              <a:t>Ephesians 5:15-16 </a:t>
            </a:r>
            <a:r>
              <a:rPr lang="en-US" sz="2800" dirty="0"/>
              <a:t>– Redeem the time!</a:t>
            </a:r>
          </a:p>
          <a:p>
            <a:r>
              <a:rPr lang="en-US" sz="2800" i="1" dirty="0"/>
              <a:t>Ecclesiastes 12:1 </a:t>
            </a:r>
            <a:r>
              <a:rPr lang="en-US" sz="2800" dirty="0"/>
              <a:t>– Remember your Creator while young.</a:t>
            </a:r>
          </a:p>
          <a:p>
            <a:r>
              <a:rPr lang="en-US" sz="2800" i="1" dirty="0"/>
              <a:t>2 Peter 3:18</a:t>
            </a:r>
            <a:r>
              <a:rPr lang="en-US" sz="2800" dirty="0"/>
              <a:t> – Grow!</a:t>
            </a:r>
          </a:p>
        </p:txBody>
      </p:sp>
    </p:spTree>
    <p:extLst>
      <p:ext uri="{BB962C8B-B14F-4D97-AF65-F5344CB8AC3E}">
        <p14:creationId xmlns:p14="http://schemas.microsoft.com/office/powerpoint/2010/main" val="5486405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7985-0E0F-4FB3-830B-3EEF2F6C99FE}"/>
              </a:ext>
            </a:extLst>
          </p:cNvPr>
          <p:cNvSpPr>
            <a:spLocks noGrp="1"/>
          </p:cNvSpPr>
          <p:nvPr>
            <p:ph type="ctrTitle"/>
          </p:nvPr>
        </p:nvSpPr>
        <p:spPr/>
        <p:txBody>
          <a:bodyPr>
            <a:normAutofit/>
          </a:bodyPr>
          <a:lstStyle/>
          <a:p>
            <a:r>
              <a:rPr lang="en-US" sz="7200" b="1" dirty="0"/>
              <a:t>No Hurry?</a:t>
            </a:r>
          </a:p>
        </p:txBody>
      </p:sp>
      <p:sp>
        <p:nvSpPr>
          <p:cNvPr id="3" name="Subtitle 2">
            <a:extLst>
              <a:ext uri="{FF2B5EF4-FFF2-40B4-BE49-F238E27FC236}">
                <a16:creationId xmlns:a16="http://schemas.microsoft.com/office/drawing/2014/main" id="{BA3C8649-4DBD-4E5B-8000-D7EFA50A773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4497513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25</TotalTime>
  <Words>1808</Words>
  <Application>Microsoft Office PowerPoint</Application>
  <PresentationFormat>On-screen Show (4:3)</PresentationFormat>
  <Paragraphs>142</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Calibri Light</vt:lpstr>
      <vt:lpstr>Corbel</vt:lpstr>
      <vt:lpstr>Times New Roman</vt:lpstr>
      <vt:lpstr>Wingdings</vt:lpstr>
      <vt:lpstr>Parallax</vt:lpstr>
      <vt:lpstr>Office Theme</vt:lpstr>
      <vt:lpstr>PowerPoint Presentation</vt:lpstr>
      <vt:lpstr>No Hurry?</vt:lpstr>
      <vt:lpstr>The Urgency of the Gospel</vt:lpstr>
      <vt:lpstr>No Hurry?</vt:lpstr>
      <vt:lpstr>No Hurry?</vt:lpstr>
      <vt:lpstr>No Hurry?</vt:lpstr>
      <vt:lpstr>No Hurry?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Hurry?</dc:title>
  <dc:creator>Stan Cox</dc:creator>
  <cp:lastModifiedBy>Stan Cox</cp:lastModifiedBy>
  <cp:revision>6</cp:revision>
  <dcterms:created xsi:type="dcterms:W3CDTF">2018-07-27T03:01:25Z</dcterms:created>
  <dcterms:modified xsi:type="dcterms:W3CDTF">2018-07-27T03:26:31Z</dcterms:modified>
</cp:coreProperties>
</file>