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7" r:id="rId2"/>
    <p:sldId id="256" r:id="rId3"/>
    <p:sldId id="258" r:id="rId4"/>
    <p:sldId id="259" r:id="rId5"/>
    <p:sldId id="260" r:id="rId6"/>
    <p:sldId id="261" r:id="rId7"/>
    <p:sldId id="26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50" y="78"/>
      </p:cViewPr>
      <p:guideLst/>
    </p:cSldViewPr>
  </p:slideViewPr>
  <p:notesTextViewPr>
    <p:cViewPr>
      <p:scale>
        <a:sx n="3" d="2"/>
        <a:sy n="3" d="2"/>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3D9188-EA3B-4247-910B-A5D8AB60640A}" type="datetimeFigureOut">
              <a:rPr lang="en-US" smtClean="0"/>
              <a:t>7/22/2018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3FB9D6-9224-40AB-9C6C-B7BD33F6518C}" type="slidenum">
              <a:rPr lang="en-US" smtClean="0"/>
              <a:t>‹#›</a:t>
            </a:fld>
            <a:endParaRPr lang="en-US"/>
          </a:p>
        </p:txBody>
      </p:sp>
    </p:spTree>
    <p:extLst>
      <p:ext uri="{BB962C8B-B14F-4D97-AF65-F5344CB8AC3E}">
        <p14:creationId xmlns:p14="http://schemas.microsoft.com/office/powerpoint/2010/main" val="165865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Rightly Dividing the Word of Truth</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i="1" dirty="0">
                <a:effectLst/>
                <a:latin typeface="Calibri" panose="020F0502020204030204" pitchFamily="34" charset="0"/>
                <a:ea typeface="Calibri" panose="020F0502020204030204" pitchFamily="34" charset="0"/>
                <a:cs typeface="Times New Roman" panose="02020603050405020304" pitchFamily="18" charset="0"/>
              </a:rPr>
              <a:t>2 Timothy 2:15</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Paul wrote 2 Timothy nearing the end of his life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2 Timothy 4:6).</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After meeting, and ministering with Timothy in the gospel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Acts 16)</a:t>
            </a:r>
            <a:r>
              <a:rPr lang="en-US" dirty="0">
                <a:latin typeface="Calibri" panose="020F0502020204030204" pitchFamily="34" charset="0"/>
                <a:ea typeface="Calibri" panose="020F0502020204030204" pitchFamily="34" charset="0"/>
                <a:cs typeface="Times New Roman" panose="02020603050405020304" pitchFamily="18" charset="0"/>
              </a:rPr>
              <a:t>, a close relationship developed between the two servants of Christ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2 Timothy 1:2).</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While Paul was soon to depart from this life, he thought it important to leave Timothy with some exhortation to remain faithful as a Christian, and to fight the good fight of faith as a minister of the gospel.</a:t>
            </a:r>
          </a:p>
          <a:p>
            <a:pPr marL="342900" marR="0" lvl="0" indent="-3429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Timothy 2:15</a:t>
            </a:r>
            <a:r>
              <a:rPr lang="en-US" dirty="0">
                <a:latin typeface="Calibri" panose="020F0502020204030204" pitchFamily="34" charset="0"/>
                <a:ea typeface="Calibri" panose="020F0502020204030204" pitchFamily="34" charset="0"/>
                <a:cs typeface="Times New Roman" panose="02020603050405020304" pitchFamily="18" charset="0"/>
              </a:rPr>
              <a:t> is a key principle in presenting ourselves as faithful to the Lord, and in maintaining an accurate understanding of God’s will for man.</a:t>
            </a: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Diligence to be Approved before God</a:t>
            </a:r>
          </a:p>
          <a:p>
            <a:endParaRPr lang="en-US" dirty="0"/>
          </a:p>
        </p:txBody>
      </p:sp>
      <p:sp>
        <p:nvSpPr>
          <p:cNvPr id="4" name="Slide Number Placeholder 3"/>
          <p:cNvSpPr>
            <a:spLocks noGrp="1"/>
          </p:cNvSpPr>
          <p:nvPr>
            <p:ph type="sldNum" sz="quarter" idx="10"/>
          </p:nvPr>
        </p:nvSpPr>
        <p:spPr/>
        <p:txBody>
          <a:bodyPr/>
          <a:lstStyle/>
          <a:p>
            <a:fld id="{ED3FB9D6-9224-40AB-9C6C-B7BD33F6518C}" type="slidenum">
              <a:rPr lang="en-US" smtClean="0"/>
              <a:t>2</a:t>
            </a:fld>
            <a:endParaRPr lang="en-US"/>
          </a:p>
        </p:txBody>
      </p:sp>
    </p:spTree>
    <p:extLst>
      <p:ext uri="{BB962C8B-B14F-4D97-AF65-F5344CB8AC3E}">
        <p14:creationId xmlns:p14="http://schemas.microsoft.com/office/powerpoint/2010/main" val="845128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Diligence to be Approved before God</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Goal – Approval of God</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Timothy 2:15</a:t>
            </a:r>
            <a:r>
              <a:rPr lang="en-US" dirty="0">
                <a:latin typeface="Calibri" panose="020F0502020204030204" pitchFamily="34" charset="0"/>
                <a:ea typeface="Calibri" panose="020F0502020204030204" pitchFamily="34" charset="0"/>
                <a:cs typeface="Times New Roman" panose="02020603050405020304" pitchFamily="18" charset="0"/>
              </a:rPr>
              <a:t> – the end goal in this verse is approval before God.</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Approved</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err="1">
                <a:latin typeface="Calibri" panose="020F0502020204030204" pitchFamily="34" charset="0"/>
                <a:ea typeface="Calibri" panose="020F0502020204030204" pitchFamily="34" charset="0"/>
                <a:cs typeface="Times New Roman" panose="02020603050405020304" pitchFamily="18" charset="0"/>
              </a:rPr>
              <a:t>dokimos</a:t>
            </a:r>
            <a:r>
              <a:rPr lang="en-US" dirty="0">
                <a:latin typeface="Calibri" panose="020F0502020204030204" pitchFamily="34" charset="0"/>
                <a:ea typeface="Calibri" panose="020F0502020204030204" pitchFamily="34" charset="0"/>
                <a:cs typeface="Times New Roman" panose="02020603050405020304" pitchFamily="18" charset="0"/>
              </a:rPr>
              <a:t>; properly, acceptable (current after </a:t>
            </a:r>
            <a:r>
              <a:rPr lang="en-US" dirty="0" err="1">
                <a:latin typeface="Calibri" panose="020F0502020204030204" pitchFamily="34" charset="0"/>
                <a:ea typeface="Calibri" panose="020F0502020204030204" pitchFamily="34" charset="0"/>
                <a:cs typeface="Times New Roman" panose="02020603050405020304" pitchFamily="18" charset="0"/>
              </a:rPr>
              <a:t>assayal</a:t>
            </a:r>
            <a:r>
              <a:rPr lang="en-US" dirty="0">
                <a:latin typeface="Calibri" panose="020F0502020204030204" pitchFamily="34" charset="0"/>
                <a:ea typeface="Calibri" panose="020F0502020204030204" pitchFamily="34" charset="0"/>
                <a:cs typeface="Times New Roman" panose="02020603050405020304" pitchFamily="18" charset="0"/>
              </a:rPr>
              <a:t>), i.e. approved: — approved, tried. (Strong)</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“accepted, particularly of coins and metals” (Strong – comments)</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“In the ancient world there was no banking system as we know it today, and no paper money. All money was made from metal, heated until liquid, poured into </a:t>
            </a:r>
            <a:r>
              <a:rPr lang="en-US" dirty="0" err="1">
                <a:latin typeface="Calibri" panose="020F0502020204030204" pitchFamily="34" charset="0"/>
                <a:ea typeface="Calibri" panose="020F0502020204030204" pitchFamily="34" charset="0"/>
                <a:cs typeface="Times New Roman" panose="02020603050405020304" pitchFamily="18" charset="0"/>
              </a:rPr>
              <a:t>moulds</a:t>
            </a:r>
            <a:r>
              <a:rPr lang="en-US" dirty="0">
                <a:latin typeface="Calibri" panose="020F0502020204030204" pitchFamily="34" charset="0"/>
                <a:ea typeface="Calibri" panose="020F0502020204030204" pitchFamily="34" charset="0"/>
                <a:cs typeface="Times New Roman" panose="02020603050405020304" pitchFamily="18" charset="0"/>
              </a:rPr>
              <a:t> and allowed to cool. When the coins were cooled, it was necessary to smooth off the uneven edges. The coins were comparatively soft and of course many people shaved them closely. In one century, more than eighty laws were passed in Athens, to stop the practice of shaving down the coins then in circulation. </a:t>
            </a:r>
            <a:r>
              <a:rPr lang="en-US" b="1" dirty="0">
                <a:latin typeface="Calibri" panose="020F0502020204030204" pitchFamily="34" charset="0"/>
                <a:ea typeface="Calibri" panose="020F0502020204030204" pitchFamily="34" charset="0"/>
                <a:cs typeface="Times New Roman" panose="02020603050405020304" pitchFamily="18" charset="0"/>
              </a:rPr>
              <a:t>But some money changers were men of integrity, who would accept no counterfeit money. They were men of </a:t>
            </a:r>
            <a:r>
              <a:rPr lang="en-US" b="1" dirty="0" err="1">
                <a:latin typeface="Calibri" panose="020F0502020204030204" pitchFamily="34" charset="0"/>
                <a:ea typeface="Calibri" panose="020F0502020204030204" pitchFamily="34" charset="0"/>
                <a:cs typeface="Times New Roman" panose="02020603050405020304" pitchFamily="18" charset="0"/>
              </a:rPr>
              <a:t>honour</a:t>
            </a:r>
            <a:r>
              <a:rPr lang="en-US" b="1" dirty="0">
                <a:latin typeface="Calibri" panose="020F0502020204030204" pitchFamily="34" charset="0"/>
                <a:ea typeface="Calibri" panose="020F0502020204030204" pitchFamily="34" charset="0"/>
                <a:cs typeface="Times New Roman" panose="02020603050405020304" pitchFamily="18" charset="0"/>
              </a:rPr>
              <a:t> who put only genuine full weighted money into circulation. Such men were called ‘DOKIMOS’ or ‘approved’. Donald Barnhouse”</a:t>
            </a:r>
            <a:r>
              <a:rPr lang="en-US" dirty="0">
                <a:latin typeface="Calibri" panose="020F0502020204030204" pitchFamily="34" charset="0"/>
                <a:ea typeface="Calibri" panose="020F0502020204030204" pitchFamily="34" charset="0"/>
                <a:cs typeface="Times New Roman" panose="02020603050405020304" pitchFamily="18" charset="0"/>
              </a:rPr>
              <a:t> (Strong – comments)</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Goal</a:t>
            </a:r>
            <a:r>
              <a:rPr lang="en-US" dirty="0">
                <a:latin typeface="Calibri" panose="020F0502020204030204" pitchFamily="34" charset="0"/>
                <a:ea typeface="Calibri" panose="020F0502020204030204" pitchFamily="34" charset="0"/>
                <a:cs typeface="Times New Roman" panose="02020603050405020304" pitchFamily="18" charset="0"/>
              </a:rPr>
              <a:t> – to be before God as a coin tested, and found approved, not counterfeit, thus to be rejected – </a:t>
            </a:r>
            <a:r>
              <a:rPr lang="en-US" b="1" dirty="0">
                <a:latin typeface="Calibri" panose="020F0502020204030204" pitchFamily="34" charset="0"/>
                <a:ea typeface="Calibri" panose="020F0502020204030204" pitchFamily="34" charset="0"/>
                <a:cs typeface="Times New Roman" panose="02020603050405020304" pitchFamily="18" charset="0"/>
              </a:rPr>
              <a:t>and as those men of honor and integrity who will accept nothing less than that which is genuine.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Galatians 1:10</a:t>
            </a:r>
            <a:r>
              <a:rPr lang="en-US" b="1" dirty="0">
                <a:latin typeface="Calibri" panose="020F0502020204030204" pitchFamily="34" charset="0"/>
                <a:ea typeface="Calibri" panose="020F0502020204030204" pitchFamily="34" charset="0"/>
                <a:cs typeface="Times New Roman" panose="02020603050405020304" pitchFamily="18" charset="0"/>
              </a:rPr>
              <a:t> – We want simply to please God, therefore, will present nothing less or more than the gospel received from Him.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Means – Diligence in the Word of Truth</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How to be approved?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“BE DILIGENT”</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Diligent</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err="1">
                <a:latin typeface="Calibri" panose="020F0502020204030204" pitchFamily="34" charset="0"/>
                <a:ea typeface="Calibri" panose="020F0502020204030204" pitchFamily="34" charset="0"/>
                <a:cs typeface="Times New Roman" panose="02020603050405020304" pitchFamily="18" charset="0"/>
              </a:rPr>
              <a:t>spoudazo</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to use speed, i.e. to make effort, be prompt or earnest. (Strong)</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“Do your best to present yourself to God as one approved” (ESV)</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KJV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“Study to shew thyself approved unto God”</a:t>
            </a:r>
            <a:r>
              <a:rPr lang="en-US" dirty="0">
                <a:latin typeface="Calibri" panose="020F0502020204030204" pitchFamily="34" charset="0"/>
                <a:ea typeface="Calibri" panose="020F0502020204030204" pitchFamily="34" charset="0"/>
                <a:cs typeface="Times New Roman" panose="02020603050405020304" pitchFamily="18" charset="0"/>
              </a:rPr>
              <a:t> – commentary by translators. (Context implies such – effort in study of God’s word.)</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Timothy 1:8</a:t>
            </a:r>
            <a:r>
              <a:rPr lang="en-US" dirty="0">
                <a:latin typeface="Calibri" panose="020F0502020204030204" pitchFamily="34" charset="0"/>
                <a:ea typeface="Calibri" panose="020F0502020204030204" pitchFamily="34" charset="0"/>
                <a:cs typeface="Times New Roman" panose="02020603050405020304" pitchFamily="18" charset="0"/>
              </a:rPr>
              <a:t> – don’t be ashamed of the gospel.</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Timothy 1:13-14</a:t>
            </a:r>
            <a:r>
              <a:rPr lang="en-US" dirty="0">
                <a:latin typeface="Calibri" panose="020F0502020204030204" pitchFamily="34" charset="0"/>
                <a:ea typeface="Calibri" panose="020F0502020204030204" pitchFamily="34" charset="0"/>
                <a:cs typeface="Times New Roman" panose="02020603050405020304" pitchFamily="18" charset="0"/>
              </a:rPr>
              <a:t> – hold fast the pattern – i.e. the gospel.</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Timothy 2:1</a:t>
            </a:r>
            <a:r>
              <a:rPr lang="en-US" dirty="0">
                <a:latin typeface="Calibri" panose="020F0502020204030204" pitchFamily="34" charset="0"/>
                <a:ea typeface="Calibri" panose="020F0502020204030204" pitchFamily="34" charset="0"/>
                <a:cs typeface="Times New Roman" panose="02020603050405020304" pitchFamily="18" charset="0"/>
              </a:rPr>
              <a:t> – be strong in the grace – that is the power in the gospel.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 – “things that you have heard from me…”</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Timothy 2:6</a:t>
            </a:r>
            <a:r>
              <a:rPr lang="en-US" dirty="0">
                <a:latin typeface="Calibri" panose="020F0502020204030204" pitchFamily="34" charset="0"/>
                <a:ea typeface="Calibri" panose="020F0502020204030204" pitchFamily="34" charset="0"/>
                <a:cs typeface="Times New Roman" panose="02020603050405020304" pitchFamily="18" charset="0"/>
              </a:rPr>
              <a:t> – hard work in the gospel – studying and benefiting personally before taking it to others.</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Timothy 2:15</a:t>
            </a:r>
            <a:r>
              <a:rPr lang="en-US" dirty="0">
                <a:latin typeface="Calibri" panose="020F0502020204030204" pitchFamily="34" charset="0"/>
                <a:ea typeface="Calibri" panose="020F0502020204030204" pitchFamily="34" charset="0"/>
                <a:cs typeface="Times New Roman" panose="02020603050405020304" pitchFamily="18" charset="0"/>
              </a:rPr>
              <a:t> – rightly dividing:</a:t>
            </a:r>
          </a:p>
          <a:p>
            <a:pPr marL="1143000" marR="0" lvl="2" indent="-228600">
              <a:lnSpc>
                <a:spcPct val="107000"/>
              </a:lnSpc>
              <a:spcBef>
                <a:spcPts val="0"/>
              </a:spcBef>
              <a:spcAft>
                <a:spcPts val="0"/>
              </a:spcAft>
              <a:buFont typeface="+mj-lt"/>
              <a:buAutoNum type="romanLcPeriod"/>
            </a:pPr>
            <a:r>
              <a:rPr lang="en-US" i="1" dirty="0" err="1">
                <a:latin typeface="Calibri" panose="020F0502020204030204" pitchFamily="34" charset="0"/>
                <a:ea typeface="Calibri" panose="020F0502020204030204" pitchFamily="34" charset="0"/>
                <a:cs typeface="Times New Roman" panose="02020603050405020304" pitchFamily="18" charset="0"/>
              </a:rPr>
              <a:t>orthotomeo</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 lit., "to cut straight" (</a:t>
            </a:r>
            <a:r>
              <a:rPr lang="en-US" dirty="0" err="1">
                <a:latin typeface="Calibri" panose="020F0502020204030204" pitchFamily="34" charset="0"/>
                <a:ea typeface="Calibri" panose="020F0502020204030204" pitchFamily="34" charset="0"/>
                <a:cs typeface="Times New Roman" panose="02020603050405020304" pitchFamily="18" charset="0"/>
              </a:rPr>
              <a:t>orthos</a:t>
            </a:r>
            <a:r>
              <a:rPr lang="en-US" dirty="0">
                <a:latin typeface="Calibri" panose="020F0502020204030204" pitchFamily="34" charset="0"/>
                <a:ea typeface="Calibri" panose="020F0502020204030204" pitchFamily="34" charset="0"/>
                <a:cs typeface="Times New Roman" panose="02020603050405020304" pitchFamily="18" charset="0"/>
              </a:rPr>
              <a:t>, "straight," </a:t>
            </a:r>
            <a:r>
              <a:rPr lang="en-US" dirty="0" err="1">
                <a:latin typeface="Calibri" panose="020F0502020204030204" pitchFamily="34" charset="0"/>
                <a:ea typeface="Calibri" panose="020F0502020204030204" pitchFamily="34" charset="0"/>
                <a:cs typeface="Times New Roman" panose="02020603050405020304" pitchFamily="18" charset="0"/>
              </a:rPr>
              <a:t>temno</a:t>
            </a:r>
            <a:r>
              <a:rPr lang="en-US" dirty="0">
                <a:latin typeface="Calibri" panose="020F0502020204030204" pitchFamily="34" charset="0"/>
                <a:ea typeface="Calibri" panose="020F0502020204030204" pitchFamily="34" charset="0"/>
                <a:cs typeface="Times New Roman" panose="02020603050405020304" pitchFamily="18" charset="0"/>
              </a:rPr>
              <a:t>, "to cut"), is found in 2Ti 2:15, AV, "rightly dividing," RV, "handling aright" (the word of truth); the meaning passed from the idea of cutting or "dividing," to the more general sense of "rightly dealing with a thing." (Vine)</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“accurately handling the word of truth.” (NASB)</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Opposed to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2 Peter 3:16</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Context of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Timothy 2:15</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14, 16-17)</a:t>
            </a:r>
            <a:r>
              <a:rPr lang="en-US" dirty="0">
                <a:latin typeface="Calibri" panose="020F0502020204030204" pitchFamily="34" charset="0"/>
                <a:ea typeface="Calibri" panose="020F0502020204030204" pitchFamily="34" charset="0"/>
                <a:cs typeface="Times New Roman" panose="02020603050405020304" pitchFamily="18" charset="0"/>
              </a:rPr>
              <a:t> – words spoken by men who have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“strayed concerning the truth”</a:t>
            </a:r>
            <a:r>
              <a:rPr lang="en-US" dirty="0">
                <a:latin typeface="Calibri" panose="020F0502020204030204" pitchFamily="34" charset="0"/>
                <a:ea typeface="Calibri" panose="020F0502020204030204" pitchFamily="34" charset="0"/>
                <a:cs typeface="Times New Roman" panose="02020603050405020304" pitchFamily="18" charset="0"/>
              </a:rPr>
              <a:t> – idle, profane words which lead to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“ungodliness.”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19)</a:t>
            </a:r>
            <a:r>
              <a:rPr lang="en-US" dirty="0">
                <a:latin typeface="Calibri" panose="020F0502020204030204" pitchFamily="34" charset="0"/>
                <a:ea typeface="Calibri" panose="020F0502020204030204" pitchFamily="34" charset="0"/>
                <a:cs typeface="Times New Roman" panose="02020603050405020304" pitchFamily="18" charset="0"/>
              </a:rPr>
              <a:t> – Lord knows those who are His – i.e. those who depart from iniquity – </a:t>
            </a:r>
            <a:r>
              <a:rPr lang="en-US" i="1" dirty="0" err="1">
                <a:latin typeface="Calibri" panose="020F0502020204030204" pitchFamily="34" charset="0"/>
                <a:ea typeface="Calibri" panose="020F0502020204030204" pitchFamily="34" charset="0"/>
                <a:cs typeface="Times New Roman" panose="02020603050405020304" pitchFamily="18" charset="0"/>
              </a:rPr>
              <a:t>adikia</a:t>
            </a:r>
            <a:r>
              <a:rPr lang="en-US" i="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denotes "unrighteousness," lit., "</a:t>
            </a:r>
            <a:r>
              <a:rPr lang="en-US" dirty="0" err="1">
                <a:latin typeface="Calibri" panose="020F0502020204030204" pitchFamily="34" charset="0"/>
                <a:ea typeface="Calibri" panose="020F0502020204030204" pitchFamily="34" charset="0"/>
                <a:cs typeface="Times New Roman" panose="02020603050405020304" pitchFamily="18" charset="0"/>
              </a:rPr>
              <a:t>unrightness</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A</a:t>
            </a:r>
            <a:r>
              <a:rPr lang="en-US" dirty="0">
                <a:latin typeface="Calibri" panose="020F0502020204030204" pitchFamily="34" charset="0"/>
                <a:ea typeface="Calibri" panose="020F0502020204030204" pitchFamily="34" charset="0"/>
                <a:cs typeface="Times New Roman" panose="02020603050405020304" pitchFamily="18" charset="0"/>
              </a:rPr>
              <a:t>, negative, </a:t>
            </a:r>
            <a:r>
              <a:rPr lang="en-US" i="1" dirty="0">
                <a:latin typeface="Calibri" panose="020F0502020204030204" pitchFamily="34" charset="0"/>
                <a:ea typeface="Calibri" panose="020F0502020204030204" pitchFamily="34" charset="0"/>
                <a:cs typeface="Times New Roman" panose="02020603050405020304" pitchFamily="18" charset="0"/>
              </a:rPr>
              <a:t>DIKE</a:t>
            </a:r>
            <a:r>
              <a:rPr lang="en-US" dirty="0">
                <a:latin typeface="Calibri" panose="020F0502020204030204" pitchFamily="34" charset="0"/>
                <a:ea typeface="Calibri" panose="020F0502020204030204" pitchFamily="34" charset="0"/>
                <a:cs typeface="Times New Roman" panose="02020603050405020304" pitchFamily="18" charset="0"/>
              </a:rPr>
              <a:t>, "right"), a condition of not being right, whether with God, </a:t>
            </a:r>
            <a:r>
              <a:rPr lang="en-US" b="1" u="sng" dirty="0">
                <a:latin typeface="Calibri" panose="020F0502020204030204" pitchFamily="34" charset="0"/>
                <a:ea typeface="Calibri" panose="020F0502020204030204" pitchFamily="34" charset="0"/>
                <a:cs typeface="Times New Roman" panose="02020603050405020304" pitchFamily="18" charset="0"/>
              </a:rPr>
              <a:t>according to the standard of His holiness and righteousness</a:t>
            </a:r>
            <a:r>
              <a:rPr lang="en-US" dirty="0">
                <a:latin typeface="Calibri" panose="020F0502020204030204" pitchFamily="34" charset="0"/>
                <a:ea typeface="Calibri" panose="020F0502020204030204" pitchFamily="34" charset="0"/>
                <a:cs typeface="Times New Roman" panose="02020603050405020304" pitchFamily="18" charset="0"/>
              </a:rPr>
              <a:t>, or with man. (Vine)</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20-21, 25-26)</a:t>
            </a:r>
            <a:r>
              <a:rPr lang="en-US" dirty="0">
                <a:latin typeface="Calibri" panose="020F0502020204030204" pitchFamily="34" charset="0"/>
                <a:ea typeface="Calibri" panose="020F0502020204030204" pitchFamily="34" charset="0"/>
                <a:cs typeface="Times New Roman" panose="02020603050405020304" pitchFamily="18" charset="0"/>
              </a:rPr>
              <a:t> – two types of vessels – some serve the Master, others are captive to serve the devil.</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There is a way to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“accurately [handle] the word of truth,”</a:t>
            </a:r>
            <a:r>
              <a:rPr lang="en-US" b="1" dirty="0">
                <a:latin typeface="Calibri" panose="020F0502020204030204" pitchFamily="34" charset="0"/>
                <a:ea typeface="Calibri" panose="020F0502020204030204" pitchFamily="34" charset="0"/>
                <a:cs typeface="Times New Roman" panose="02020603050405020304" pitchFamily="18" charset="0"/>
              </a:rPr>
              <a:t> thus, a way to INACCURATELY handle it.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To handle it wrong is to be A WORKER ASHAMED, and one UNAPPROVED before God.</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“rightly dividing” and “accurately handling”</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While Paul is not specifically referring to the divisions we see in the Bible – like the Old and New Testaments – </a:t>
            </a:r>
            <a:r>
              <a:rPr lang="en-US" b="1" dirty="0">
                <a:latin typeface="Calibri" panose="020F0502020204030204" pitchFamily="34" charset="0"/>
                <a:ea typeface="Calibri" panose="020F0502020204030204" pitchFamily="34" charset="0"/>
                <a:cs typeface="Times New Roman" panose="02020603050405020304" pitchFamily="18" charset="0"/>
              </a:rPr>
              <a:t>a proper understanding of these differences is necessary in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“accurately handling the word of truth.”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The Bible must not be MISUSED in any way – ULTIMATELY, THE DISTINCTIONS OF CONTEXT MUST BE MADE – I.E. PROPER EXEGESIS.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Rightly Dividing the Word of Truth</a:t>
            </a:r>
          </a:p>
          <a:p>
            <a:endParaRPr lang="en-US" dirty="0"/>
          </a:p>
        </p:txBody>
      </p:sp>
      <p:sp>
        <p:nvSpPr>
          <p:cNvPr id="4" name="Slide Number Placeholder 3"/>
          <p:cNvSpPr>
            <a:spLocks noGrp="1"/>
          </p:cNvSpPr>
          <p:nvPr>
            <p:ph type="sldNum" sz="quarter" idx="10"/>
          </p:nvPr>
        </p:nvSpPr>
        <p:spPr/>
        <p:txBody>
          <a:bodyPr/>
          <a:lstStyle/>
          <a:p>
            <a:fld id="{ED3FB9D6-9224-40AB-9C6C-B7BD33F6518C}" type="slidenum">
              <a:rPr lang="en-US" smtClean="0"/>
              <a:t>3</a:t>
            </a:fld>
            <a:endParaRPr lang="en-US"/>
          </a:p>
        </p:txBody>
      </p:sp>
    </p:spTree>
    <p:extLst>
      <p:ext uri="{BB962C8B-B14F-4D97-AF65-F5344CB8AC3E}">
        <p14:creationId xmlns:p14="http://schemas.microsoft.com/office/powerpoint/2010/main" val="904704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Rightly Dividing the Word of Truth</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 Two Testaments</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Mishandling the truth by failing to distinguish between the two testaments: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Instrumental music</a:t>
            </a:r>
            <a:r>
              <a:rPr lang="en-US" dirty="0">
                <a:latin typeface="Calibri" panose="020F0502020204030204" pitchFamily="34" charset="0"/>
                <a:ea typeface="Calibri" panose="020F0502020204030204" pitchFamily="34" charset="0"/>
                <a:cs typeface="Times New Roman" panose="02020603050405020304" pitchFamily="18" charset="0"/>
              </a:rPr>
              <a:t> – justifying the use of mechanical instruments in worship by appealing to the OT. Can’t find it in the new? Then go to the Old!</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Binding the 10 Commandments </a:t>
            </a:r>
            <a:r>
              <a:rPr lang="en-US" dirty="0">
                <a:latin typeface="Calibri" panose="020F0502020204030204" pitchFamily="34" charset="0"/>
                <a:ea typeface="Calibri" panose="020F0502020204030204" pitchFamily="34" charset="0"/>
                <a:cs typeface="Times New Roman" panose="02020603050405020304" pitchFamily="18" charset="0"/>
              </a:rPr>
              <a:t>– General belief of many in society today who call themselves Christians. What must you do to go to heaven? Keep the 10 commandments.</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Attempt to be justified by the OT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Galatians 5:1-4</a:t>
            </a:r>
            <a:r>
              <a:rPr lang="en-US" dirty="0">
                <a:latin typeface="Calibri" panose="020F0502020204030204" pitchFamily="34" charset="0"/>
                <a:ea typeface="Calibri" panose="020F0502020204030204" pitchFamily="34" charset="0"/>
                <a:cs typeface="Times New Roman" panose="02020603050405020304" pitchFamily="18" charset="0"/>
              </a:rPr>
              <a:t> – you have fallen from grace.</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Judaizers binding circumcision – justified by circumcision? (OT precept)</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1-2)</a:t>
            </a:r>
            <a:r>
              <a:rPr lang="en-US" dirty="0">
                <a:latin typeface="Calibri" panose="020F0502020204030204" pitchFamily="34" charset="0"/>
                <a:ea typeface="Calibri" panose="020F0502020204030204" pitchFamily="34" charset="0"/>
                <a:cs typeface="Times New Roman" panose="02020603050405020304" pitchFamily="18" charset="0"/>
              </a:rPr>
              <a:t> – OT is a yoke of bondage because of sin, and the fact that it was not meant to fix the sin problem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“Christ will profit you nothing”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Galatians 3:24-25</a:t>
            </a:r>
            <a:r>
              <a:rPr lang="en-US" dirty="0">
                <a:latin typeface="Calibri" panose="020F0502020204030204" pitchFamily="34" charset="0"/>
                <a:ea typeface="Calibri" panose="020F0502020204030204" pitchFamily="34" charset="0"/>
                <a:cs typeface="Times New Roman" panose="02020603050405020304" pitchFamily="18" charset="0"/>
              </a:rPr>
              <a:t> – OT brings us to Christ so we can be justified.</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OT does not justify, but justification is in Christ’s blood by faith.</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a:t>
            </a:r>
            <a:r>
              <a:rPr lang="en-US" dirty="0">
                <a:latin typeface="Calibri" panose="020F0502020204030204" pitchFamily="34" charset="0"/>
                <a:ea typeface="Calibri" panose="020F0502020204030204" pitchFamily="34" charset="0"/>
                <a:cs typeface="Times New Roman" panose="02020603050405020304" pitchFamily="18" charset="0"/>
              </a:rPr>
              <a:t> – Must keep all law. (Just instrumental music? No. Just 10 com? No.)</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4)</a:t>
            </a:r>
            <a:r>
              <a:rPr lang="en-US" dirty="0">
                <a:latin typeface="Calibri" panose="020F0502020204030204" pitchFamily="34" charset="0"/>
                <a:ea typeface="Calibri" panose="020F0502020204030204" pitchFamily="34" charset="0"/>
                <a:cs typeface="Times New Roman" panose="02020603050405020304" pitchFamily="18" charset="0"/>
              </a:rPr>
              <a:t> – Fall from grace.</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When Christ came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Colossians 2:14</a:t>
            </a:r>
            <a:r>
              <a:rPr lang="en-US" dirty="0">
                <a:latin typeface="Calibri" panose="020F0502020204030204" pitchFamily="34" charset="0"/>
                <a:ea typeface="Calibri" panose="020F0502020204030204" pitchFamily="34" charset="0"/>
                <a:cs typeface="Times New Roman" panose="02020603050405020304" pitchFamily="18" charset="0"/>
              </a:rPr>
              <a:t> – nailed to cross.</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Purpose of the OT after Christ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15:4</a:t>
            </a:r>
            <a:r>
              <a:rPr lang="en-US" dirty="0">
                <a:latin typeface="Calibri" panose="020F0502020204030204" pitchFamily="34" charset="0"/>
                <a:ea typeface="Calibri" panose="020F0502020204030204" pitchFamily="34" charset="0"/>
                <a:cs typeface="Times New Roman" panose="02020603050405020304" pitchFamily="18" charset="0"/>
              </a:rPr>
              <a:t> – for our learning.</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How do we learn?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Corinthians 10:6, 11</a:t>
            </a:r>
            <a:r>
              <a:rPr lang="en-US" dirty="0">
                <a:latin typeface="Calibri" panose="020F0502020204030204" pitchFamily="34" charset="0"/>
                <a:ea typeface="Calibri" panose="020F0502020204030204" pitchFamily="34" charset="0"/>
                <a:cs typeface="Times New Roman" panose="02020603050405020304" pitchFamily="18" charset="0"/>
              </a:rPr>
              <a:t> – learn by example of general behavior before God, whether good or bad.</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 Current Law – NT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1:1-2; Galatians 6:2; Romans 2:16</a:t>
            </a:r>
            <a:r>
              <a:rPr lang="en-US" dirty="0">
                <a:latin typeface="Calibri" panose="020F0502020204030204" pitchFamily="34" charset="0"/>
                <a:ea typeface="Calibri" panose="020F0502020204030204" pitchFamily="34" charset="0"/>
                <a:cs typeface="Times New Roman" panose="02020603050405020304" pitchFamily="18" charset="0"/>
              </a:rPr>
              <a:t> – Christ speaks, His law, judged by His law.</a:t>
            </a: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 Church and the Individual Christian</a:t>
            </a:r>
          </a:p>
          <a:p>
            <a:endParaRPr lang="en-US" dirty="0"/>
          </a:p>
        </p:txBody>
      </p:sp>
      <p:sp>
        <p:nvSpPr>
          <p:cNvPr id="4" name="Slide Number Placeholder 3"/>
          <p:cNvSpPr>
            <a:spLocks noGrp="1"/>
          </p:cNvSpPr>
          <p:nvPr>
            <p:ph type="sldNum" sz="quarter" idx="10"/>
          </p:nvPr>
        </p:nvSpPr>
        <p:spPr/>
        <p:txBody>
          <a:bodyPr/>
          <a:lstStyle/>
          <a:p>
            <a:fld id="{ED3FB9D6-9224-40AB-9C6C-B7BD33F6518C}" type="slidenum">
              <a:rPr lang="en-US" smtClean="0"/>
              <a:t>4</a:t>
            </a:fld>
            <a:endParaRPr lang="en-US"/>
          </a:p>
        </p:txBody>
      </p:sp>
    </p:spTree>
    <p:extLst>
      <p:ext uri="{BB962C8B-B14F-4D97-AF65-F5344CB8AC3E}">
        <p14:creationId xmlns:p14="http://schemas.microsoft.com/office/powerpoint/2010/main" val="3980995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 Church and the Individual Christian</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Mishandling the truth by failing to realize the distinction between the church, and the individual: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Institutionalism –</a:t>
            </a:r>
            <a:r>
              <a:rPr lang="en-US" dirty="0">
                <a:latin typeface="Calibri" panose="020F0502020204030204" pitchFamily="34" charset="0"/>
                <a:ea typeface="Calibri" panose="020F0502020204030204" pitchFamily="34" charset="0"/>
                <a:cs typeface="Times New Roman" panose="02020603050405020304" pitchFamily="18" charset="0"/>
              </a:rPr>
              <a:t> If the individual Christian can support a human institution with his money, then the church can. (Orphan/Widow Homes, Colleges, Schools, etc.)</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What is the “church”?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Church</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err="1">
                <a:latin typeface="Calibri" panose="020F0502020204030204" pitchFamily="34" charset="0"/>
                <a:ea typeface="Calibri" panose="020F0502020204030204" pitchFamily="34" charset="0"/>
                <a:cs typeface="Times New Roman" panose="02020603050405020304" pitchFamily="18" charset="0"/>
              </a:rPr>
              <a:t>ekklēsia</a:t>
            </a:r>
            <a:r>
              <a:rPr lang="en-US" dirty="0">
                <a:latin typeface="Calibri" panose="020F0502020204030204" pitchFamily="34" charset="0"/>
                <a:ea typeface="Calibri" panose="020F0502020204030204" pitchFamily="34" charset="0"/>
                <a:cs typeface="Times New Roman" panose="02020603050405020304" pitchFamily="18" charset="0"/>
              </a:rPr>
              <a:t>; a calling out. (Strong)</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Those who are called out of the world for salvation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1 Corinthians 1:2, 9.</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Church universal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“There is one body” (Ephesians 4:4)</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 general assembly and church of the firstborn who are registered in heaven” (Hebrews 12:23).</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Local churches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Romans 16:16 – cf. 1 Corinthians 11:18, 20</a:t>
            </a:r>
            <a:r>
              <a:rPr lang="en-US" dirty="0">
                <a:latin typeface="Calibri" panose="020F0502020204030204" pitchFamily="34" charset="0"/>
                <a:ea typeface="Calibri" panose="020F0502020204030204" pitchFamily="34" charset="0"/>
                <a:cs typeface="Times New Roman" panose="02020603050405020304" pitchFamily="18" charset="0"/>
              </a:rPr>
              <a:t> – coming together as a church to take the LS (although failing to do so).</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Individual Christians acting are not acting as “the church.”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Christians act as the church when they come together “as a church.”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Acts 20:7</a:t>
            </a:r>
            <a:r>
              <a:rPr lang="en-US" dirty="0">
                <a:latin typeface="Calibri" panose="020F0502020204030204" pitchFamily="34" charset="0"/>
                <a:ea typeface="Calibri" panose="020F0502020204030204" pitchFamily="34" charset="0"/>
                <a:cs typeface="Times New Roman" panose="02020603050405020304" pitchFamily="18" charset="0"/>
              </a:rPr>
              <a:t> – LS is something only done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“as the church,”</a:t>
            </a:r>
            <a:r>
              <a:rPr lang="en-US" dirty="0">
                <a:latin typeface="Calibri" panose="020F0502020204030204" pitchFamily="34" charset="0"/>
                <a:ea typeface="Calibri" panose="020F0502020204030204" pitchFamily="34" charset="0"/>
                <a:cs typeface="Times New Roman" panose="02020603050405020304" pitchFamily="18" charset="0"/>
              </a:rPr>
              <a:t> and not individually separate from assembly.</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Institutionalism</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James 1:27</a:t>
            </a:r>
            <a:r>
              <a:rPr lang="en-US" dirty="0">
                <a:latin typeface="Calibri" panose="020F0502020204030204" pitchFamily="34" charset="0"/>
                <a:ea typeface="Calibri" panose="020F0502020204030204" pitchFamily="34" charset="0"/>
                <a:cs typeface="Times New Roman" panose="02020603050405020304" pitchFamily="18" charset="0"/>
              </a:rPr>
              <a:t> – is it right to support orphans’ and widows’ homes?</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Right for the individual</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25</a:t>
            </a:r>
            <a:r>
              <a:rPr lang="en-US" dirty="0">
                <a:latin typeface="Calibri" panose="020F0502020204030204" pitchFamily="34" charset="0"/>
                <a:ea typeface="Calibri" panose="020F0502020204030204" pitchFamily="34" charset="0"/>
                <a:cs typeface="Times New Roman" panose="02020603050405020304" pitchFamily="18" charset="0"/>
              </a:rPr>
              <a:t> – “he”),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19</a:t>
            </a:r>
            <a:r>
              <a:rPr lang="en-US" dirty="0">
                <a:latin typeface="Calibri" panose="020F0502020204030204" pitchFamily="34" charset="0"/>
                <a:ea typeface="Calibri" panose="020F0502020204030204" pitchFamily="34" charset="0"/>
                <a:cs typeface="Times New Roman" panose="02020603050405020304" pitchFamily="18" charset="0"/>
              </a:rPr>
              <a:t> – “every man”),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12</a:t>
            </a:r>
            <a:r>
              <a:rPr lang="en-US" dirty="0">
                <a:latin typeface="Calibri" panose="020F0502020204030204" pitchFamily="34" charset="0"/>
                <a:ea typeface="Calibri" panose="020F0502020204030204" pitchFamily="34" charset="0"/>
                <a:cs typeface="Times New Roman" panose="02020603050405020304" pitchFamily="18" charset="0"/>
              </a:rPr>
              <a:t> – “Blessed is the man”), etc.</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Context speaks only of the individual. (NO EXAMPLE FOR THE CHURCH SUPPORTING ORPHANS’ AND WIDOWS’ HOMES.)</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In fact, the church is not even to be burdened by her own widows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1 Timothy 5:16</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Just because the individual can do it does not mean the church can do it – such is a lazy misuse of scripture.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Matters of Liberty and Sin</a:t>
            </a:r>
          </a:p>
          <a:p>
            <a:endParaRPr lang="en-US" dirty="0"/>
          </a:p>
        </p:txBody>
      </p:sp>
      <p:sp>
        <p:nvSpPr>
          <p:cNvPr id="4" name="Slide Number Placeholder 3"/>
          <p:cNvSpPr>
            <a:spLocks noGrp="1"/>
          </p:cNvSpPr>
          <p:nvPr>
            <p:ph type="sldNum" sz="quarter" idx="10"/>
          </p:nvPr>
        </p:nvSpPr>
        <p:spPr/>
        <p:txBody>
          <a:bodyPr/>
          <a:lstStyle/>
          <a:p>
            <a:fld id="{ED3FB9D6-9224-40AB-9C6C-B7BD33F6518C}" type="slidenum">
              <a:rPr lang="en-US" smtClean="0"/>
              <a:t>5</a:t>
            </a:fld>
            <a:endParaRPr lang="en-US"/>
          </a:p>
        </p:txBody>
      </p:sp>
    </p:spTree>
    <p:extLst>
      <p:ext uri="{BB962C8B-B14F-4D97-AF65-F5344CB8AC3E}">
        <p14:creationId xmlns:p14="http://schemas.microsoft.com/office/powerpoint/2010/main" val="4162409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Matters of Liberty and Sin</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Mishandling the truth by failing to acknowledge conscience only justifies one participating in matters of liberty, not sin: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Romans 14 and fellowship issue</a:t>
            </a:r>
            <a:r>
              <a:rPr lang="en-US" dirty="0">
                <a:latin typeface="Calibri" panose="020F0502020204030204" pitchFamily="34" charset="0"/>
                <a:ea typeface="Calibri" panose="020F0502020204030204" pitchFamily="34" charset="0"/>
                <a:cs typeface="Times New Roman" panose="02020603050405020304" pitchFamily="18" charset="0"/>
              </a:rPr>
              <a:t> – the idea that the content of Romans 14 allows one to have fellowship with those who teach error so long as they are in good conscience.</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Logical end</a:t>
            </a:r>
            <a:r>
              <a:rPr lang="en-US" dirty="0">
                <a:latin typeface="Calibri" panose="020F0502020204030204" pitchFamily="34" charset="0"/>
                <a:ea typeface="Calibri" panose="020F0502020204030204" pitchFamily="34" charset="0"/>
                <a:cs typeface="Times New Roman" panose="02020603050405020304" pitchFamily="18" charset="0"/>
              </a:rPr>
              <a:t> – any sin can be received as long as it is done in good conscience.</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Sin and conscience: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Paul </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23:1; 26:9; 1 Timothy 1:13</a:t>
            </a:r>
            <a:r>
              <a:rPr lang="en-US" dirty="0">
                <a:latin typeface="Calibri" panose="020F0502020204030204" pitchFamily="34" charset="0"/>
                <a:ea typeface="Calibri" panose="020F0502020204030204" pitchFamily="34" charset="0"/>
                <a:cs typeface="Times New Roman" panose="02020603050405020304" pitchFamily="18" charset="0"/>
              </a:rPr>
              <a:t> – He persecuted Jesus in good conscience, but such was still sin.</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John 3:4</a:t>
            </a:r>
            <a:r>
              <a:rPr lang="en-US" dirty="0">
                <a:latin typeface="Calibri" panose="020F0502020204030204" pitchFamily="34" charset="0"/>
                <a:ea typeface="Calibri" panose="020F0502020204030204" pitchFamily="34" charset="0"/>
                <a:cs typeface="Times New Roman" panose="02020603050405020304" pitchFamily="18" charset="0"/>
              </a:rPr>
              <a:t> – sin is lawlessness.</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Matthew 7:21-23</a:t>
            </a:r>
            <a:r>
              <a:rPr lang="en-US" dirty="0">
                <a:latin typeface="Calibri" panose="020F0502020204030204" pitchFamily="34" charset="0"/>
                <a:ea typeface="Calibri" panose="020F0502020204030204" pitchFamily="34" charset="0"/>
                <a:cs typeface="Times New Roman" panose="02020603050405020304" pitchFamily="18" charset="0"/>
              </a:rPr>
              <a:t> – Jesus does not accept lawlessness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(“iniquity”)</a:t>
            </a:r>
            <a:r>
              <a:rPr lang="en-US" dirty="0">
                <a:latin typeface="Calibri" panose="020F0502020204030204" pitchFamily="34" charset="0"/>
                <a:ea typeface="Calibri" panose="020F0502020204030204" pitchFamily="34" charset="0"/>
                <a:cs typeface="Times New Roman" panose="02020603050405020304" pitchFamily="18" charset="0"/>
              </a:rPr>
              <a:t> regardless of motive and sincerity.</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14:</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1-4)</a:t>
            </a:r>
            <a:r>
              <a:rPr lang="en-US" dirty="0">
                <a:latin typeface="Calibri" panose="020F0502020204030204" pitchFamily="34" charset="0"/>
                <a:ea typeface="Calibri" panose="020F0502020204030204" pitchFamily="34" charset="0"/>
                <a:cs typeface="Times New Roman" panose="02020603050405020304" pitchFamily="18" charset="0"/>
              </a:rPr>
              <a:t> – Receive him, for God has.</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Does God receive the sinner? NO.</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Why did God receive him? EATING OF MEATS IS NOT SINFUL.</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5-6)</a:t>
            </a:r>
            <a:r>
              <a:rPr lang="en-US" dirty="0">
                <a:latin typeface="Calibri" panose="020F0502020204030204" pitchFamily="34" charset="0"/>
                <a:ea typeface="Calibri" panose="020F0502020204030204" pitchFamily="34" charset="0"/>
                <a:cs typeface="Times New Roman" panose="02020603050405020304" pitchFamily="18" charset="0"/>
              </a:rPr>
              <a:t> – Be fully convinced (clean conscience) – observe and eat to the Lord.</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How can sin be “to the Lord?” IT CAN’T.</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It is “to the Lord,” because it is accepted by Him.</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14)</a:t>
            </a:r>
            <a:r>
              <a:rPr lang="en-US" dirty="0">
                <a:latin typeface="Calibri" panose="020F0502020204030204" pitchFamily="34" charset="0"/>
                <a:ea typeface="Calibri" panose="020F0502020204030204" pitchFamily="34" charset="0"/>
                <a:cs typeface="Times New Roman" panose="02020603050405020304" pitchFamily="18" charset="0"/>
              </a:rPr>
              <a:t> – Regards things which are not inherently unclean – SIN IS INHERENTLY UNCLEAN.</a:t>
            </a:r>
          </a:p>
          <a:p>
            <a:pPr marL="342900" marR="0" lvl="0" indent="-342900">
              <a:lnSpc>
                <a:spcPct val="107000"/>
              </a:lnSpc>
              <a:spcBef>
                <a:spcPts val="0"/>
              </a:spcBef>
              <a:spcAft>
                <a:spcPts val="800"/>
              </a:spcAft>
              <a:buFont typeface="+mj-lt"/>
              <a:buAutoNum type="alphaUcPeriod"/>
            </a:pPr>
            <a:r>
              <a:rPr lang="en-US" b="1" dirty="0">
                <a:latin typeface="Calibri" panose="020F0502020204030204" pitchFamily="34" charset="0"/>
                <a:ea typeface="Calibri" panose="020F0502020204030204" pitchFamily="34" charset="0"/>
                <a:cs typeface="Times New Roman" panose="02020603050405020304" pitchFamily="18" charset="0"/>
              </a:rPr>
              <a:t>NOTE: There are several other examples that can be given. We must accurately handle the word of truth by acknowledging these distinctions, and the context of scripture.</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D3FB9D6-9224-40AB-9C6C-B7BD33F6518C}" type="slidenum">
              <a:rPr lang="en-US" smtClean="0"/>
              <a:t>6</a:t>
            </a:fld>
            <a:endParaRPr lang="en-US"/>
          </a:p>
        </p:txBody>
      </p:sp>
    </p:spTree>
    <p:extLst>
      <p:ext uri="{BB962C8B-B14F-4D97-AF65-F5344CB8AC3E}">
        <p14:creationId xmlns:p14="http://schemas.microsoft.com/office/powerpoint/2010/main" val="2825759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Our approach to scripture should be with the desire to be approved to God.</a:t>
            </a: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This can only occur with an accurate handling of His word.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We must give diligence in our study of scripture.</a:t>
            </a:r>
          </a:p>
          <a:p>
            <a:endParaRPr lang="en-US" dirty="0"/>
          </a:p>
        </p:txBody>
      </p:sp>
      <p:sp>
        <p:nvSpPr>
          <p:cNvPr id="4" name="Slide Number Placeholder 3"/>
          <p:cNvSpPr>
            <a:spLocks noGrp="1"/>
          </p:cNvSpPr>
          <p:nvPr>
            <p:ph type="sldNum" sz="quarter" idx="10"/>
          </p:nvPr>
        </p:nvSpPr>
        <p:spPr/>
        <p:txBody>
          <a:bodyPr/>
          <a:lstStyle/>
          <a:p>
            <a:fld id="{ED3FB9D6-9224-40AB-9C6C-B7BD33F6518C}" type="slidenum">
              <a:rPr lang="en-US" smtClean="0"/>
              <a:t>7</a:t>
            </a:fld>
            <a:endParaRPr lang="en-US"/>
          </a:p>
        </p:txBody>
      </p:sp>
    </p:spTree>
    <p:extLst>
      <p:ext uri="{BB962C8B-B14F-4D97-AF65-F5344CB8AC3E}">
        <p14:creationId xmlns:p14="http://schemas.microsoft.com/office/powerpoint/2010/main" val="209384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699078-6985-4185-B7F8-5F7C7EA14154}" type="datetimeFigureOut">
              <a:rPr lang="en-US" smtClean="0"/>
              <a:t>7/22/2018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E68B5-9C0F-4D6D-A54C-3374FB45EC35}" type="slidenum">
              <a:rPr lang="en-US" smtClean="0"/>
              <a:t>‹#›</a:t>
            </a:fld>
            <a:endParaRPr lang="en-US"/>
          </a:p>
        </p:txBody>
      </p:sp>
    </p:spTree>
    <p:extLst>
      <p:ext uri="{BB962C8B-B14F-4D97-AF65-F5344CB8AC3E}">
        <p14:creationId xmlns:p14="http://schemas.microsoft.com/office/powerpoint/2010/main" val="1612331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699078-6985-4185-B7F8-5F7C7EA14154}" type="datetimeFigureOut">
              <a:rPr lang="en-US" smtClean="0"/>
              <a:t>7/22/2018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E68B5-9C0F-4D6D-A54C-3374FB45EC35}" type="slidenum">
              <a:rPr lang="en-US" smtClean="0"/>
              <a:t>‹#›</a:t>
            </a:fld>
            <a:endParaRPr lang="en-US"/>
          </a:p>
        </p:txBody>
      </p:sp>
    </p:spTree>
    <p:extLst>
      <p:ext uri="{BB962C8B-B14F-4D97-AF65-F5344CB8AC3E}">
        <p14:creationId xmlns:p14="http://schemas.microsoft.com/office/powerpoint/2010/main" val="1519603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699078-6985-4185-B7F8-5F7C7EA14154}" type="datetimeFigureOut">
              <a:rPr lang="en-US" smtClean="0"/>
              <a:t>7/22/2018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E68B5-9C0F-4D6D-A54C-3374FB45EC35}" type="slidenum">
              <a:rPr lang="en-US" smtClean="0"/>
              <a:t>‹#›</a:t>
            </a:fld>
            <a:endParaRPr lang="en-US"/>
          </a:p>
        </p:txBody>
      </p:sp>
    </p:spTree>
    <p:extLst>
      <p:ext uri="{BB962C8B-B14F-4D97-AF65-F5344CB8AC3E}">
        <p14:creationId xmlns:p14="http://schemas.microsoft.com/office/powerpoint/2010/main" val="2178986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699078-6985-4185-B7F8-5F7C7EA14154}" type="datetimeFigureOut">
              <a:rPr lang="en-US" smtClean="0"/>
              <a:t>7/22/2018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E68B5-9C0F-4D6D-A54C-3374FB45EC35}" type="slidenum">
              <a:rPr lang="en-US" smtClean="0"/>
              <a:t>‹#›</a:t>
            </a:fld>
            <a:endParaRPr lang="en-US"/>
          </a:p>
        </p:txBody>
      </p:sp>
    </p:spTree>
    <p:extLst>
      <p:ext uri="{BB962C8B-B14F-4D97-AF65-F5344CB8AC3E}">
        <p14:creationId xmlns:p14="http://schemas.microsoft.com/office/powerpoint/2010/main" val="309378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699078-6985-4185-B7F8-5F7C7EA14154}" type="datetimeFigureOut">
              <a:rPr lang="en-US" smtClean="0"/>
              <a:t>7/22/2018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E68B5-9C0F-4D6D-A54C-3374FB45EC35}" type="slidenum">
              <a:rPr lang="en-US" smtClean="0"/>
              <a:t>‹#›</a:t>
            </a:fld>
            <a:endParaRPr lang="en-US"/>
          </a:p>
        </p:txBody>
      </p:sp>
    </p:spTree>
    <p:extLst>
      <p:ext uri="{BB962C8B-B14F-4D97-AF65-F5344CB8AC3E}">
        <p14:creationId xmlns:p14="http://schemas.microsoft.com/office/powerpoint/2010/main" val="4098230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699078-6985-4185-B7F8-5F7C7EA14154}" type="datetimeFigureOut">
              <a:rPr lang="en-US" smtClean="0"/>
              <a:t>7/22/2018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5E68B5-9C0F-4D6D-A54C-3374FB45EC35}" type="slidenum">
              <a:rPr lang="en-US" smtClean="0"/>
              <a:t>‹#›</a:t>
            </a:fld>
            <a:endParaRPr lang="en-US"/>
          </a:p>
        </p:txBody>
      </p:sp>
    </p:spTree>
    <p:extLst>
      <p:ext uri="{BB962C8B-B14F-4D97-AF65-F5344CB8AC3E}">
        <p14:creationId xmlns:p14="http://schemas.microsoft.com/office/powerpoint/2010/main" val="2506879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699078-6985-4185-B7F8-5F7C7EA14154}" type="datetimeFigureOut">
              <a:rPr lang="en-US" smtClean="0"/>
              <a:t>7/22/2018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5E68B5-9C0F-4D6D-A54C-3374FB45EC35}" type="slidenum">
              <a:rPr lang="en-US" smtClean="0"/>
              <a:t>‹#›</a:t>
            </a:fld>
            <a:endParaRPr lang="en-US"/>
          </a:p>
        </p:txBody>
      </p:sp>
    </p:spTree>
    <p:extLst>
      <p:ext uri="{BB962C8B-B14F-4D97-AF65-F5344CB8AC3E}">
        <p14:creationId xmlns:p14="http://schemas.microsoft.com/office/powerpoint/2010/main" val="4084386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699078-6985-4185-B7F8-5F7C7EA14154}" type="datetimeFigureOut">
              <a:rPr lang="en-US" smtClean="0"/>
              <a:t>7/22/2018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5E68B5-9C0F-4D6D-A54C-3374FB45EC35}" type="slidenum">
              <a:rPr lang="en-US" smtClean="0"/>
              <a:t>‹#›</a:t>
            </a:fld>
            <a:endParaRPr lang="en-US"/>
          </a:p>
        </p:txBody>
      </p:sp>
    </p:spTree>
    <p:extLst>
      <p:ext uri="{BB962C8B-B14F-4D97-AF65-F5344CB8AC3E}">
        <p14:creationId xmlns:p14="http://schemas.microsoft.com/office/powerpoint/2010/main" val="2700944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99078-6985-4185-B7F8-5F7C7EA14154}" type="datetimeFigureOut">
              <a:rPr lang="en-US" smtClean="0"/>
              <a:t>7/22/2018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5E68B5-9C0F-4D6D-A54C-3374FB45EC35}" type="slidenum">
              <a:rPr lang="en-US" smtClean="0"/>
              <a:t>‹#›</a:t>
            </a:fld>
            <a:endParaRPr lang="en-US"/>
          </a:p>
        </p:txBody>
      </p:sp>
    </p:spTree>
    <p:extLst>
      <p:ext uri="{BB962C8B-B14F-4D97-AF65-F5344CB8AC3E}">
        <p14:creationId xmlns:p14="http://schemas.microsoft.com/office/powerpoint/2010/main" val="2829708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699078-6985-4185-B7F8-5F7C7EA14154}" type="datetimeFigureOut">
              <a:rPr lang="en-US" smtClean="0"/>
              <a:t>7/22/2018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5E68B5-9C0F-4D6D-A54C-3374FB45EC35}" type="slidenum">
              <a:rPr lang="en-US" smtClean="0"/>
              <a:t>‹#›</a:t>
            </a:fld>
            <a:endParaRPr lang="en-US"/>
          </a:p>
        </p:txBody>
      </p:sp>
    </p:spTree>
    <p:extLst>
      <p:ext uri="{BB962C8B-B14F-4D97-AF65-F5344CB8AC3E}">
        <p14:creationId xmlns:p14="http://schemas.microsoft.com/office/powerpoint/2010/main" val="2997953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699078-6985-4185-B7F8-5F7C7EA14154}" type="datetimeFigureOut">
              <a:rPr lang="en-US" smtClean="0"/>
              <a:t>7/22/2018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5E68B5-9C0F-4D6D-A54C-3374FB45EC35}" type="slidenum">
              <a:rPr lang="en-US" smtClean="0"/>
              <a:t>‹#›</a:t>
            </a:fld>
            <a:endParaRPr lang="en-US"/>
          </a:p>
        </p:txBody>
      </p:sp>
    </p:spTree>
    <p:extLst>
      <p:ext uri="{BB962C8B-B14F-4D97-AF65-F5344CB8AC3E}">
        <p14:creationId xmlns:p14="http://schemas.microsoft.com/office/powerpoint/2010/main" val="3093515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699078-6985-4185-B7F8-5F7C7EA14154}" type="datetimeFigureOut">
              <a:rPr lang="en-US" smtClean="0"/>
              <a:t>7/22/2018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5E68B5-9C0F-4D6D-A54C-3374FB45EC35}" type="slidenum">
              <a:rPr lang="en-US" smtClean="0"/>
              <a:t>‹#›</a:t>
            </a:fld>
            <a:endParaRPr lang="en-US"/>
          </a:p>
        </p:txBody>
      </p:sp>
    </p:spTree>
    <p:extLst>
      <p:ext uri="{BB962C8B-B14F-4D97-AF65-F5344CB8AC3E}">
        <p14:creationId xmlns:p14="http://schemas.microsoft.com/office/powerpoint/2010/main" val="17364134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FE78F-882A-4B40-99AF-FE442046D95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E3E4433-9ECA-41AF-A3C4-66822FBDC86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42543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C2F54-B581-4110-8BE4-56958DF467D4}"/>
              </a:ext>
            </a:extLst>
          </p:cNvPr>
          <p:cNvSpPr>
            <a:spLocks noGrp="1"/>
          </p:cNvSpPr>
          <p:nvPr>
            <p:ph type="ctrTitle"/>
          </p:nvPr>
        </p:nvSpPr>
        <p:spPr>
          <a:xfrm>
            <a:off x="192332" y="5091762"/>
            <a:ext cx="5875644" cy="1264588"/>
          </a:xfrm>
        </p:spPr>
        <p:txBody>
          <a:bodyPr anchor="ctr">
            <a:noAutofit/>
          </a:bodyPr>
          <a:lstStyle/>
          <a:p>
            <a:pPr algn="r"/>
            <a:r>
              <a:rPr lang="en-US" sz="6600" dirty="0">
                <a:latin typeface="Mistral" panose="03090702030407020403" pitchFamily="66" charset="0"/>
              </a:rPr>
              <a:t>Rightly Dividing      the Word of Truth</a:t>
            </a:r>
          </a:p>
        </p:txBody>
      </p:sp>
      <p:sp>
        <p:nvSpPr>
          <p:cNvPr id="3" name="Subtitle 2">
            <a:extLst>
              <a:ext uri="{FF2B5EF4-FFF2-40B4-BE49-F238E27FC236}">
                <a16:creationId xmlns:a16="http://schemas.microsoft.com/office/drawing/2014/main" id="{292E3622-4E97-4F50-B1DD-D4388325BD67}"/>
              </a:ext>
            </a:extLst>
          </p:cNvPr>
          <p:cNvSpPr>
            <a:spLocks noGrp="1"/>
          </p:cNvSpPr>
          <p:nvPr>
            <p:ph type="subTitle" idx="1"/>
          </p:nvPr>
        </p:nvSpPr>
        <p:spPr>
          <a:xfrm>
            <a:off x="6506850" y="5091763"/>
            <a:ext cx="2230655" cy="1264587"/>
          </a:xfrm>
        </p:spPr>
        <p:txBody>
          <a:bodyPr anchor="ctr">
            <a:normAutofit/>
          </a:bodyPr>
          <a:lstStyle/>
          <a:p>
            <a:pPr algn="l"/>
            <a:r>
              <a:rPr lang="en-US" sz="3200" i="1" dirty="0"/>
              <a:t>2 Timothy 2:15</a:t>
            </a:r>
          </a:p>
        </p:txBody>
      </p:sp>
      <p:pic>
        <p:nvPicPr>
          <p:cNvPr id="5" name="Picture 4">
            <a:extLst>
              <a:ext uri="{FF2B5EF4-FFF2-40B4-BE49-F238E27FC236}">
                <a16:creationId xmlns:a16="http://schemas.microsoft.com/office/drawing/2014/main" id="{3606E698-850B-4CB0-9F53-47BABCA7B90F}"/>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PaintStrokes intensity="2"/>
                    </a14:imgEffect>
                  </a14:imgLayer>
                </a14:imgProps>
              </a:ext>
              <a:ext uri="{28A0092B-C50C-407E-A947-70E740481C1C}">
                <a14:useLocalDpi xmlns:a14="http://schemas.microsoft.com/office/drawing/2010/main" val="0"/>
              </a:ext>
            </a:extLst>
          </a:blip>
          <a:srcRect l="-33" t="8695" r="33" b="2416"/>
          <a:stretch/>
        </p:blipFill>
        <p:spPr>
          <a:xfrm>
            <a:off x="-2987" y="10"/>
            <a:ext cx="9143999" cy="4571990"/>
          </a:xfrm>
          <a:prstGeom prst="rect">
            <a:avLst/>
          </a:prstGeom>
        </p:spPr>
      </p:pic>
      <p:cxnSp>
        <p:nvCxnSpPr>
          <p:cNvPr id="10" name="Straight Connector 9">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646C2A9-86CA-42B7-992C-B68C810ACF45}"/>
              </a:ext>
            </a:extLst>
          </p:cNvPr>
          <p:cNvCxnSpPr/>
          <p:nvPr/>
        </p:nvCxnSpPr>
        <p:spPr>
          <a:xfrm>
            <a:off x="-556591" y="4572000"/>
            <a:ext cx="10429461" cy="0"/>
          </a:xfrm>
          <a:prstGeom prst="line">
            <a:avLst/>
          </a:prstGeom>
          <a:ln w="193675" cmpd="tri">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9146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C0DAB-E014-4F79-8C75-D870F3A6B413}"/>
              </a:ext>
            </a:extLst>
          </p:cNvPr>
          <p:cNvSpPr>
            <a:spLocks noGrp="1"/>
          </p:cNvSpPr>
          <p:nvPr>
            <p:ph type="title"/>
          </p:nvPr>
        </p:nvSpPr>
        <p:spPr>
          <a:xfrm>
            <a:off x="628650" y="192848"/>
            <a:ext cx="7886700" cy="1325563"/>
          </a:xfrm>
        </p:spPr>
        <p:txBody>
          <a:bodyPr>
            <a:normAutofit/>
          </a:bodyPr>
          <a:lstStyle/>
          <a:p>
            <a:pPr algn="ctr"/>
            <a:r>
              <a:rPr lang="en-US" sz="5400" dirty="0">
                <a:solidFill>
                  <a:schemeClr val="bg1"/>
                </a:solidFill>
                <a:latin typeface="Mistral" panose="03090702030407020403" pitchFamily="66" charset="0"/>
              </a:rPr>
              <a:t>Diligence to be Approved Before God</a:t>
            </a:r>
          </a:p>
        </p:txBody>
      </p:sp>
      <p:sp>
        <p:nvSpPr>
          <p:cNvPr id="3" name="Content Placeholder 2">
            <a:extLst>
              <a:ext uri="{FF2B5EF4-FFF2-40B4-BE49-F238E27FC236}">
                <a16:creationId xmlns:a16="http://schemas.microsoft.com/office/drawing/2014/main" id="{87ADE0D9-6984-4916-83B9-08D98717F6F8}"/>
              </a:ext>
            </a:extLst>
          </p:cNvPr>
          <p:cNvSpPr>
            <a:spLocks noGrp="1"/>
          </p:cNvSpPr>
          <p:nvPr>
            <p:ph idx="1"/>
          </p:nvPr>
        </p:nvSpPr>
        <p:spPr>
          <a:xfrm>
            <a:off x="210171" y="1825624"/>
            <a:ext cx="8723658" cy="4853471"/>
          </a:xfrm>
        </p:spPr>
        <p:txBody>
          <a:bodyPr>
            <a:normAutofit fontScale="92500" lnSpcReduction="10000"/>
          </a:bodyPr>
          <a:lstStyle/>
          <a:p>
            <a:pPr marL="0" indent="0">
              <a:buNone/>
            </a:pPr>
            <a:r>
              <a:rPr lang="en-US" sz="3600" b="1" dirty="0">
                <a:solidFill>
                  <a:schemeClr val="bg1"/>
                </a:solidFill>
              </a:rPr>
              <a:t>Goal – Approval of God </a:t>
            </a:r>
            <a:r>
              <a:rPr lang="en-US" sz="3500" i="1" dirty="0">
                <a:solidFill>
                  <a:schemeClr val="bg1"/>
                </a:solidFill>
              </a:rPr>
              <a:t>(cf. Galatians 1:10)</a:t>
            </a:r>
            <a:endParaRPr lang="en-US" i="1" dirty="0">
              <a:solidFill>
                <a:schemeClr val="bg1"/>
              </a:solidFill>
            </a:endParaRPr>
          </a:p>
          <a:p>
            <a:pPr marL="0" indent="0">
              <a:buNone/>
            </a:pPr>
            <a:r>
              <a:rPr lang="en-US" sz="3600" b="1" dirty="0">
                <a:solidFill>
                  <a:schemeClr val="bg1"/>
                </a:solidFill>
              </a:rPr>
              <a:t>Means – Diligence in the Word of Truth</a:t>
            </a:r>
          </a:p>
          <a:p>
            <a:r>
              <a:rPr lang="en-US" sz="3500" i="1" dirty="0">
                <a:solidFill>
                  <a:schemeClr val="bg1"/>
                </a:solidFill>
              </a:rPr>
              <a:t>“Study to shew thyself approved unto God” </a:t>
            </a:r>
            <a:r>
              <a:rPr lang="en-US" sz="3500" dirty="0">
                <a:solidFill>
                  <a:schemeClr val="bg1"/>
                </a:solidFill>
              </a:rPr>
              <a:t>(KJV)</a:t>
            </a:r>
          </a:p>
          <a:p>
            <a:r>
              <a:rPr lang="en-US" sz="3500" i="1" dirty="0">
                <a:solidFill>
                  <a:schemeClr val="bg1"/>
                </a:solidFill>
              </a:rPr>
              <a:t>“accurately handling the word of truth”</a:t>
            </a:r>
            <a:r>
              <a:rPr lang="en-US" sz="3500" dirty="0">
                <a:solidFill>
                  <a:schemeClr val="bg1"/>
                </a:solidFill>
              </a:rPr>
              <a:t> (NASB)</a:t>
            </a:r>
          </a:p>
          <a:p>
            <a:pPr lvl="1"/>
            <a:r>
              <a:rPr lang="en-US" sz="3500" dirty="0">
                <a:solidFill>
                  <a:schemeClr val="bg1"/>
                </a:solidFill>
              </a:rPr>
              <a:t>Opposed to twisting scripture (</a:t>
            </a:r>
            <a:r>
              <a:rPr lang="en-US" sz="3500" i="1" dirty="0">
                <a:solidFill>
                  <a:schemeClr val="bg1"/>
                </a:solidFill>
              </a:rPr>
              <a:t>cf. 2 Peter 3:16</a:t>
            </a:r>
            <a:r>
              <a:rPr lang="en-US" sz="3500" dirty="0">
                <a:solidFill>
                  <a:schemeClr val="bg1"/>
                </a:solidFill>
              </a:rPr>
              <a:t>).</a:t>
            </a:r>
          </a:p>
          <a:p>
            <a:pPr lvl="1"/>
            <a:r>
              <a:rPr lang="en-US" sz="3500" dirty="0">
                <a:solidFill>
                  <a:schemeClr val="bg1"/>
                </a:solidFill>
              </a:rPr>
              <a:t>Approved vs unapproved workers –                                  </a:t>
            </a:r>
            <a:r>
              <a:rPr lang="en-US" sz="3500" i="1" dirty="0">
                <a:solidFill>
                  <a:schemeClr val="bg1"/>
                </a:solidFill>
              </a:rPr>
              <a:t>2 Timothy 2:14-26</a:t>
            </a:r>
          </a:p>
          <a:p>
            <a:pPr marL="0" indent="0">
              <a:buNone/>
            </a:pPr>
            <a:r>
              <a:rPr lang="en-US" sz="3600" b="1" i="1" dirty="0">
                <a:solidFill>
                  <a:schemeClr val="bg1"/>
                </a:solidFill>
              </a:rPr>
              <a:t>“rightly dividing” </a:t>
            </a:r>
            <a:r>
              <a:rPr lang="en-US" sz="3600" b="1" dirty="0">
                <a:solidFill>
                  <a:schemeClr val="bg1"/>
                </a:solidFill>
              </a:rPr>
              <a:t>and </a:t>
            </a:r>
            <a:r>
              <a:rPr lang="en-US" sz="3600" b="1" i="1" dirty="0">
                <a:solidFill>
                  <a:schemeClr val="bg1"/>
                </a:solidFill>
              </a:rPr>
              <a:t>“accurately handling”</a:t>
            </a:r>
            <a:r>
              <a:rPr lang="en-US" sz="3600" dirty="0">
                <a:solidFill>
                  <a:schemeClr val="bg1"/>
                </a:solidFill>
              </a:rPr>
              <a:t> – distinctions in the gospel that must be understood.</a:t>
            </a:r>
          </a:p>
        </p:txBody>
      </p:sp>
      <p:cxnSp>
        <p:nvCxnSpPr>
          <p:cNvPr id="5" name="Straight Connector 4">
            <a:extLst>
              <a:ext uri="{FF2B5EF4-FFF2-40B4-BE49-F238E27FC236}">
                <a16:creationId xmlns:a16="http://schemas.microsoft.com/office/drawing/2014/main" id="{EC0B4748-9A78-4400-A66D-E92A533887A6}"/>
              </a:ext>
            </a:extLst>
          </p:cNvPr>
          <p:cNvCxnSpPr>
            <a:cxnSpLocks/>
          </p:cNvCxnSpPr>
          <p:nvPr/>
        </p:nvCxnSpPr>
        <p:spPr>
          <a:xfrm>
            <a:off x="-145773" y="1664183"/>
            <a:ext cx="5353877" cy="0"/>
          </a:xfrm>
          <a:prstGeom prst="line">
            <a:avLst/>
          </a:prstGeom>
          <a:noFill/>
          <a:ln w="193675" cap="flat" cmpd="tri" algn="ctr">
            <a:solidFill>
              <a:sysClr val="window" lastClr="FFFFFF"/>
            </a:solidFill>
            <a:prstDash val="solid"/>
            <a:miter lim="800000"/>
          </a:ln>
          <a:effectLst/>
        </p:spPr>
      </p:cxnSp>
    </p:spTree>
    <p:extLst>
      <p:ext uri="{BB962C8B-B14F-4D97-AF65-F5344CB8AC3E}">
        <p14:creationId xmlns:p14="http://schemas.microsoft.com/office/powerpoint/2010/main" val="303464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C0DAB-E014-4F79-8C75-D870F3A6B413}"/>
              </a:ext>
            </a:extLst>
          </p:cNvPr>
          <p:cNvSpPr>
            <a:spLocks noGrp="1"/>
          </p:cNvSpPr>
          <p:nvPr>
            <p:ph type="title"/>
          </p:nvPr>
        </p:nvSpPr>
        <p:spPr>
          <a:xfrm>
            <a:off x="628650" y="192848"/>
            <a:ext cx="7886700" cy="1325563"/>
          </a:xfrm>
        </p:spPr>
        <p:txBody>
          <a:bodyPr>
            <a:normAutofit/>
          </a:bodyPr>
          <a:lstStyle/>
          <a:p>
            <a:pPr algn="ctr"/>
            <a:r>
              <a:rPr lang="en-US" sz="5400" dirty="0">
                <a:solidFill>
                  <a:schemeClr val="bg1"/>
                </a:solidFill>
                <a:latin typeface="Mistral" panose="03090702030407020403" pitchFamily="66" charset="0"/>
              </a:rPr>
              <a:t>Rightly Dividing the Word of Truth</a:t>
            </a:r>
          </a:p>
        </p:txBody>
      </p:sp>
      <p:sp>
        <p:nvSpPr>
          <p:cNvPr id="3" name="Content Placeholder 2">
            <a:extLst>
              <a:ext uri="{FF2B5EF4-FFF2-40B4-BE49-F238E27FC236}">
                <a16:creationId xmlns:a16="http://schemas.microsoft.com/office/drawing/2014/main" id="{87ADE0D9-6984-4916-83B9-08D98717F6F8}"/>
              </a:ext>
            </a:extLst>
          </p:cNvPr>
          <p:cNvSpPr>
            <a:spLocks noGrp="1"/>
          </p:cNvSpPr>
          <p:nvPr>
            <p:ph idx="1"/>
          </p:nvPr>
        </p:nvSpPr>
        <p:spPr>
          <a:xfrm>
            <a:off x="210171" y="1825624"/>
            <a:ext cx="8723658" cy="4853471"/>
          </a:xfrm>
        </p:spPr>
        <p:txBody>
          <a:bodyPr>
            <a:normAutofit/>
          </a:bodyPr>
          <a:lstStyle/>
          <a:p>
            <a:pPr marL="0" indent="0">
              <a:buNone/>
            </a:pPr>
            <a:r>
              <a:rPr lang="en-US" sz="3300" b="1" dirty="0">
                <a:solidFill>
                  <a:schemeClr val="bg1"/>
                </a:solidFill>
              </a:rPr>
              <a:t>The Two Testaments</a:t>
            </a:r>
          </a:p>
          <a:p>
            <a:r>
              <a:rPr lang="en-US" sz="3200" dirty="0">
                <a:solidFill>
                  <a:schemeClr val="bg1"/>
                </a:solidFill>
              </a:rPr>
              <a:t>Instrumental music? Binding of 10 commandments?</a:t>
            </a:r>
          </a:p>
          <a:p>
            <a:r>
              <a:rPr lang="en-US" sz="3200" dirty="0">
                <a:solidFill>
                  <a:schemeClr val="bg1"/>
                </a:solidFill>
              </a:rPr>
              <a:t>Attempting to be justified by OT – </a:t>
            </a:r>
            <a:r>
              <a:rPr lang="en-US" sz="3200" i="1" dirty="0">
                <a:solidFill>
                  <a:schemeClr val="bg1"/>
                </a:solidFill>
              </a:rPr>
              <a:t>Galatians 5:1-4; 3:24-25</a:t>
            </a:r>
          </a:p>
          <a:p>
            <a:r>
              <a:rPr lang="en-US" sz="3200" dirty="0">
                <a:solidFill>
                  <a:schemeClr val="bg1"/>
                </a:solidFill>
              </a:rPr>
              <a:t>When Christ came – </a:t>
            </a:r>
            <a:r>
              <a:rPr lang="en-US" sz="3200" i="1" dirty="0">
                <a:solidFill>
                  <a:schemeClr val="bg1"/>
                </a:solidFill>
              </a:rPr>
              <a:t>Colossians 2:14</a:t>
            </a:r>
          </a:p>
          <a:p>
            <a:r>
              <a:rPr lang="en-US" sz="3200" dirty="0">
                <a:solidFill>
                  <a:schemeClr val="bg1"/>
                </a:solidFill>
              </a:rPr>
              <a:t>Purpose of OT after Christ – </a:t>
            </a:r>
            <a:r>
              <a:rPr lang="en-US" sz="3200" i="1" dirty="0">
                <a:solidFill>
                  <a:schemeClr val="bg1"/>
                </a:solidFill>
              </a:rPr>
              <a:t>Romans 15:4</a:t>
            </a:r>
          </a:p>
          <a:p>
            <a:r>
              <a:rPr lang="en-US" sz="3200" dirty="0">
                <a:solidFill>
                  <a:schemeClr val="bg1"/>
                </a:solidFill>
              </a:rPr>
              <a:t>Current law – </a:t>
            </a:r>
            <a:r>
              <a:rPr lang="en-US" sz="3200" i="1" dirty="0">
                <a:solidFill>
                  <a:schemeClr val="bg1"/>
                </a:solidFill>
              </a:rPr>
              <a:t>Hebrews 1:1-2; Galatians 6:2; Romans 2:16</a:t>
            </a:r>
          </a:p>
        </p:txBody>
      </p:sp>
      <p:cxnSp>
        <p:nvCxnSpPr>
          <p:cNvPr id="5" name="Straight Connector 4">
            <a:extLst>
              <a:ext uri="{FF2B5EF4-FFF2-40B4-BE49-F238E27FC236}">
                <a16:creationId xmlns:a16="http://schemas.microsoft.com/office/drawing/2014/main" id="{EC0B4748-9A78-4400-A66D-E92A533887A6}"/>
              </a:ext>
            </a:extLst>
          </p:cNvPr>
          <p:cNvCxnSpPr>
            <a:cxnSpLocks/>
          </p:cNvCxnSpPr>
          <p:nvPr/>
        </p:nvCxnSpPr>
        <p:spPr>
          <a:xfrm>
            <a:off x="-145773" y="1664183"/>
            <a:ext cx="5353877" cy="0"/>
          </a:xfrm>
          <a:prstGeom prst="line">
            <a:avLst/>
          </a:prstGeom>
          <a:noFill/>
          <a:ln w="193675" cap="flat" cmpd="tri" algn="ctr">
            <a:solidFill>
              <a:sysClr val="window" lastClr="FFFFFF"/>
            </a:solidFill>
            <a:prstDash val="solid"/>
            <a:miter lim="800000"/>
          </a:ln>
          <a:effectLst/>
        </p:spPr>
      </p:cxnSp>
    </p:spTree>
    <p:extLst>
      <p:ext uri="{BB962C8B-B14F-4D97-AF65-F5344CB8AC3E}">
        <p14:creationId xmlns:p14="http://schemas.microsoft.com/office/powerpoint/2010/main" val="269045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C0DAB-E014-4F79-8C75-D870F3A6B413}"/>
              </a:ext>
            </a:extLst>
          </p:cNvPr>
          <p:cNvSpPr>
            <a:spLocks noGrp="1"/>
          </p:cNvSpPr>
          <p:nvPr>
            <p:ph type="title"/>
          </p:nvPr>
        </p:nvSpPr>
        <p:spPr>
          <a:xfrm>
            <a:off x="628650" y="192848"/>
            <a:ext cx="7886700" cy="1325563"/>
          </a:xfrm>
        </p:spPr>
        <p:txBody>
          <a:bodyPr>
            <a:normAutofit/>
          </a:bodyPr>
          <a:lstStyle/>
          <a:p>
            <a:pPr algn="ctr"/>
            <a:r>
              <a:rPr lang="en-US" sz="5400" dirty="0">
                <a:solidFill>
                  <a:schemeClr val="bg1"/>
                </a:solidFill>
                <a:latin typeface="Mistral" panose="03090702030407020403" pitchFamily="66" charset="0"/>
              </a:rPr>
              <a:t>Rightly Dividing the Word of Truth</a:t>
            </a:r>
          </a:p>
        </p:txBody>
      </p:sp>
      <p:sp>
        <p:nvSpPr>
          <p:cNvPr id="3" name="Content Placeholder 2">
            <a:extLst>
              <a:ext uri="{FF2B5EF4-FFF2-40B4-BE49-F238E27FC236}">
                <a16:creationId xmlns:a16="http://schemas.microsoft.com/office/drawing/2014/main" id="{87ADE0D9-6984-4916-83B9-08D98717F6F8}"/>
              </a:ext>
            </a:extLst>
          </p:cNvPr>
          <p:cNvSpPr>
            <a:spLocks noGrp="1"/>
          </p:cNvSpPr>
          <p:nvPr>
            <p:ph idx="1"/>
          </p:nvPr>
        </p:nvSpPr>
        <p:spPr>
          <a:xfrm>
            <a:off x="210171" y="1825624"/>
            <a:ext cx="8723658" cy="4853471"/>
          </a:xfrm>
        </p:spPr>
        <p:txBody>
          <a:bodyPr>
            <a:normAutofit lnSpcReduction="10000"/>
          </a:bodyPr>
          <a:lstStyle/>
          <a:p>
            <a:pPr marL="0" indent="0">
              <a:buNone/>
            </a:pPr>
            <a:r>
              <a:rPr lang="en-US" sz="3300" b="1" dirty="0">
                <a:solidFill>
                  <a:schemeClr val="bg1"/>
                </a:solidFill>
              </a:rPr>
              <a:t>The Church and the Individual Christian</a:t>
            </a:r>
          </a:p>
          <a:p>
            <a:r>
              <a:rPr lang="en-US" sz="3200" dirty="0">
                <a:solidFill>
                  <a:schemeClr val="bg1"/>
                </a:solidFill>
              </a:rPr>
              <a:t>Institutionalism – church supported human institutions? (Orphans’ and Widows’ homes, schools, etc.)</a:t>
            </a:r>
          </a:p>
          <a:p>
            <a:r>
              <a:rPr lang="en-US" sz="3200" dirty="0">
                <a:solidFill>
                  <a:schemeClr val="bg1"/>
                </a:solidFill>
              </a:rPr>
              <a:t>Coming together as a church –                                  </a:t>
            </a:r>
            <a:r>
              <a:rPr lang="en-US" sz="3200" i="1" dirty="0">
                <a:solidFill>
                  <a:schemeClr val="bg1"/>
                </a:solidFill>
              </a:rPr>
              <a:t>cf. 1 Corinthians 11:18, 20; Acts 20:7</a:t>
            </a:r>
            <a:r>
              <a:rPr lang="en-US" sz="3200" dirty="0">
                <a:solidFill>
                  <a:schemeClr val="bg1"/>
                </a:solidFill>
              </a:rPr>
              <a:t> – church and individual are different.</a:t>
            </a:r>
          </a:p>
          <a:p>
            <a:r>
              <a:rPr lang="en-US" sz="3200" i="1" dirty="0">
                <a:solidFill>
                  <a:schemeClr val="bg1"/>
                </a:solidFill>
              </a:rPr>
              <a:t>James 1:27 </a:t>
            </a:r>
            <a:r>
              <a:rPr lang="en-US" sz="3200" dirty="0">
                <a:solidFill>
                  <a:schemeClr val="bg1"/>
                </a:solidFill>
              </a:rPr>
              <a:t>– Justification for institutionalism?</a:t>
            </a:r>
          </a:p>
          <a:p>
            <a:pPr lvl="1"/>
            <a:r>
              <a:rPr lang="en-US" sz="3200" dirty="0">
                <a:solidFill>
                  <a:schemeClr val="bg1"/>
                </a:solidFill>
              </a:rPr>
              <a:t>No. The context is considering individual Christians, not the church.</a:t>
            </a:r>
          </a:p>
        </p:txBody>
      </p:sp>
      <p:cxnSp>
        <p:nvCxnSpPr>
          <p:cNvPr id="5" name="Straight Connector 4">
            <a:extLst>
              <a:ext uri="{FF2B5EF4-FFF2-40B4-BE49-F238E27FC236}">
                <a16:creationId xmlns:a16="http://schemas.microsoft.com/office/drawing/2014/main" id="{EC0B4748-9A78-4400-A66D-E92A533887A6}"/>
              </a:ext>
            </a:extLst>
          </p:cNvPr>
          <p:cNvCxnSpPr>
            <a:cxnSpLocks/>
          </p:cNvCxnSpPr>
          <p:nvPr/>
        </p:nvCxnSpPr>
        <p:spPr>
          <a:xfrm>
            <a:off x="-145773" y="1664183"/>
            <a:ext cx="5353877" cy="0"/>
          </a:xfrm>
          <a:prstGeom prst="line">
            <a:avLst/>
          </a:prstGeom>
          <a:noFill/>
          <a:ln w="193675" cap="flat" cmpd="tri" algn="ctr">
            <a:solidFill>
              <a:sysClr val="window" lastClr="FFFFFF"/>
            </a:solidFill>
            <a:prstDash val="solid"/>
            <a:miter lim="800000"/>
          </a:ln>
          <a:effectLst/>
        </p:spPr>
      </p:cxnSp>
    </p:spTree>
    <p:extLst>
      <p:ext uri="{BB962C8B-B14F-4D97-AF65-F5344CB8AC3E}">
        <p14:creationId xmlns:p14="http://schemas.microsoft.com/office/powerpoint/2010/main" val="379673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C0DAB-E014-4F79-8C75-D870F3A6B413}"/>
              </a:ext>
            </a:extLst>
          </p:cNvPr>
          <p:cNvSpPr>
            <a:spLocks noGrp="1"/>
          </p:cNvSpPr>
          <p:nvPr>
            <p:ph type="title"/>
          </p:nvPr>
        </p:nvSpPr>
        <p:spPr>
          <a:xfrm>
            <a:off x="628650" y="192848"/>
            <a:ext cx="7886700" cy="1325563"/>
          </a:xfrm>
        </p:spPr>
        <p:txBody>
          <a:bodyPr>
            <a:normAutofit/>
          </a:bodyPr>
          <a:lstStyle/>
          <a:p>
            <a:pPr algn="ctr"/>
            <a:r>
              <a:rPr lang="en-US" sz="5400" dirty="0">
                <a:solidFill>
                  <a:schemeClr val="bg1"/>
                </a:solidFill>
                <a:latin typeface="Mistral" panose="03090702030407020403" pitchFamily="66" charset="0"/>
              </a:rPr>
              <a:t>Rightly Dividing the Word of Truth</a:t>
            </a:r>
          </a:p>
        </p:txBody>
      </p:sp>
      <p:sp>
        <p:nvSpPr>
          <p:cNvPr id="3" name="Content Placeholder 2">
            <a:extLst>
              <a:ext uri="{FF2B5EF4-FFF2-40B4-BE49-F238E27FC236}">
                <a16:creationId xmlns:a16="http://schemas.microsoft.com/office/drawing/2014/main" id="{87ADE0D9-6984-4916-83B9-08D98717F6F8}"/>
              </a:ext>
            </a:extLst>
          </p:cNvPr>
          <p:cNvSpPr>
            <a:spLocks noGrp="1"/>
          </p:cNvSpPr>
          <p:nvPr>
            <p:ph idx="1"/>
          </p:nvPr>
        </p:nvSpPr>
        <p:spPr>
          <a:xfrm>
            <a:off x="210171" y="1825624"/>
            <a:ext cx="8723658" cy="4853471"/>
          </a:xfrm>
        </p:spPr>
        <p:txBody>
          <a:bodyPr>
            <a:normAutofit lnSpcReduction="10000"/>
          </a:bodyPr>
          <a:lstStyle/>
          <a:p>
            <a:pPr marL="0" indent="0">
              <a:buNone/>
            </a:pPr>
            <a:r>
              <a:rPr lang="en-US" sz="3300" b="1" dirty="0">
                <a:solidFill>
                  <a:schemeClr val="bg1"/>
                </a:solidFill>
              </a:rPr>
              <a:t>Matters of Liberty and Sin</a:t>
            </a:r>
          </a:p>
          <a:p>
            <a:r>
              <a:rPr lang="en-US" sz="3200" dirty="0">
                <a:solidFill>
                  <a:schemeClr val="bg1"/>
                </a:solidFill>
              </a:rPr>
              <a:t>Misuse of Romans 14 – view that this chapter allows fellowship with those in sin so long as their conscience is clean.</a:t>
            </a:r>
          </a:p>
          <a:p>
            <a:r>
              <a:rPr lang="en-US" sz="3200" dirty="0">
                <a:solidFill>
                  <a:schemeClr val="bg1"/>
                </a:solidFill>
              </a:rPr>
              <a:t>Sin and conscience – </a:t>
            </a:r>
            <a:r>
              <a:rPr lang="en-US" sz="3200" i="1" dirty="0">
                <a:solidFill>
                  <a:schemeClr val="bg1"/>
                </a:solidFill>
              </a:rPr>
              <a:t>Acts 23:1; 26:9;                       1 Timothy 1:13; 1 John 3:4; Matthew 7:21-23</a:t>
            </a:r>
          </a:p>
          <a:p>
            <a:r>
              <a:rPr lang="en-US" sz="3200" i="1" dirty="0">
                <a:solidFill>
                  <a:schemeClr val="bg1"/>
                </a:solidFill>
              </a:rPr>
              <a:t>Romans 14 </a:t>
            </a:r>
            <a:r>
              <a:rPr lang="en-US" sz="3200" dirty="0">
                <a:solidFill>
                  <a:schemeClr val="bg1"/>
                </a:solidFill>
              </a:rPr>
              <a:t>– who is to be received?</a:t>
            </a:r>
          </a:p>
          <a:p>
            <a:pPr lvl="1"/>
            <a:r>
              <a:rPr lang="en-US" sz="3200" i="1" dirty="0">
                <a:solidFill>
                  <a:schemeClr val="bg1"/>
                </a:solidFill>
              </a:rPr>
              <a:t>(vv. 1-4) </a:t>
            </a:r>
            <a:r>
              <a:rPr lang="en-US" sz="3200" dirty="0">
                <a:solidFill>
                  <a:schemeClr val="bg1"/>
                </a:solidFill>
              </a:rPr>
              <a:t>– whoever God receives.</a:t>
            </a:r>
          </a:p>
          <a:p>
            <a:pPr lvl="1"/>
            <a:r>
              <a:rPr lang="en-US" sz="3200" i="1" dirty="0">
                <a:solidFill>
                  <a:schemeClr val="bg1"/>
                </a:solidFill>
              </a:rPr>
              <a:t>(vv. 5-6, 14)</a:t>
            </a:r>
            <a:r>
              <a:rPr lang="en-US" sz="3200" dirty="0">
                <a:solidFill>
                  <a:schemeClr val="bg1"/>
                </a:solidFill>
              </a:rPr>
              <a:t> – those practicing, or not practicing clean things in good conscience.</a:t>
            </a:r>
          </a:p>
        </p:txBody>
      </p:sp>
      <p:cxnSp>
        <p:nvCxnSpPr>
          <p:cNvPr id="5" name="Straight Connector 4">
            <a:extLst>
              <a:ext uri="{FF2B5EF4-FFF2-40B4-BE49-F238E27FC236}">
                <a16:creationId xmlns:a16="http://schemas.microsoft.com/office/drawing/2014/main" id="{EC0B4748-9A78-4400-A66D-E92A533887A6}"/>
              </a:ext>
            </a:extLst>
          </p:cNvPr>
          <p:cNvCxnSpPr>
            <a:cxnSpLocks/>
          </p:cNvCxnSpPr>
          <p:nvPr/>
        </p:nvCxnSpPr>
        <p:spPr>
          <a:xfrm>
            <a:off x="-145773" y="1664183"/>
            <a:ext cx="5353877" cy="0"/>
          </a:xfrm>
          <a:prstGeom prst="line">
            <a:avLst/>
          </a:prstGeom>
          <a:noFill/>
          <a:ln w="193675" cap="flat" cmpd="tri" algn="ctr">
            <a:solidFill>
              <a:sysClr val="window" lastClr="FFFFFF"/>
            </a:solidFill>
            <a:prstDash val="solid"/>
            <a:miter lim="800000"/>
          </a:ln>
          <a:effectLst/>
        </p:spPr>
      </p:cxnSp>
    </p:spTree>
    <p:extLst>
      <p:ext uri="{BB962C8B-B14F-4D97-AF65-F5344CB8AC3E}">
        <p14:creationId xmlns:p14="http://schemas.microsoft.com/office/powerpoint/2010/main" val="2655050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C2F54-B581-4110-8BE4-56958DF467D4}"/>
              </a:ext>
            </a:extLst>
          </p:cNvPr>
          <p:cNvSpPr>
            <a:spLocks noGrp="1"/>
          </p:cNvSpPr>
          <p:nvPr>
            <p:ph type="ctrTitle"/>
          </p:nvPr>
        </p:nvSpPr>
        <p:spPr>
          <a:xfrm>
            <a:off x="192332" y="5091762"/>
            <a:ext cx="5875644" cy="1264588"/>
          </a:xfrm>
        </p:spPr>
        <p:txBody>
          <a:bodyPr anchor="ctr">
            <a:noAutofit/>
          </a:bodyPr>
          <a:lstStyle/>
          <a:p>
            <a:pPr algn="r"/>
            <a:r>
              <a:rPr lang="en-US" sz="6600" dirty="0">
                <a:latin typeface="Mistral" panose="03090702030407020403" pitchFamily="66" charset="0"/>
              </a:rPr>
              <a:t>Rightly Dividing      the Word of Truth</a:t>
            </a:r>
          </a:p>
        </p:txBody>
      </p:sp>
      <p:sp>
        <p:nvSpPr>
          <p:cNvPr id="3" name="Subtitle 2">
            <a:extLst>
              <a:ext uri="{FF2B5EF4-FFF2-40B4-BE49-F238E27FC236}">
                <a16:creationId xmlns:a16="http://schemas.microsoft.com/office/drawing/2014/main" id="{292E3622-4E97-4F50-B1DD-D4388325BD67}"/>
              </a:ext>
            </a:extLst>
          </p:cNvPr>
          <p:cNvSpPr>
            <a:spLocks noGrp="1"/>
          </p:cNvSpPr>
          <p:nvPr>
            <p:ph type="subTitle" idx="1"/>
          </p:nvPr>
        </p:nvSpPr>
        <p:spPr>
          <a:xfrm>
            <a:off x="6506850" y="5091763"/>
            <a:ext cx="2230655" cy="1264587"/>
          </a:xfrm>
        </p:spPr>
        <p:txBody>
          <a:bodyPr anchor="ctr">
            <a:normAutofit/>
          </a:bodyPr>
          <a:lstStyle/>
          <a:p>
            <a:pPr algn="l"/>
            <a:r>
              <a:rPr lang="en-US" sz="3200" i="1" dirty="0"/>
              <a:t>2 Timothy 2:15</a:t>
            </a:r>
          </a:p>
        </p:txBody>
      </p:sp>
      <p:pic>
        <p:nvPicPr>
          <p:cNvPr id="5" name="Picture 4">
            <a:extLst>
              <a:ext uri="{FF2B5EF4-FFF2-40B4-BE49-F238E27FC236}">
                <a16:creationId xmlns:a16="http://schemas.microsoft.com/office/drawing/2014/main" id="{3606E698-850B-4CB0-9F53-47BABCA7B90F}"/>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PaintStrokes intensity="2"/>
                    </a14:imgEffect>
                  </a14:imgLayer>
                </a14:imgProps>
              </a:ext>
              <a:ext uri="{28A0092B-C50C-407E-A947-70E740481C1C}">
                <a14:useLocalDpi xmlns:a14="http://schemas.microsoft.com/office/drawing/2010/main" val="0"/>
              </a:ext>
            </a:extLst>
          </a:blip>
          <a:srcRect l="-33" t="8695" r="33" b="2416"/>
          <a:stretch/>
        </p:blipFill>
        <p:spPr>
          <a:xfrm>
            <a:off x="-2987" y="10"/>
            <a:ext cx="9143999" cy="4571990"/>
          </a:xfrm>
          <a:prstGeom prst="rect">
            <a:avLst/>
          </a:prstGeom>
        </p:spPr>
      </p:pic>
      <p:cxnSp>
        <p:nvCxnSpPr>
          <p:cNvPr id="10" name="Straight Connector 9">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646C2A9-86CA-42B7-992C-B68C810ACF45}"/>
              </a:ext>
            </a:extLst>
          </p:cNvPr>
          <p:cNvCxnSpPr/>
          <p:nvPr/>
        </p:nvCxnSpPr>
        <p:spPr>
          <a:xfrm>
            <a:off x="-556591" y="4572000"/>
            <a:ext cx="10429461" cy="0"/>
          </a:xfrm>
          <a:prstGeom prst="line">
            <a:avLst/>
          </a:prstGeom>
          <a:ln w="193675" cmpd="tri">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83057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TotalTime>
  <Words>2191</Words>
  <Application>Microsoft Office PowerPoint</Application>
  <PresentationFormat>On-screen Show (4:3)</PresentationFormat>
  <Paragraphs>133</Paragraphs>
  <Slides>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Mistral</vt:lpstr>
      <vt:lpstr>Times New Roman</vt:lpstr>
      <vt:lpstr>Wingdings</vt:lpstr>
      <vt:lpstr>Office Theme</vt:lpstr>
      <vt:lpstr>PowerPoint Presentation</vt:lpstr>
      <vt:lpstr>Rightly Dividing      the Word of Truth</vt:lpstr>
      <vt:lpstr>Diligence to be Approved Before God</vt:lpstr>
      <vt:lpstr>Rightly Dividing the Word of Truth</vt:lpstr>
      <vt:lpstr>Rightly Dividing the Word of Truth</vt:lpstr>
      <vt:lpstr>Rightly Dividing the Word of Truth</vt:lpstr>
      <vt:lpstr>Rightly Dividing      the Word of Truth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11</cp:revision>
  <dcterms:created xsi:type="dcterms:W3CDTF">2018-07-14T16:26:08Z</dcterms:created>
  <dcterms:modified xsi:type="dcterms:W3CDTF">2018-07-22T13:52:45Z</dcterms:modified>
</cp:coreProperties>
</file>