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C1787-E05D-4755-9186-3B189CDEEBFE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E4B71-A3D9-4D65-A9B6-20AF3218B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1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of Expediency 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(Aid or Addition?)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6:12; 10:23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“All things are lawful unto me, but all things are not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expedient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(KJV – 1 Corinthians 6:12)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Sympherō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“(1.) with a reference to the object, to bring together: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τί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Acts 19:19.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(2.) with a reference to the subject, ‘to bear together or at the same time; to carry with other's; to collect or contribute in order to help, hence, to help, be profitable, be expedient’”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(Thayer).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Expediency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“(1) the quality or state of being suited to the end in view…(4) a means of achieving a particular end” (Merriam-Webster).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“end in view,” or the “particular end” which we are concerned with achieving is, and must be, that which God has commanded, or authorized.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consider expediencies in spiritual matters, we are considering things which are advantageous, i.e. helpful, in carrying out what God requires and desires.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 arise when some try to pass a matter for which there is no authority as an expedient.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question is: is it really an expediency (aid) in carrying out the command of God, or is it an addition to the command? How can we know?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 Thing to be Expedient it Must be Lawful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 Thing to be Expedient it Must be Lawful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Authorization is Necessary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need authority for everything!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is not with those who go beyond Christ’s doctrine.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7:21-23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does not know those who act without law, and will command their departure from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4:11; Hebrews 7:14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Silence does not give authority, rather it takes it away.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Prohibits, not permits.)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Lawful Things Can Be Expedient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6:12; 10:23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things that are lawful are not expedient.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inverse would have to be true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things that are expedient are lawful.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(Like – “all squares are rectangles, but not all rectangles are squares.”)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because a thing is lawful does not mean it is expedient.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a thing MUST be lawful to be expedient.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“All things:”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things are lawful that are lawful – not a blanket statement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Matters of liberty (context):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6:12-13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Phrase used by Paul, but abused by the Corinthians – sexual immorality is not lawful.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8:4, 8, 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Eating meats offered to idols is lawful.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REQUIREMENT: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8:8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not better off when we don’t do what God requires, but we are when we do.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not all things are helpful” (1 Corinthians 10:23)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when is it not helpful to do what God requires?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not all things edify” (1 Corinthians 10:23)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is it not edifying to do what God requires?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ALL LAWFUL MATTERS OF LIBERTY ARE HELPFUL: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8:9-13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Eating meat is a lawful thing, but it is not helpful to your brother, or yourself if it causes the weak to stumble.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9:19-23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Eating meat is a lawful thing, and may be helpful if it gains the favor of those who are strong. The liberty of NOT eating may be helpful as well.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thing can only be rightly called an EXPEDIENCY if it is lawful.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thing that is not lawful cannot possibly be pleasing to God, nor expedient (helpful)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John 3:4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for those without law are in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 Thing to be Expedient it Cannot be Specified, and Must Not Alter the Specified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1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 Thing to be Expedient it Cannot be Specified, and Must Not Alter the Specified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Specific/Generic Authority, and Expediencies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Specific/Generic Authority: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(Exclusive)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thing specified by God in a command or authorized action only authorizes that thing. All other things are necessarily unauthorized.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Generic (Inclusive)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Whatever is necessary 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fulfilling a command or authorized action given by God is included.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Expediencies fall under generic authority – they can be used, or not used – REALM OF MAN’S WISDOM.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something is specified it is required, thus not a mere expediency.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Expediency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something which aids the fulfilment of a command, or authorized action given by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something nullifies, replaces, or changes that specified in a command or authorized action of God it IS NOT an expedient. IT IS AN ADDITION.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 cannot be an aid to fulfilling a command or authorized action of God if it changes the command or authorized action rather than fulfilling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17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 and the Tabernacle: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8:5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instructed to make all according to the pattern.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model (for imitation). (Strong)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pattern directs toward a specific end. Anything helpful toward that end, but not specified, nor changing the end can be used to execute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whole concept of a pattern excludes anything that would change the end result from that of which it was patterned to be.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Noah’s Ark: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6:14-16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Noah commanded to make an ark, and specifics were included in the command.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Gopherwood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expedient toward the end product, but essential.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wood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would change the form and essence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 ark of [another kind of wood]…”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 to cut the wood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saw – still gopher wood, still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 ark of gopherwood”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with all other specifications.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Nadab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Abihu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Offering Fire and Incense: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10:1-3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Offered profane fire.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Profane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zûr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be a foreigner, strange, profane. (Strong)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Foreign to God’s command – specifications.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expedient to get the fire from somewhere else? – No, because that changed the pattern commanded by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(Expediency) or Addition?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31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(Expediency) or Addition?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Evangelism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28:19-20; Mark 16:15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Command to evangelize, or preach the gospel.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or addition?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 therefore”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to go? – walk, run, drive, fly? – What is most expedient? (Aid – not specified)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to “go” and evangelize?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8:3, 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church.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1:1, 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church.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Missionary Society?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 organization separate from the church a mere expediency?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Evangelism is still being executed, so what is the problem?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according to the pattern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church is to evangelize.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end does not justify the means – the pattern is changed with such an institution.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to be preached?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16:15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gospel.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Philosophical, and anecdotal messages of man’s wisdom? – Might attract more crowds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1:18, 21; 2:1-5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change in message or approach to preaching that is additional to the message of the cross is not authorized – not expedient, but an addition.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16:16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baptism necessary for salvation.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baptism?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baptizo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immerse, submerge; to make whelmed.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6:4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burial;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8:38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“went down into”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Element? – water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3:5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born of water and Spirit)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or addition?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Baptistry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aid toward carrying out command to be baptized. (river, lake, sea, pond)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Sprinkling/pouring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changes specification to be immersed. (Addition/alteration)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33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28:20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teaching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baptizing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they continued steadfastly in the apostles’ doctrine” (Acts 2:42).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Specified as the church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1 Timothy 3:15; Ephesians 4:11-12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specified.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vs. Private; classes distinct from worship – teaching and preaching aren’t exactly the same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(Class material; ppt; overhead; chalk board)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 in Song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5:18-19; Colossians 3:16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singing.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or addition?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Song books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aid – singing is all that is accomplished.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addition – now playing is added to singing.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 (Autonomy)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 (Autonomy)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Command/pattern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14:23; 20:28; 1 Peter 5:2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Every church,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“among you”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autonomous.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 or addition?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eldership over several congregations?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Addition to what God has commanded, and violation of autonomy.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of those who have no qualified men?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Can be scripturally unorganized – Not in God’s will to have other elders oversee a flock not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“among them.”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Plurality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“elders”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regardless of a thought of expediency in matters pertaining to efficiency.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84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given us a pattern to adhere to.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adherence to that pattern, there may be things expedient in carrying out God’s will.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these matters are only expedient if they are authorized.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ask the question, “Are they truly aids, or additions?”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abide in the doctrine of Christ, not adding to or taking away.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E4B71-A3D9-4D65-A9B6-20AF3218B9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0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27ED-7472-46CC-A41A-52A88AACF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BFD00-1236-4332-8BAF-F659FFD70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0C23-F905-49DA-98F4-E98E8D88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CC36F-582A-4F7D-BC53-E50F024F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58FE9-01E3-430C-8041-DC7EE90DC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2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F83F7-5AFA-4606-B945-42FFE64D7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49909-3DB5-40AC-B812-3374C932A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C3CC4-F199-49F6-A4C8-1641057D9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08AD6-A312-444E-9158-0448BA938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82AD7-B741-4C24-A8B0-EBB42395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4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8C701-4BA8-4AA1-9AA4-45A787820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55808-2CB0-4D31-9E0A-BC91399BC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3E7DB-E85F-4657-8FB5-5AA61E6A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C0DCA-4D32-430E-A198-D33CA276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7C854-C8CD-4B9B-AD98-F0117707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8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00DDA-1449-4A94-ACED-34CD93F3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B009E-A826-461A-989F-1688102DF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1F439-3FA2-4C77-A7EC-55DC74CF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49099-F000-4FE5-ACC9-16E558DB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3FF5E-62CA-413A-A927-46149CDE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9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2C70-9E9E-4A57-87DF-3B2293447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7F13C-9C9C-4CED-B983-B0C11EDA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A9EAF-FF3A-4354-AC0A-EE4C3E47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750D5-B588-458F-AD28-4CD1B16D3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D8CE1-5E80-4298-A393-3C07BDA4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1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A105-DC0D-4A1F-9C3E-D1E64A45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A77D7-8E5E-4A1D-B650-272B5D9D1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A3DBB-1322-4B0C-8B0C-19F3EF08D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8EB80-40A3-482F-A580-5C44F2E1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6B3F-DDE5-4814-BC69-2248DFFC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4742B-AF72-430F-B581-6AA89749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405C-01F2-419C-93E9-BADC1FA07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8F93D-AAD5-4093-906D-4137A0D89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A5849-8B28-43BB-A08E-0EEEAE118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C8A280-CAA7-4627-84B0-58D280AC0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EE7C0F-E27A-496A-AA21-B399B0774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27B49-D536-49BB-8C37-3EDF7EA2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BFDA5-25E5-4D3D-9E27-934810B9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E45B36-5E2A-4859-88A6-40751CBA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409DB-D394-45A1-91B8-28A3AE61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8BEE4-267A-4057-B843-36BA75778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02225-8984-4ED4-96FE-81116223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E6511-4347-4E75-99B3-3E9501C3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7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9D1E7C-AAAD-4E6D-BC9A-8EB29BBA2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8BC1F-85AD-47FA-BA0C-459A712B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40CC5-C9AD-4DC1-ACC7-E9B39211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5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33055-09CF-4C61-AE3F-13D6C7B16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E50DA-91CE-4B59-91DD-5C39F5F87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14D0B-C780-45A5-BCFB-F8E017CAF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0E2F2-E61C-4F5E-A683-7F688A81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E4D6A-AAAF-4AA7-BC10-0BCCE4873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EDEF2-0C14-4B7F-BFC7-DF80D5DE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5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64D8-DC38-4155-9E33-FD08591A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85F4B-DC0B-4F34-B319-87F705DC5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EEDD3-ED2A-458E-8DB4-4C05F1260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175C9-C942-4C34-B906-0BA3DCC9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617EE-2841-452B-9B07-0C63962F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CF8C6-A544-4021-B4FF-A643AE0B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32068-ADD4-447A-A53A-891D7B06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85D9B-6358-4D57-A8F1-308065EFC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240B1-D65A-40AD-B76E-B75A6D78D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54B0-A230-42F4-B008-F09A0148E4AC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3C359-04F4-4173-B6AB-FCA8026BE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54ADE-FEB3-4014-9CB3-B89680B0B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4D48-62D8-4481-A029-D3F2B4710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7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96A4-C4E2-4877-909A-7A332CAF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1B5F-C6EA-4F0D-AE05-519041018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0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C1459-2700-4BB1-A241-8959712F7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286" y="1"/>
            <a:ext cx="11836072" cy="47640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378740-1BA2-4EFC-B560-AFB8C6A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4269282"/>
            <a:ext cx="67437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rgbClr val="404040"/>
                </a:solidFill>
              </a:rPr>
              <a:t>The Law of Expediency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CB4B4-5D52-4979-92B9-BF4833769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395" y="5688535"/>
            <a:ext cx="5101209" cy="536125"/>
          </a:xfrm>
        </p:spPr>
        <p:txBody>
          <a:bodyPr>
            <a:normAutofit lnSpcReduction="10000"/>
          </a:bodyPr>
          <a:lstStyle/>
          <a:p>
            <a:r>
              <a:rPr lang="en-US" sz="3600" i="1" dirty="0">
                <a:solidFill>
                  <a:srgbClr val="FFFFFF"/>
                </a:solidFill>
              </a:rPr>
              <a:t>1 Corinthians 6:12; 10:23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7548123-C097-4B41-9465-0C916ED6D0C1}"/>
              </a:ext>
            </a:extLst>
          </p:cNvPr>
          <p:cNvSpPr txBox="1">
            <a:spLocks/>
          </p:cNvSpPr>
          <p:nvPr/>
        </p:nvSpPr>
        <p:spPr>
          <a:xfrm>
            <a:off x="-139838" y="1285398"/>
            <a:ext cx="4481490" cy="2140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ln w="28575">
                  <a:solidFill>
                    <a:schemeClr val="bg1"/>
                  </a:solidFill>
                </a:ln>
              </a:rPr>
              <a:t>Aid</a:t>
            </a:r>
          </a:p>
          <a:p>
            <a:r>
              <a:rPr lang="en-US" sz="3200" i="1" dirty="0"/>
              <a:t>or</a:t>
            </a:r>
          </a:p>
          <a:p>
            <a:r>
              <a:rPr lang="en-US" sz="5400" b="1" dirty="0">
                <a:ln w="28575">
                  <a:solidFill>
                    <a:schemeClr val="bg1"/>
                  </a:solidFill>
                </a:ln>
              </a:rPr>
              <a:t>Addition?</a:t>
            </a:r>
          </a:p>
        </p:txBody>
      </p:sp>
    </p:spTree>
    <p:extLst>
      <p:ext uri="{BB962C8B-B14F-4D97-AF65-F5344CB8AC3E}">
        <p14:creationId xmlns:p14="http://schemas.microsoft.com/office/powerpoint/2010/main" val="179989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62C9-FE6B-4EA7-95E6-DAA433AF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0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For a Thing to be Expedient                it Must be Lawful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0768-1749-43CE-9625-8D32F919D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1" y="1692323"/>
            <a:ext cx="8789158" cy="5036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Authorization is Necessary</a:t>
            </a: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Only Lawful Things Can Be Expedient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 Corinthians 6:12; 10:23 </a:t>
            </a:r>
            <a:r>
              <a:rPr lang="en-US" sz="3200" dirty="0">
                <a:solidFill>
                  <a:schemeClr val="bg1"/>
                </a:solidFill>
              </a:rPr>
              <a:t>– Not all things lawful are expedient. All things considered expedient must be lawful.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Matters of liberty – </a:t>
            </a:r>
            <a:r>
              <a:rPr lang="en-US" sz="3200" i="1" dirty="0">
                <a:solidFill>
                  <a:schemeClr val="bg1"/>
                </a:solidFill>
              </a:rPr>
              <a:t>6:12-13; 8:4, 8, 9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Not helpful – </a:t>
            </a:r>
            <a:r>
              <a:rPr lang="en-US" sz="3200" i="1" dirty="0">
                <a:solidFill>
                  <a:schemeClr val="bg1"/>
                </a:solidFill>
              </a:rPr>
              <a:t>8:9-13</a:t>
            </a:r>
            <a:r>
              <a:rPr lang="en-US" sz="3200" dirty="0">
                <a:solidFill>
                  <a:schemeClr val="bg1"/>
                </a:solidFill>
              </a:rPr>
              <a:t>; Helpful – </a:t>
            </a:r>
            <a:r>
              <a:rPr lang="en-US" sz="3200" i="1" dirty="0">
                <a:solidFill>
                  <a:schemeClr val="bg1"/>
                </a:solidFill>
              </a:rPr>
              <a:t>9:19-23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 thing is not expedient if it is unlawful, and cannot be passed as an expediency – </a:t>
            </a:r>
            <a:r>
              <a:rPr lang="en-US" sz="3200" i="1" dirty="0">
                <a:solidFill>
                  <a:schemeClr val="bg1"/>
                </a:solidFill>
              </a:rPr>
              <a:t>1 John 3:4 </a:t>
            </a:r>
            <a:r>
              <a:rPr lang="en-US" sz="3200" b="1" dirty="0">
                <a:solidFill>
                  <a:schemeClr val="bg1"/>
                </a:solidFill>
              </a:rPr>
              <a:t>– </a:t>
            </a:r>
            <a:r>
              <a:rPr lang="en-US" sz="3200" dirty="0">
                <a:solidFill>
                  <a:schemeClr val="bg1"/>
                </a:solidFill>
              </a:rPr>
              <a:t>sin is lawlessness.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64837-7D6E-435F-BB22-939F3D2BE92C}"/>
              </a:ext>
            </a:extLst>
          </p:cNvPr>
          <p:cNvCxnSpPr/>
          <p:nvPr/>
        </p:nvCxnSpPr>
        <p:spPr>
          <a:xfrm>
            <a:off x="1815153" y="1595156"/>
            <a:ext cx="537721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1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62C9-FE6B-4EA7-95E6-DAA433AF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05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For a Thing to be Expedient it Cannot be Specified, nor Alter the Specified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0768-1749-43CE-9625-8D32F919D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1" y="1692323"/>
            <a:ext cx="8789158" cy="503602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Specific Authority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i="1" dirty="0">
                <a:solidFill>
                  <a:schemeClr val="bg1"/>
                </a:solidFill>
              </a:rPr>
              <a:t>Exclusive</a:t>
            </a:r>
            <a:r>
              <a:rPr lang="en-US" sz="3200" dirty="0">
                <a:solidFill>
                  <a:schemeClr val="bg1"/>
                </a:solidFill>
              </a:rPr>
              <a:t>) – A thing specified by God in a command or authorized action </a:t>
            </a:r>
            <a:r>
              <a:rPr lang="en-US" sz="3200" u="sng" dirty="0">
                <a:solidFill>
                  <a:schemeClr val="bg1"/>
                </a:solidFill>
              </a:rPr>
              <a:t>only authorizes that thing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u="sng" dirty="0">
                <a:solidFill>
                  <a:schemeClr val="bg1"/>
                </a:solidFill>
              </a:rPr>
              <a:t>All other things are necessarily unauthorized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Generic Authority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i="1" dirty="0">
                <a:solidFill>
                  <a:schemeClr val="bg1"/>
                </a:solidFill>
              </a:rPr>
              <a:t>Inclusive</a:t>
            </a:r>
            <a:r>
              <a:rPr lang="en-US" sz="3200" dirty="0">
                <a:solidFill>
                  <a:schemeClr val="bg1"/>
                </a:solidFill>
              </a:rPr>
              <a:t>) – Whatever is necessary or </a:t>
            </a:r>
            <a:r>
              <a:rPr lang="en-US" sz="3200" b="1" u="sng" dirty="0">
                <a:solidFill>
                  <a:schemeClr val="bg1"/>
                </a:solidFill>
              </a:rPr>
              <a:t>expedient</a:t>
            </a:r>
            <a:r>
              <a:rPr lang="en-US" sz="3200" dirty="0">
                <a:solidFill>
                  <a:schemeClr val="bg1"/>
                </a:solidFill>
              </a:rPr>
              <a:t> in </a:t>
            </a:r>
            <a:r>
              <a:rPr lang="en-US" sz="3200" u="sng" dirty="0">
                <a:solidFill>
                  <a:schemeClr val="bg1"/>
                </a:solidFill>
              </a:rPr>
              <a:t>fulfilling a command or authorized action</a:t>
            </a:r>
            <a:r>
              <a:rPr lang="en-US" sz="3200" dirty="0">
                <a:solidFill>
                  <a:schemeClr val="bg1"/>
                </a:solidFill>
              </a:rPr>
              <a:t> given by God is included.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Expediency</a:t>
            </a:r>
            <a:r>
              <a:rPr lang="en-US" sz="3200" dirty="0">
                <a:solidFill>
                  <a:schemeClr val="bg1"/>
                </a:solidFill>
              </a:rPr>
              <a:t> – something which aids </a:t>
            </a:r>
            <a:r>
              <a:rPr lang="en-US" sz="3200" u="sng" dirty="0">
                <a:solidFill>
                  <a:schemeClr val="bg1"/>
                </a:solidFill>
              </a:rPr>
              <a:t>the fulfilment of a command, or authorized action</a:t>
            </a:r>
            <a:r>
              <a:rPr lang="en-US" sz="3200" dirty="0">
                <a:solidFill>
                  <a:schemeClr val="bg1"/>
                </a:solidFill>
              </a:rPr>
              <a:t> given by God.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64837-7D6E-435F-BB22-939F3D2BE92C}"/>
              </a:ext>
            </a:extLst>
          </p:cNvPr>
          <p:cNvCxnSpPr/>
          <p:nvPr/>
        </p:nvCxnSpPr>
        <p:spPr>
          <a:xfrm>
            <a:off x="1815153" y="1595156"/>
            <a:ext cx="537721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43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62C9-FE6B-4EA7-95E6-DAA433AF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05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For a Thing to be Expedient it Cannot be Specified, nor Alter the Specified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0768-1749-43CE-9625-8D32F919D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1" y="1692323"/>
            <a:ext cx="8789158" cy="503602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Moses and the Tabernacle </a:t>
            </a:r>
            <a:r>
              <a:rPr lang="en-US" sz="3200" i="1" dirty="0">
                <a:solidFill>
                  <a:schemeClr val="bg1"/>
                </a:solidFill>
              </a:rPr>
              <a:t>– Hebrews 8:5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Noah’s Ark </a:t>
            </a:r>
            <a:r>
              <a:rPr lang="en-US" sz="3200" i="1" dirty="0">
                <a:solidFill>
                  <a:schemeClr val="bg1"/>
                </a:solidFill>
              </a:rPr>
              <a:t>– Genesis 6:14-16</a:t>
            </a:r>
          </a:p>
          <a:p>
            <a:r>
              <a:rPr lang="en-US" sz="3200" b="1" dirty="0" err="1">
                <a:solidFill>
                  <a:schemeClr val="bg1"/>
                </a:solidFill>
              </a:rPr>
              <a:t>Nadab</a:t>
            </a:r>
            <a:r>
              <a:rPr lang="en-US" sz="3200" b="1" dirty="0">
                <a:solidFill>
                  <a:schemeClr val="bg1"/>
                </a:solidFill>
              </a:rPr>
              <a:t> and </a:t>
            </a:r>
            <a:r>
              <a:rPr lang="en-US" sz="3200" b="1" dirty="0" err="1">
                <a:solidFill>
                  <a:schemeClr val="bg1"/>
                </a:solidFill>
              </a:rPr>
              <a:t>Abihu</a:t>
            </a:r>
            <a:r>
              <a:rPr lang="en-US" sz="3200" b="1" dirty="0">
                <a:solidFill>
                  <a:schemeClr val="bg1"/>
                </a:solidFill>
              </a:rPr>
              <a:t> Offering Fire and Incense </a:t>
            </a:r>
            <a:r>
              <a:rPr lang="en-US" sz="3200" i="1" dirty="0">
                <a:solidFill>
                  <a:schemeClr val="bg1"/>
                </a:solidFill>
              </a:rPr>
              <a:t>– Leviticus 10:1-3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64837-7D6E-435F-BB22-939F3D2BE92C}"/>
              </a:ext>
            </a:extLst>
          </p:cNvPr>
          <p:cNvCxnSpPr/>
          <p:nvPr/>
        </p:nvCxnSpPr>
        <p:spPr>
          <a:xfrm>
            <a:off x="1815153" y="1595156"/>
            <a:ext cx="537721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2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62C9-FE6B-4EA7-95E6-DAA433AF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0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Aid (Expediency) or Addition?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0768-1749-43CE-9625-8D32F919D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1" y="1692323"/>
            <a:ext cx="8789158" cy="5036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Evangelism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i="1" dirty="0">
                <a:solidFill>
                  <a:schemeClr val="bg1"/>
                </a:solidFill>
              </a:rPr>
              <a:t>Matthew 28:19-20; Mark 16:15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Who? – </a:t>
            </a:r>
            <a:r>
              <a:rPr lang="en-US" sz="3200" i="1" dirty="0">
                <a:solidFill>
                  <a:schemeClr val="bg1"/>
                </a:solidFill>
              </a:rPr>
              <a:t>Acts 8:3, 4; 1 Thessalonians 1:1, 8; </a:t>
            </a:r>
            <a:r>
              <a:rPr lang="en-US" sz="3200" dirty="0">
                <a:solidFill>
                  <a:schemeClr val="bg1"/>
                </a:solidFill>
              </a:rPr>
              <a:t>Missionary Society (Addition, not an aid)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What? – </a:t>
            </a:r>
            <a:r>
              <a:rPr lang="en-US" sz="3200" i="1" dirty="0">
                <a:solidFill>
                  <a:schemeClr val="bg1"/>
                </a:solidFill>
              </a:rPr>
              <a:t>Mark 16:15; 1 Corinthians 1:18, 21; 2:1-5;</a:t>
            </a:r>
            <a:r>
              <a:rPr lang="en-US" sz="3200" dirty="0">
                <a:solidFill>
                  <a:schemeClr val="bg1"/>
                </a:solidFill>
              </a:rPr>
              <a:t> Philosophy, and stories? (Addition)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Baptism</a:t>
            </a:r>
            <a:r>
              <a:rPr lang="en-US" sz="3200" dirty="0">
                <a:solidFill>
                  <a:schemeClr val="bg1"/>
                </a:solidFill>
              </a:rPr>
              <a:t> – </a:t>
            </a:r>
            <a:r>
              <a:rPr lang="en-US" sz="3200" i="1" dirty="0">
                <a:solidFill>
                  <a:schemeClr val="bg1"/>
                </a:solidFill>
              </a:rPr>
              <a:t>Mark 16:16</a:t>
            </a:r>
          </a:p>
          <a:p>
            <a:r>
              <a:rPr lang="en-US" sz="3200" dirty="0">
                <a:solidFill>
                  <a:schemeClr val="bg1"/>
                </a:solidFill>
              </a:rPr>
              <a:t>Immersion/Burial – </a:t>
            </a:r>
            <a:r>
              <a:rPr lang="en-US" sz="3200" i="1" dirty="0">
                <a:solidFill>
                  <a:schemeClr val="bg1"/>
                </a:solidFill>
              </a:rPr>
              <a:t>Romans 6:4; Acts 8:38</a:t>
            </a:r>
          </a:p>
          <a:p>
            <a:r>
              <a:rPr lang="en-US" sz="3200" dirty="0">
                <a:solidFill>
                  <a:schemeClr val="bg1"/>
                </a:solidFill>
              </a:rPr>
              <a:t>Baptistry (Aid – still baptism); Sprinkling/Pouring (Addition/alteration – not baptism)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64837-7D6E-435F-BB22-939F3D2BE92C}"/>
              </a:ext>
            </a:extLst>
          </p:cNvPr>
          <p:cNvCxnSpPr/>
          <p:nvPr/>
        </p:nvCxnSpPr>
        <p:spPr>
          <a:xfrm>
            <a:off x="1815153" y="1595156"/>
            <a:ext cx="537721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52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62C9-FE6B-4EA7-95E6-DAA433AF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0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Aid (Expediency) or Addition?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0768-1749-43CE-9625-8D32F919D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1" y="1692323"/>
            <a:ext cx="8789158" cy="5036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Teaching</a:t>
            </a:r>
            <a:r>
              <a:rPr lang="en-US" sz="3200" dirty="0">
                <a:solidFill>
                  <a:schemeClr val="bg1"/>
                </a:solidFill>
              </a:rPr>
              <a:t> – </a:t>
            </a:r>
            <a:r>
              <a:rPr lang="en-US" sz="3200" i="1" dirty="0">
                <a:solidFill>
                  <a:schemeClr val="bg1"/>
                </a:solidFill>
              </a:rPr>
              <a:t>Matthew 28:20</a:t>
            </a:r>
          </a:p>
          <a:p>
            <a:r>
              <a:rPr lang="en-US" sz="3200" dirty="0">
                <a:solidFill>
                  <a:schemeClr val="bg1"/>
                </a:solidFill>
              </a:rPr>
              <a:t>Organization – </a:t>
            </a:r>
            <a:r>
              <a:rPr lang="en-US" sz="3200" i="1" dirty="0">
                <a:solidFill>
                  <a:schemeClr val="bg1"/>
                </a:solidFill>
              </a:rPr>
              <a:t>1 Timothy 3:15; Ephesians 4:11-12</a:t>
            </a:r>
          </a:p>
          <a:p>
            <a:r>
              <a:rPr lang="en-US" sz="3200" dirty="0">
                <a:solidFill>
                  <a:schemeClr val="bg1"/>
                </a:solidFill>
              </a:rPr>
              <a:t>Method – Public/private; class/assembly; use of ppt, overhead, chalkboard, etc. (Aids – still teaching)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Worship in Song</a:t>
            </a:r>
            <a:r>
              <a:rPr lang="en-US" sz="3200" dirty="0">
                <a:solidFill>
                  <a:schemeClr val="bg1"/>
                </a:solidFill>
              </a:rPr>
              <a:t> – </a:t>
            </a:r>
            <a:r>
              <a:rPr lang="en-US" sz="3200" i="1" dirty="0">
                <a:solidFill>
                  <a:schemeClr val="bg1"/>
                </a:solidFill>
              </a:rPr>
              <a:t>Ephesians 5:19; Colossians 3:16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Song books (Aid – still singing)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Instruments (Addition – playing is added to singing)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64837-7D6E-435F-BB22-939F3D2BE92C}"/>
              </a:ext>
            </a:extLst>
          </p:cNvPr>
          <p:cNvCxnSpPr/>
          <p:nvPr/>
        </p:nvCxnSpPr>
        <p:spPr>
          <a:xfrm>
            <a:off x="1815153" y="1595156"/>
            <a:ext cx="537721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82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62C9-FE6B-4EA7-95E6-DAA433AF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0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Aid (Expediency) or Addition?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0768-1749-43CE-9625-8D32F919D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21" y="1692323"/>
            <a:ext cx="8789158" cy="5036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Oversight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i="1" dirty="0">
                <a:solidFill>
                  <a:schemeClr val="bg1"/>
                </a:solidFill>
              </a:rPr>
              <a:t>Acts 14:23; 20:28; 1 Peter 5:2</a:t>
            </a:r>
          </a:p>
          <a:p>
            <a:r>
              <a:rPr lang="en-US" sz="3200" dirty="0">
                <a:solidFill>
                  <a:schemeClr val="bg1"/>
                </a:solidFill>
              </a:rPr>
              <a:t>One eldership to plurality of congregations (Addition/alteration – not </a:t>
            </a:r>
            <a:r>
              <a:rPr lang="en-US" sz="3200" i="1" dirty="0">
                <a:solidFill>
                  <a:schemeClr val="bg1"/>
                </a:solidFill>
              </a:rPr>
              <a:t>“among you”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 about congregations without qualified men? – Scripturally unorganized – cannot change pattern.</a:t>
            </a:r>
          </a:p>
          <a:p>
            <a:r>
              <a:rPr lang="en-US" sz="3200" dirty="0">
                <a:solidFill>
                  <a:schemeClr val="bg1"/>
                </a:solidFill>
              </a:rPr>
              <a:t>More efficient to have only one? (Alteration – </a:t>
            </a:r>
            <a:r>
              <a:rPr lang="en-US" sz="3200" i="1" dirty="0">
                <a:solidFill>
                  <a:schemeClr val="bg1"/>
                </a:solidFill>
              </a:rPr>
              <a:t>“elders,” </a:t>
            </a:r>
            <a:r>
              <a:rPr lang="en-US" sz="3200" dirty="0">
                <a:solidFill>
                  <a:schemeClr val="bg1"/>
                </a:solidFill>
              </a:rPr>
              <a:t>plural)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B64837-7D6E-435F-BB22-939F3D2BE92C}"/>
              </a:ext>
            </a:extLst>
          </p:cNvPr>
          <p:cNvCxnSpPr/>
          <p:nvPr/>
        </p:nvCxnSpPr>
        <p:spPr>
          <a:xfrm>
            <a:off x="1815153" y="1595156"/>
            <a:ext cx="537721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36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C1459-2700-4BB1-A241-8959712F7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286" y="1"/>
            <a:ext cx="11836072" cy="47640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378740-1BA2-4EFC-B560-AFB8C6A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4269282"/>
            <a:ext cx="67437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rgbClr val="404040"/>
                </a:solidFill>
              </a:rPr>
              <a:t>The Law of Expediency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CB4B4-5D52-4979-92B9-BF4833769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395" y="5688535"/>
            <a:ext cx="5101209" cy="536125"/>
          </a:xfrm>
        </p:spPr>
        <p:txBody>
          <a:bodyPr>
            <a:normAutofit lnSpcReduction="10000"/>
          </a:bodyPr>
          <a:lstStyle/>
          <a:p>
            <a:r>
              <a:rPr lang="en-US" sz="3600" i="1" dirty="0">
                <a:solidFill>
                  <a:srgbClr val="FFFFFF"/>
                </a:solidFill>
              </a:rPr>
              <a:t>1 Corinthians 6:12; 10:23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7548123-C097-4B41-9465-0C916ED6D0C1}"/>
              </a:ext>
            </a:extLst>
          </p:cNvPr>
          <p:cNvSpPr txBox="1">
            <a:spLocks/>
          </p:cNvSpPr>
          <p:nvPr/>
        </p:nvSpPr>
        <p:spPr>
          <a:xfrm>
            <a:off x="-139838" y="1285398"/>
            <a:ext cx="4481490" cy="2140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ln w="28575">
                  <a:solidFill>
                    <a:schemeClr val="bg1"/>
                  </a:solidFill>
                </a:ln>
              </a:rPr>
              <a:t>Aid</a:t>
            </a:r>
          </a:p>
          <a:p>
            <a:r>
              <a:rPr lang="en-US" sz="3200" i="1" dirty="0"/>
              <a:t>or</a:t>
            </a:r>
          </a:p>
          <a:p>
            <a:r>
              <a:rPr lang="en-US" sz="5400" b="1" dirty="0">
                <a:ln w="28575">
                  <a:solidFill>
                    <a:schemeClr val="bg1"/>
                  </a:solidFill>
                </a:ln>
              </a:rPr>
              <a:t>Addition?</a:t>
            </a:r>
          </a:p>
        </p:txBody>
      </p:sp>
    </p:spTree>
    <p:extLst>
      <p:ext uri="{BB962C8B-B14F-4D97-AF65-F5344CB8AC3E}">
        <p14:creationId xmlns:p14="http://schemas.microsoft.com/office/powerpoint/2010/main" val="27275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2190</Words>
  <Application>Microsoft Office PowerPoint</Application>
  <PresentationFormat>On-screen Show (4:3)</PresentationFormat>
  <Paragraphs>166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The Law of Expediency</vt:lpstr>
      <vt:lpstr>For a Thing to be Expedient                it Must be Lawful</vt:lpstr>
      <vt:lpstr>For a Thing to be Expedient it Cannot be Specified, nor Alter the Specified</vt:lpstr>
      <vt:lpstr>For a Thing to be Expedient it Cannot be Specified, nor Alter the Specified</vt:lpstr>
      <vt:lpstr>Aid (Expediency) or Addition?</vt:lpstr>
      <vt:lpstr>Aid (Expediency) or Addition?</vt:lpstr>
      <vt:lpstr>Aid (Expediency) or Addition?</vt:lpstr>
      <vt:lpstr>The Law of Expediency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11</cp:revision>
  <dcterms:created xsi:type="dcterms:W3CDTF">2018-06-26T18:09:06Z</dcterms:created>
  <dcterms:modified xsi:type="dcterms:W3CDTF">2018-07-05T20:05:40Z</dcterms:modified>
</cp:coreProperties>
</file>