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2"/>
  </p:notesMasterIdLst>
  <p:sldIdLst>
    <p:sldId id="258" r:id="rId3"/>
    <p:sldId id="256" r:id="rId4"/>
    <p:sldId id="257" r:id="rId5"/>
    <p:sldId id="260" r:id="rId6"/>
    <p:sldId id="259"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A8BC7-EEC2-43B5-BF57-B7D27837F636}" type="datetimeFigureOut">
              <a:rPr lang="en-US" smtClean="0"/>
              <a:t>8/4/2018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822C9-D872-49C6-8EFB-F002A5531D6E}" type="slidenum">
              <a:rPr lang="en-US" smtClean="0"/>
              <a:t>‹#›</a:t>
            </a:fld>
            <a:endParaRPr lang="en-US"/>
          </a:p>
        </p:txBody>
      </p:sp>
    </p:spTree>
    <p:extLst>
      <p:ext uri="{BB962C8B-B14F-4D97-AF65-F5344CB8AC3E}">
        <p14:creationId xmlns:p14="http://schemas.microsoft.com/office/powerpoint/2010/main" val="1683936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 Prepared Place for a Prepared People – Heaven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Hebrews 11:16; 2 Corinthians 5:5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Abraham’s faith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11:8-16):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Obeyed God by faith and went out. (Place of inheritance physical land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 gave him no inheritance in it, not even enough to set his foot on” – Acts 7:5</a:t>
            </a:r>
            <a:r>
              <a:rPr lang="en-US" b="1" i="1" dirty="0">
                <a:latin typeface="Calibri" panose="020F0502020204030204" pitchFamily="34" charset="0"/>
                <a:ea typeface="Calibri" panose="020F0502020204030204" pitchFamily="34" charset="0"/>
                <a:cs typeface="Times New Roman" panose="02020603050405020304" pitchFamily="18" charset="0"/>
              </a:rPr>
              <a:t> – descendants would receive 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 – He waited for a spiritual, eternal city built by God. (</a:t>
            </a: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“HAS foundations”</a:t>
            </a:r>
            <a:r>
              <a:rPr lang="en-US" dirty="0">
                <a:latin typeface="Calibri" panose="020F0502020204030204" pitchFamily="34" charset="0"/>
                <a:ea typeface="Calibri" panose="020F0502020204030204" pitchFamily="34" charset="0"/>
                <a:cs typeface="Times New Roman" panose="02020603050405020304" pitchFamily="18" charset="0"/>
              </a:rPr>
              <a:t> – already in existence)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13-16)</a:t>
            </a:r>
            <a:r>
              <a:rPr lang="en-US" dirty="0">
                <a:latin typeface="Calibri" panose="020F0502020204030204" pitchFamily="34" charset="0"/>
                <a:ea typeface="Calibri" panose="020F0502020204030204" pitchFamily="34" charset="0"/>
                <a:cs typeface="Times New Roman" panose="02020603050405020304" pitchFamily="18" charset="0"/>
              </a:rPr>
              <a:t> – Did not call a place on earth home. Looked for the place of God,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“heavenly country.”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weren’t ashamed of God, and God wasn’t of them.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has prepared a city for them – already prepared and waiting.</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Paul’s faith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6-8)</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His desire is to be in God’s presence.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“flesh and blood cannot inherit the kingdom of God; nor does corruption inherit incorruption” (1 Corinthians 15:50</a:t>
            </a:r>
            <a:r>
              <a:rPr lang="en-US" dirty="0">
                <a:latin typeface="Calibri" panose="020F0502020204030204" pitchFamily="34" charset="0"/>
                <a:ea typeface="Calibri" panose="020F0502020204030204" pitchFamily="34" charset="0"/>
                <a:cs typeface="Times New Roman" panose="02020603050405020304" pitchFamily="18" charset="0"/>
              </a:rPr>
              <a:t> – the city prepared by God cannot be received by mere mortal bodies).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r>
              <a:rPr lang="en-US" dirty="0">
                <a:latin typeface="Calibri" panose="020F0502020204030204" pitchFamily="34" charset="0"/>
                <a:ea typeface="Calibri" panose="020F0502020204030204" pitchFamily="34" charset="0"/>
                <a:cs typeface="Times New Roman" panose="02020603050405020304" pitchFamily="18" charset="0"/>
              </a:rPr>
              <a:t> – The body Paul inhabited on earth was understood as temporary, waiting to be engulfed in immortality by a spiritual body.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God prepared Paul, and all Christians, for such a habitation which could dwell in His presence.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assured us that heaven is prepared, and that He will allow entrance for those who are prepared by Him for it.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Heaven is a prepared place for a prepared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Prepared Place…</a:t>
            </a: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2</a:t>
            </a:fld>
            <a:endParaRPr lang="en-US"/>
          </a:p>
        </p:txBody>
      </p:sp>
    </p:spTree>
    <p:extLst>
      <p:ext uri="{BB962C8B-B14F-4D97-AF65-F5344CB8AC3E}">
        <p14:creationId xmlns:p14="http://schemas.microsoft.com/office/powerpoint/2010/main" val="121162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Prepared Place…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Eternal Plans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Spoken of as already prepared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11:10, 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25:34</a:t>
            </a:r>
            <a:r>
              <a:rPr lang="en-US" dirty="0">
                <a:latin typeface="Calibri" panose="020F0502020204030204" pitchFamily="34" charset="0"/>
                <a:ea typeface="Calibri" panose="020F0502020204030204" pitchFamily="34" charset="0"/>
                <a:cs typeface="Times New Roman" panose="02020603050405020304" pitchFamily="18" charset="0"/>
              </a:rPr>
              <a:t> – from the foundation of the world. I.e. since before the world was made.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Jesus spoke of the mansions as already being in existence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“Father’s house”</a:t>
            </a:r>
            <a:r>
              <a:rPr lang="en-US" dirty="0">
                <a:latin typeface="Calibri" panose="020F0502020204030204" pitchFamily="34" charset="0"/>
                <a:ea typeface="Calibri" panose="020F0502020204030204" pitchFamily="34" charset="0"/>
                <a:cs typeface="Times New Roman" panose="02020603050405020304" pitchFamily="18" charset="0"/>
              </a:rPr>
              <a:t> – i.e. in His abode/presence. (Not a physical structure built/prepared – language that we can relate to.)</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the significance of heaven – it is God’s dwelling place.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Prepared for us in that it was always God’s intention in creating us for us to dwell in His presence – life eternal.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Problem –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1:5</a:t>
            </a:r>
            <a:r>
              <a:rPr lang="en-US" dirty="0">
                <a:latin typeface="Calibri" panose="020F0502020204030204" pitchFamily="34" charset="0"/>
                <a:ea typeface="Calibri" panose="020F0502020204030204" pitchFamily="34" charset="0"/>
                <a:cs typeface="Times New Roman" panose="02020603050405020304" pitchFamily="18" charset="0"/>
              </a:rPr>
              <a:t> – God is light, and cannot have fellowship with sin.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59:1-2</a:t>
            </a:r>
            <a:r>
              <a:rPr lang="en-US" dirty="0">
                <a:latin typeface="Calibri" panose="020F0502020204030204" pitchFamily="34" charset="0"/>
                <a:ea typeface="Calibri" panose="020F0502020204030204" pitchFamily="34" charset="0"/>
                <a:cs typeface="Times New Roman" panose="02020603050405020304" pitchFamily="18" charset="0"/>
              </a:rPr>
              <a:t> – sin keeps us from God’s house, His dwelling place.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Plan – condemn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8:3</a:t>
            </a:r>
            <a:r>
              <a:rPr lang="en-US" dirty="0">
                <a:latin typeface="Calibri" panose="020F0502020204030204" pitchFamily="34" charset="0"/>
                <a:ea typeface="Calibri" panose="020F0502020204030204" pitchFamily="34" charset="0"/>
                <a:cs typeface="Times New Roman" panose="02020603050405020304" pitchFamily="18" charset="0"/>
              </a:rPr>
              <a:t> – ultimately accomplished in Christ Jesus.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3:14-15</a:t>
            </a:r>
            <a:r>
              <a:rPr lang="en-US" dirty="0">
                <a:latin typeface="Calibri" panose="020F0502020204030204" pitchFamily="34" charset="0"/>
                <a:ea typeface="Calibri" panose="020F0502020204030204" pitchFamily="34" charset="0"/>
                <a:cs typeface="Times New Roman" panose="02020603050405020304" pitchFamily="18" charset="0"/>
              </a:rPr>
              <a:t> – Prophesied from the beginning.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Condemning sin</a:t>
            </a:r>
            <a:r>
              <a:rPr lang="en-US" dirty="0">
                <a:latin typeface="Calibri" panose="020F0502020204030204" pitchFamily="34" charset="0"/>
                <a:ea typeface="Calibri" panose="020F0502020204030204" pitchFamily="34" charset="0"/>
                <a:cs typeface="Times New Roman" panose="02020603050405020304" pitchFamily="18" charset="0"/>
              </a:rPr>
              <a:t> – judging it worthy of punishment, and meting out that worthy punishment.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was done in a way where JUSTICE could be served from a JUST God, while sparing the offenders –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Planned result – entrance into God’s abode, His rest: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God’s plan from the beginning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2:1-3</a:t>
            </a:r>
            <a:r>
              <a:rPr lang="en-US" dirty="0">
                <a:latin typeface="Calibri" panose="020F0502020204030204" pitchFamily="34" charset="0"/>
                <a:ea typeface="Calibri" panose="020F0502020204030204" pitchFamily="34" charset="0"/>
                <a:cs typeface="Times New Roman" panose="02020603050405020304" pitchFamily="18" charset="0"/>
              </a:rPr>
              <a:t> – 7</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day sanctified.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7</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day would stand as a representation of the true rest of God in the end – heaven.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4:3-10</a:t>
            </a:r>
            <a:r>
              <a:rPr lang="en-US" dirty="0">
                <a:latin typeface="Calibri" panose="020F0502020204030204" pitchFamily="34" charset="0"/>
                <a:ea typeface="Calibri" panose="020F0502020204030204" pitchFamily="34" charset="0"/>
                <a:cs typeface="Times New Roman" panose="02020603050405020304" pitchFamily="18" charset="0"/>
              </a:rPr>
              <a:t> – Using Israelites as an example of apostasy, the Hebrew writer speaks of the rest waiting for the people of God.</a:t>
            </a:r>
          </a:p>
          <a:p>
            <a:pPr marL="342900" marR="0" lvl="0" indent="-3429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7:15-17; 21:3-4</a:t>
            </a:r>
            <a:r>
              <a:rPr lang="en-US" dirty="0">
                <a:latin typeface="Calibri" panose="020F0502020204030204" pitchFamily="34" charset="0"/>
                <a:ea typeface="Calibri" panose="020F0502020204030204" pitchFamily="34" charset="0"/>
                <a:cs typeface="Times New Roman" panose="02020603050405020304" pitchFamily="18" charset="0"/>
              </a:rPr>
              <a:t> – in God’s presence is relief, peace, and rest.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From the sin cursed world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15:21a, 22a</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From sin and temptation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3:13</a:t>
            </a:r>
            <a:r>
              <a:rPr lang="en-US" dirty="0">
                <a:latin typeface="Calibri" panose="020F0502020204030204" pitchFamily="34" charset="0"/>
                <a:ea typeface="Calibri" panose="020F0502020204030204" pitchFamily="34" charset="0"/>
                <a:cs typeface="Times New Roman" panose="02020603050405020304" pitchFamily="18" charset="0"/>
              </a:rPr>
              <a:t> – righteousness dwells.</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Execution of Plans</a:t>
            </a: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3</a:t>
            </a:fld>
            <a:endParaRPr lang="en-US"/>
          </a:p>
        </p:txBody>
      </p:sp>
    </p:spTree>
    <p:extLst>
      <p:ext uri="{BB962C8B-B14F-4D97-AF65-F5344CB8AC3E}">
        <p14:creationId xmlns:p14="http://schemas.microsoft.com/office/powerpoint/2010/main" val="27757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Execution of Plans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sent His Son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3:16</a:t>
            </a:r>
            <a:r>
              <a:rPr lang="en-US" dirty="0">
                <a:latin typeface="Calibri" panose="020F0502020204030204" pitchFamily="34" charset="0"/>
                <a:ea typeface="Calibri" panose="020F0502020204030204" pitchFamily="34" charset="0"/>
                <a:cs typeface="Times New Roman" panose="02020603050405020304" pitchFamily="18" charset="0"/>
              </a:rPr>
              <a:t> – so man could have everlasting life.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3:11</a:t>
            </a:r>
            <a:r>
              <a:rPr lang="en-US" dirty="0">
                <a:latin typeface="Calibri" panose="020F0502020204030204" pitchFamily="34" charset="0"/>
                <a:ea typeface="Calibri" panose="020F0502020204030204" pitchFamily="34" charset="0"/>
                <a:cs typeface="Times New Roman" panose="02020603050405020304" pitchFamily="18" charset="0"/>
              </a:rPr>
              <a:t> – eternal purpose of God accomplished in Christ Jesus.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4:9-10</a:t>
            </a:r>
            <a:r>
              <a:rPr lang="en-US" dirty="0">
                <a:latin typeface="Calibri" panose="020F0502020204030204" pitchFamily="34" charset="0"/>
                <a:ea typeface="Calibri" panose="020F0502020204030204" pitchFamily="34" charset="0"/>
                <a:cs typeface="Times New Roman" panose="02020603050405020304" pitchFamily="18" charset="0"/>
              </a:rPr>
              <a:t> – sent Him to be the propitiation for sins.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Propitiation</a:t>
            </a:r>
            <a:r>
              <a:rPr lang="en-US" dirty="0">
                <a:latin typeface="Calibri" panose="020F0502020204030204" pitchFamily="34" charset="0"/>
                <a:ea typeface="Calibri" panose="020F0502020204030204" pitchFamily="34" charset="0"/>
                <a:cs typeface="Times New Roman" panose="02020603050405020304" pitchFamily="18" charset="0"/>
              </a:rPr>
              <a:t> – “akin to </a:t>
            </a:r>
            <a:r>
              <a:rPr lang="en-US" i="1" dirty="0" err="1">
                <a:latin typeface="Calibri" panose="020F0502020204030204" pitchFamily="34" charset="0"/>
                <a:ea typeface="Calibri" panose="020F0502020204030204" pitchFamily="34" charset="0"/>
                <a:cs typeface="Times New Roman" panose="02020603050405020304" pitchFamily="18" charset="0"/>
              </a:rPr>
              <a:t>hileos</a:t>
            </a:r>
            <a:r>
              <a:rPr lang="en-US" dirty="0">
                <a:latin typeface="Calibri" panose="020F0502020204030204" pitchFamily="34" charset="0"/>
                <a:ea typeface="Calibri" panose="020F0502020204030204" pitchFamily="34" charset="0"/>
                <a:cs typeface="Times New Roman" panose="02020603050405020304" pitchFamily="18" charset="0"/>
              </a:rPr>
              <a:t> (‘merciful, propitious’), signifies ‘an expiation, a means whereby sin is covered and remitted.’” “signifying that He Himself, through the expiatory sacrifice of His Death, is the Personal means by whom God shows mercy to the sinner who believes on Christ as the One thus provided.” (VINE)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8:3-4</a:t>
            </a:r>
            <a:r>
              <a:rPr lang="en-US" dirty="0">
                <a:latin typeface="Calibri" panose="020F0502020204030204" pitchFamily="34" charset="0"/>
                <a:ea typeface="Calibri" panose="020F0502020204030204" pitchFamily="34" charset="0"/>
                <a:cs typeface="Times New Roman" panose="02020603050405020304" pitchFamily="18" charset="0"/>
              </a:rPr>
              <a:t> – the law could not provide a sacrifice truly propitious.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3:24</a:t>
            </a:r>
            <a:r>
              <a:rPr lang="en-US" dirty="0">
                <a:latin typeface="Calibri" panose="020F0502020204030204" pitchFamily="34" charset="0"/>
                <a:ea typeface="Calibri" panose="020F0502020204030204" pitchFamily="34" charset="0"/>
                <a:cs typeface="Times New Roman" panose="02020603050405020304" pitchFamily="18" charset="0"/>
              </a:rPr>
              <a:t> – it pointed the way to Christ, brought us to Him.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Christ shed His blood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26:28</a:t>
            </a:r>
            <a:r>
              <a:rPr lang="en-US" dirty="0">
                <a:latin typeface="Calibri" panose="020F0502020204030204" pitchFamily="34" charset="0"/>
                <a:ea typeface="Calibri" panose="020F0502020204030204" pitchFamily="34" charset="0"/>
                <a:cs typeface="Times New Roman" panose="02020603050405020304" pitchFamily="18" charset="0"/>
              </a:rPr>
              <a:t> – blood for remission.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9:22</a:t>
            </a:r>
            <a:r>
              <a:rPr lang="en-US" b="1" dirty="0">
                <a:latin typeface="Calibri" panose="020F0502020204030204" pitchFamily="34" charset="0"/>
                <a:ea typeface="Calibri" panose="020F0502020204030204" pitchFamily="34" charset="0"/>
                <a:cs typeface="Times New Roman" panose="02020603050405020304" pitchFamily="18" charset="0"/>
              </a:rPr>
              <a:t> – no remission without blood.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14:1-6</a:t>
            </a:r>
            <a:r>
              <a:rPr lang="en-US" dirty="0">
                <a:latin typeface="Calibri" panose="020F0502020204030204" pitchFamily="34" charset="0"/>
                <a:ea typeface="Calibri" panose="020F0502020204030204" pitchFamily="34" charset="0"/>
                <a:cs typeface="Times New Roman" panose="02020603050405020304" pitchFamily="18" charset="0"/>
              </a:rPr>
              <a:t> – Jesus, shortly before going to the cross – did so to prepare, or make ready a place for believers in His Father’s House.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10:4-10, 18</a:t>
            </a:r>
            <a:r>
              <a:rPr lang="en-US" dirty="0">
                <a:latin typeface="Calibri" panose="020F0502020204030204" pitchFamily="34" charset="0"/>
                <a:ea typeface="Calibri" panose="020F0502020204030204" pitchFamily="34" charset="0"/>
                <a:cs typeface="Times New Roman" panose="02020603050405020304" pitchFamily="18" charset="0"/>
              </a:rPr>
              <a:t> – bulls and goats would not suffice, so the Son of God came, and atonement was made.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Came to do God’s will</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26:29</a:t>
            </a:r>
            <a:r>
              <a:rPr lang="en-US" dirty="0">
                <a:latin typeface="Calibri" panose="020F0502020204030204" pitchFamily="34" charset="0"/>
                <a:ea typeface="Calibri" panose="020F0502020204030204" pitchFamily="34" charset="0"/>
                <a:cs typeface="Times New Roman" panose="02020603050405020304" pitchFamily="18" charset="0"/>
              </a:rPr>
              <a:t> – submitted to God’s will.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9:13-14</a:t>
            </a:r>
            <a:r>
              <a:rPr lang="en-US" dirty="0">
                <a:latin typeface="Calibri" panose="020F0502020204030204" pitchFamily="34" charset="0"/>
                <a:ea typeface="Calibri" panose="020F0502020204030204" pitchFamily="34" charset="0"/>
                <a:cs typeface="Times New Roman" panose="02020603050405020304" pitchFamily="18" charset="0"/>
              </a:rPr>
              <a:t> – the efficacy of His blood.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Christ conquered death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2:10-11, 14-15 – </a:t>
            </a:r>
            <a:r>
              <a:rPr lang="en-US" dirty="0">
                <a:latin typeface="Calibri" panose="020F0502020204030204" pitchFamily="34" charset="0"/>
                <a:ea typeface="Calibri" panose="020F0502020204030204" pitchFamily="34" charset="0"/>
                <a:cs typeface="Times New Roman" panose="02020603050405020304" pitchFamily="18" charset="0"/>
              </a:rPr>
              <a:t>He came as captain (militaristic language) to destroy the enemy, Satan. (</a:t>
            </a:r>
            <a:r>
              <a:rPr lang="en-US" i="1" dirty="0" err="1">
                <a:latin typeface="Calibri" panose="020F0502020204030204" pitchFamily="34" charset="0"/>
                <a:ea typeface="Calibri" panose="020F0502020204030204" pitchFamily="34" charset="0"/>
                <a:cs typeface="Times New Roman" panose="02020603050405020304" pitchFamily="18" charset="0"/>
              </a:rPr>
              <a:t>archēgos</a:t>
            </a:r>
            <a:r>
              <a:rPr lang="en-US" dirty="0">
                <a:latin typeface="Calibri" panose="020F0502020204030204" pitchFamily="34" charset="0"/>
                <a:ea typeface="Calibri" panose="020F0502020204030204" pitchFamily="34" charset="0"/>
                <a:cs typeface="Times New Roman" panose="02020603050405020304" pitchFamily="18" charset="0"/>
              </a:rPr>
              <a:t> – from </a:t>
            </a:r>
            <a:r>
              <a:rPr lang="en-US" i="1" dirty="0" err="1">
                <a:latin typeface="Calibri" panose="020F0502020204030204" pitchFamily="34" charset="0"/>
                <a:ea typeface="Calibri" panose="020F0502020204030204" pitchFamily="34" charset="0"/>
                <a:cs typeface="Times New Roman" panose="02020603050405020304" pitchFamily="18" charset="0"/>
              </a:rPr>
              <a:t>arche</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to begin, and </a:t>
            </a:r>
            <a:r>
              <a:rPr lang="en-US" i="1" dirty="0">
                <a:latin typeface="Calibri" panose="020F0502020204030204" pitchFamily="34" charset="0"/>
                <a:ea typeface="Calibri" panose="020F0502020204030204" pitchFamily="34" charset="0"/>
                <a:cs typeface="Times New Roman" panose="02020603050405020304" pitchFamily="18" charset="0"/>
              </a:rPr>
              <a:t>agō</a:t>
            </a:r>
            <a:r>
              <a:rPr lang="en-US" dirty="0">
                <a:latin typeface="Calibri" panose="020F0502020204030204" pitchFamily="34" charset="0"/>
                <a:ea typeface="Calibri" panose="020F0502020204030204" pitchFamily="34" charset="0"/>
                <a:cs typeface="Times New Roman" panose="02020603050405020304" pitchFamily="18" charset="0"/>
              </a:rPr>
              <a:t>, to lead – not simply leading, but the first into the enemy territory)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15:3-4</a:t>
            </a:r>
            <a:r>
              <a:rPr lang="en-US" dirty="0">
                <a:latin typeface="Calibri" panose="020F0502020204030204" pitchFamily="34" charset="0"/>
                <a:ea typeface="Calibri" panose="020F0502020204030204" pitchFamily="34" charset="0"/>
                <a:cs typeface="Times New Roman" panose="02020603050405020304" pitchFamily="18" charset="0"/>
              </a:rPr>
              <a:t> – rose from the dead according to God’s plan.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15:20-23</a:t>
            </a:r>
            <a:r>
              <a:rPr lang="en-US" dirty="0">
                <a:latin typeface="Calibri" panose="020F0502020204030204" pitchFamily="34" charset="0"/>
                <a:ea typeface="Calibri" panose="020F0502020204030204" pitchFamily="34" charset="0"/>
                <a:cs typeface="Times New Roman" panose="02020603050405020304" pitchFamily="18" charset="0"/>
              </a:rPr>
              <a:t> – Became the first of many to conquer death.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15:50, 54-57</a:t>
            </a:r>
            <a:r>
              <a:rPr lang="en-US" dirty="0">
                <a:latin typeface="Calibri" panose="020F0502020204030204" pitchFamily="34" charset="0"/>
                <a:ea typeface="Calibri" panose="020F0502020204030204" pitchFamily="34" charset="0"/>
                <a:cs typeface="Times New Roman" panose="02020603050405020304" pitchFamily="18" charset="0"/>
              </a:rPr>
              <a:t> – Gives us the victory through His victory, and entrance into God’s abode – eternal rest.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Christ serves as High Priest to aid us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2:16-18</a:t>
            </a:r>
            <a:r>
              <a:rPr lang="en-US" dirty="0">
                <a:latin typeface="Calibri" panose="020F0502020204030204" pitchFamily="34" charset="0"/>
                <a:ea typeface="Calibri" panose="020F0502020204030204" pitchFamily="34" charset="0"/>
                <a:cs typeface="Times New Roman" panose="02020603050405020304" pitchFamily="18" charset="0"/>
              </a:rPr>
              <a:t> – His blood made “propitiation,” and because He passed through flesh, He can aid us who must endure such.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4:15</a:t>
            </a:r>
            <a:r>
              <a:rPr lang="en-US" dirty="0">
                <a:latin typeface="Calibri" panose="020F0502020204030204" pitchFamily="34" charset="0"/>
                <a:ea typeface="Calibri" panose="020F0502020204030204" pitchFamily="34" charset="0"/>
                <a:cs typeface="Times New Roman" panose="02020603050405020304" pitchFamily="18" charset="0"/>
              </a:rPr>
              <a:t> – He can sympathize with us.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All things necessary for us to get to heaven have been prepared, and executed. Heaven is prepared for us, but we must do as God requires to prepare ourselves to get there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…for a Prepared People</a:t>
            </a: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4</a:t>
            </a:fld>
            <a:endParaRPr lang="en-US"/>
          </a:p>
        </p:txBody>
      </p:sp>
    </p:spTree>
    <p:extLst>
      <p:ext uri="{BB962C8B-B14F-4D97-AF65-F5344CB8AC3E}">
        <p14:creationId xmlns:p14="http://schemas.microsoft.com/office/powerpoint/2010/main" val="1836695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…for a Prepared People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Those Who Seek the Righteousness of Faith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Understand what (where) heaven is – the abode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3:13</a:t>
            </a:r>
            <a:r>
              <a:rPr lang="en-US" dirty="0">
                <a:latin typeface="Calibri" panose="020F0502020204030204" pitchFamily="34" charset="0"/>
                <a:ea typeface="Calibri" panose="020F0502020204030204" pitchFamily="34" charset="0"/>
                <a:cs typeface="Times New Roman" panose="02020603050405020304" pitchFamily="18" charset="0"/>
              </a:rPr>
              <a:t> – where righteousness dwells.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6:1-5</a:t>
            </a:r>
            <a:r>
              <a:rPr lang="en-US" dirty="0">
                <a:latin typeface="Calibri" panose="020F0502020204030204" pitchFamily="34" charset="0"/>
                <a:ea typeface="Calibri" panose="020F0502020204030204" pitchFamily="34" charset="0"/>
                <a:cs typeface="Times New Roman" panose="02020603050405020304" pitchFamily="18" charset="0"/>
              </a:rPr>
              <a:t> – Isaiah’s vision of the throne room of God – He is unworthy to be in the presence of the HOLY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3:9-12, 20, 23</a:t>
            </a:r>
            <a:r>
              <a:rPr lang="en-US" dirty="0">
                <a:latin typeface="Calibri" panose="020F0502020204030204" pitchFamily="34" charset="0"/>
                <a:ea typeface="Calibri" panose="020F0502020204030204" pitchFamily="34" charset="0"/>
                <a:cs typeface="Times New Roman" panose="02020603050405020304" pitchFamily="18" charset="0"/>
              </a:rPr>
              <a:t> – there is NONE righteous.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are unworthy of God’s presence because of our sin, and cannot be where He is except by grace.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Our entrance into heaven MUST be by the righteousness of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by works, i.e. perfect keeping of law, because then it isn’t of grace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4:4; 11:6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3:21-26</a:t>
            </a:r>
            <a:r>
              <a:rPr lang="en-US" dirty="0">
                <a:latin typeface="Calibri" panose="020F0502020204030204" pitchFamily="34" charset="0"/>
                <a:ea typeface="Calibri" panose="020F0502020204030204" pitchFamily="34" charset="0"/>
                <a:cs typeface="Times New Roman" panose="02020603050405020304" pitchFamily="18" charset="0"/>
              </a:rPr>
              <a:t> – God’s plan of righteousness is revealed in the gospel. It is a righteousness through faith.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a:t>
            </a:r>
            <a:r>
              <a:rPr lang="en-US" dirty="0">
                <a:latin typeface="Calibri" panose="020F0502020204030204" pitchFamily="34" charset="0"/>
                <a:ea typeface="Calibri" panose="020F0502020204030204" pitchFamily="34" charset="0"/>
                <a:cs typeface="Times New Roman" panose="02020603050405020304" pitchFamily="18" charset="0"/>
              </a:rPr>
              <a:t> – Jesus’ blood serves as the propitiation for sins, but it is accessed “through faith.”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26)</a:t>
            </a:r>
            <a:r>
              <a:rPr lang="en-US" dirty="0">
                <a:latin typeface="Calibri" panose="020F0502020204030204" pitchFamily="34" charset="0"/>
                <a:ea typeface="Calibri" panose="020F0502020204030204" pitchFamily="34" charset="0"/>
                <a:cs typeface="Times New Roman" panose="02020603050405020304" pitchFamily="18" charset="0"/>
              </a:rPr>
              <a:t> – God can only justly justify those who have faith in Christ!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Justification by faith takes boasting away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3:27-28</a:t>
            </a:r>
            <a:r>
              <a:rPr lang="en-US" b="1" dirty="0">
                <a:latin typeface="Calibri" panose="020F0502020204030204" pitchFamily="34" charset="0"/>
                <a:ea typeface="Calibri" panose="020F0502020204030204" pitchFamily="34" charset="0"/>
                <a:cs typeface="Times New Roman" panose="02020603050405020304" pitchFamily="18" charset="0"/>
              </a:rPr>
              <a:t> – In order to be just before God, we had to rely upon, and trust in the sacrifice of His Son.</a:t>
            </a:r>
            <a:r>
              <a:rPr lang="en-US" dirty="0">
                <a:latin typeface="Calibri" panose="020F0502020204030204" pitchFamily="34" charset="0"/>
                <a:ea typeface="Calibri" panose="020F0502020204030204" pitchFamily="34" charset="0"/>
                <a:cs typeface="Times New Roman" panose="02020603050405020304" pitchFamily="18" charset="0"/>
              </a:rPr>
              <a:t> (If there was room for boasting, then there is not a need for Jesus’ death.)</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Those Who are Washed in Christ’s Blood</a:t>
            </a: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5</a:t>
            </a:fld>
            <a:endParaRPr lang="en-US"/>
          </a:p>
        </p:txBody>
      </p:sp>
    </p:spTree>
    <p:extLst>
      <p:ext uri="{BB962C8B-B14F-4D97-AF65-F5344CB8AC3E}">
        <p14:creationId xmlns:p14="http://schemas.microsoft.com/office/powerpoint/2010/main" val="1007356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Those Who are Washed in Christ’s Blood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Faith accounted for righteousness is obedient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1:5, 16-17; 16:25-26</a:t>
            </a:r>
            <a:r>
              <a:rPr lang="en-US" dirty="0">
                <a:latin typeface="Calibri" panose="020F0502020204030204" pitchFamily="34" charset="0"/>
                <a:ea typeface="Calibri" panose="020F0502020204030204" pitchFamily="34" charset="0"/>
                <a:cs typeface="Times New Roman" panose="02020603050405020304" pitchFamily="18" charset="0"/>
              </a:rPr>
              <a:t> – faith that saves is faith that obeys God’s gospel.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Christ’s blood is the propitiation, but only those washed in it will benefit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7:13-14</a:t>
            </a:r>
            <a:r>
              <a:rPr lang="en-US" dirty="0">
                <a:latin typeface="Calibri" panose="020F0502020204030204" pitchFamily="34" charset="0"/>
                <a:ea typeface="Calibri" panose="020F0502020204030204" pitchFamily="34" charset="0"/>
                <a:cs typeface="Times New Roman" panose="02020603050405020304" pitchFamily="18" charset="0"/>
              </a:rPr>
              <a:t> – those privileged to worship before God’s throne forever.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Where does the gospel say we are washed in Christ’s blood?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9:14; 10:22</a:t>
            </a:r>
            <a:r>
              <a:rPr lang="en-US" dirty="0">
                <a:latin typeface="Calibri" panose="020F0502020204030204" pitchFamily="34" charset="0"/>
                <a:ea typeface="Calibri" panose="020F0502020204030204" pitchFamily="34" charset="0"/>
                <a:cs typeface="Times New Roman" panose="02020603050405020304" pitchFamily="18" charset="0"/>
              </a:rPr>
              <a:t> – Christ’s blood cleanses, and such is contacted when our bodies are washed with pure water. (</a:t>
            </a: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9:14</a:t>
            </a:r>
            <a:r>
              <a:rPr lang="en-US" dirty="0">
                <a:latin typeface="Calibri" panose="020F0502020204030204" pitchFamily="34" charset="0"/>
                <a:ea typeface="Calibri" panose="020F0502020204030204" pitchFamily="34" charset="0"/>
                <a:cs typeface="Times New Roman" panose="02020603050405020304" pitchFamily="18" charset="0"/>
              </a:rPr>
              <a:t> – “dead works” are the works of the flesh, i.e. sin.)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21:2; Ephesians 5:25-27</a:t>
            </a:r>
            <a:r>
              <a:rPr lang="en-US" dirty="0">
                <a:latin typeface="Calibri" panose="020F0502020204030204" pitchFamily="34" charset="0"/>
                <a:ea typeface="Calibri" panose="020F0502020204030204" pitchFamily="34" charset="0"/>
                <a:cs typeface="Times New Roman" panose="02020603050405020304" pitchFamily="18" charset="0"/>
              </a:rPr>
              <a:t> – The church, Christians, the bride of Christ, is prepared and purified through the washing of water.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2:37-38</a:t>
            </a:r>
            <a:r>
              <a:rPr lang="en-US" dirty="0">
                <a:latin typeface="Calibri" panose="020F0502020204030204" pitchFamily="34" charset="0"/>
                <a:ea typeface="Calibri" panose="020F0502020204030204" pitchFamily="34" charset="0"/>
                <a:cs typeface="Times New Roman" panose="02020603050405020304" pitchFamily="18" charset="0"/>
              </a:rPr>
              <a:t> – Peter said baptism is for the remission of sins.</a:t>
            </a:r>
          </a:p>
          <a:p>
            <a:pPr marL="1600200" marR="0" lvl="3" indent="-228600">
              <a:lnSpc>
                <a:spcPct val="107000"/>
              </a:lnSpc>
              <a:spcBef>
                <a:spcPts val="0"/>
              </a:spcBef>
              <a:spcAft>
                <a:spcPts val="0"/>
              </a:spcAft>
              <a:buFont typeface="+mj-lt"/>
              <a:buAutoNum type="arabicPeriod"/>
            </a:pPr>
            <a:r>
              <a:rPr lang="en-US" i="1" dirty="0" err="1">
                <a:latin typeface="Calibri" panose="020F0502020204030204" pitchFamily="34" charset="0"/>
                <a:ea typeface="Calibri" panose="020F0502020204030204" pitchFamily="34" charset="0"/>
                <a:cs typeface="Times New Roman" panose="02020603050405020304" pitchFamily="18" charset="0"/>
              </a:rPr>
              <a:t>Eis</a:t>
            </a:r>
            <a:r>
              <a:rPr lang="en-US" dirty="0">
                <a:latin typeface="Calibri" panose="020F0502020204030204" pitchFamily="34" charset="0"/>
                <a:ea typeface="Calibri" panose="020F0502020204030204" pitchFamily="34" charset="0"/>
                <a:cs typeface="Times New Roman" panose="02020603050405020304" pitchFamily="18" charset="0"/>
              </a:rPr>
              <a:t> – to or into (STRONG)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Baptized “to or into” the remission of sins.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Same construction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26:28</a:t>
            </a:r>
            <a:r>
              <a:rPr lang="en-US" dirty="0">
                <a:latin typeface="Calibri" panose="020F0502020204030204" pitchFamily="34" charset="0"/>
                <a:ea typeface="Calibri" panose="020F0502020204030204" pitchFamily="34" charset="0"/>
                <a:cs typeface="Times New Roman" panose="02020603050405020304" pitchFamily="18" charset="0"/>
              </a:rPr>
              <a:t> – blood of Christ shed “to or into” the remission of sins.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Two things equal to the same are equal to each 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16:15-16</a:t>
            </a:r>
            <a:r>
              <a:rPr lang="en-US" dirty="0">
                <a:latin typeface="Calibri" panose="020F0502020204030204" pitchFamily="34" charset="0"/>
                <a:ea typeface="Calibri" panose="020F0502020204030204" pitchFamily="34" charset="0"/>
                <a:cs typeface="Times New Roman" panose="02020603050405020304" pitchFamily="18" charset="0"/>
              </a:rPr>
              <a:t> – The gospel says to believe and be baptized.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Thessalonians 1:8-9</a:t>
            </a:r>
            <a:r>
              <a:rPr lang="en-US" dirty="0">
                <a:latin typeface="Calibri" panose="020F0502020204030204" pitchFamily="34" charset="0"/>
                <a:ea typeface="Calibri" panose="020F0502020204030204" pitchFamily="34" charset="0"/>
                <a:cs typeface="Times New Roman" panose="02020603050405020304" pitchFamily="18" charset="0"/>
              </a:rPr>
              <a:t> – Those who don’t obey the gospel will not be prepared for entrance into heaven. (Because they aren’t washed in Christ’s blood.)</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Those Who are Being Transformed</a:t>
            </a: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6</a:t>
            </a:fld>
            <a:endParaRPr lang="en-US"/>
          </a:p>
        </p:txBody>
      </p:sp>
    </p:spTree>
    <p:extLst>
      <p:ext uri="{BB962C8B-B14F-4D97-AF65-F5344CB8AC3E}">
        <p14:creationId xmlns:p14="http://schemas.microsoft.com/office/powerpoint/2010/main" val="307700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Those Who are Being Transformed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12:1-2</a:t>
            </a:r>
            <a:r>
              <a:rPr lang="en-US" dirty="0">
                <a:latin typeface="Calibri" panose="020F0502020204030204" pitchFamily="34" charset="0"/>
                <a:ea typeface="Calibri" panose="020F0502020204030204" pitchFamily="34" charset="0"/>
                <a:cs typeface="Times New Roman" panose="02020603050405020304" pitchFamily="18" charset="0"/>
              </a:rPr>
              <a:t> – those who are recipients of “the mercies of God” are to be transformed by the gospel.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Because our present state cannot inherit the kingdom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15:50</a:t>
            </a:r>
            <a:r>
              <a:rPr lang="en-US" dirty="0">
                <a:latin typeface="Calibri" panose="020F0502020204030204" pitchFamily="34" charset="0"/>
                <a:ea typeface="Calibri" panose="020F0502020204030204" pitchFamily="34" charset="0"/>
                <a:cs typeface="Times New Roman" panose="02020603050405020304" pitchFamily="18" charset="0"/>
              </a:rPr>
              <a:t>), we desire the body that can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3:7-11</a:t>
            </a:r>
            <a:r>
              <a:rPr lang="en-US" dirty="0">
                <a:latin typeface="Calibri" panose="020F0502020204030204" pitchFamily="34" charset="0"/>
                <a:ea typeface="Calibri" panose="020F0502020204030204" pitchFamily="34" charset="0"/>
                <a:cs typeface="Times New Roman" panose="02020603050405020304" pitchFamily="18" charset="0"/>
              </a:rPr>
              <a:t> – Paul wished to attain to the resurrection.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All will be raised, but Paul seeks the resurrection to life.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8:17-18, 23</a:t>
            </a:r>
            <a:r>
              <a:rPr lang="en-US" dirty="0">
                <a:latin typeface="Calibri" panose="020F0502020204030204" pitchFamily="34" charset="0"/>
                <a:ea typeface="Calibri" panose="020F0502020204030204" pitchFamily="34" charset="0"/>
                <a:cs typeface="Times New Roman" panose="02020603050405020304" pitchFamily="18" charset="0"/>
              </a:rPr>
              <a:t> – Seeking to be glorified with Christ in the resurrection, and eagerly waiting for that redemption.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3:1-3</a:t>
            </a:r>
            <a:r>
              <a:rPr lang="en-US" dirty="0">
                <a:latin typeface="Calibri" panose="020F0502020204030204" pitchFamily="34" charset="0"/>
                <a:ea typeface="Calibri" panose="020F0502020204030204" pitchFamily="34" charset="0"/>
                <a:cs typeface="Times New Roman" panose="02020603050405020304" pitchFamily="18" charset="0"/>
              </a:rPr>
              <a:t> – This eager waiting involves purification of self – this is the transformation.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prepares us for this glorious habitation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5:1-5</a:t>
            </a:r>
            <a:r>
              <a:rPr lang="en-US" dirty="0">
                <a:latin typeface="Calibri" panose="020F0502020204030204" pitchFamily="34" charset="0"/>
                <a:ea typeface="Calibri" panose="020F0502020204030204" pitchFamily="34" charset="0"/>
                <a:cs typeface="Times New Roman" panose="02020603050405020304" pitchFamily="18" charset="0"/>
              </a:rPr>
              <a:t> – but how has He prepared us/is He preparing 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3:18; 4:6</a:t>
            </a:r>
            <a:r>
              <a:rPr lang="en-US" dirty="0">
                <a:latin typeface="Calibri" panose="020F0502020204030204" pitchFamily="34" charset="0"/>
                <a:ea typeface="Calibri" panose="020F0502020204030204" pitchFamily="34" charset="0"/>
                <a:cs typeface="Times New Roman" panose="02020603050405020304" pitchFamily="18" charset="0"/>
              </a:rPr>
              <a:t> – Paul speaking of his ministry in the gospel as an apostle – the gospel transforms those who behold its glory.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4:16</a:t>
            </a:r>
            <a:r>
              <a:rPr lang="en-US" dirty="0">
                <a:latin typeface="Calibri" panose="020F0502020204030204" pitchFamily="34" charset="0"/>
                <a:ea typeface="Calibri" panose="020F0502020204030204" pitchFamily="34" charset="0"/>
                <a:cs typeface="Times New Roman" panose="02020603050405020304" pitchFamily="18" charset="0"/>
              </a:rPr>
              <a:t> – The inward man is renewed daily by the consumption of God’s word.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understand that, while the transformation and resurrection come at the judgment day, our transformation must begin now!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Those Who Long for Heaven</a:t>
            </a: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7</a:t>
            </a:fld>
            <a:endParaRPr lang="en-US"/>
          </a:p>
        </p:txBody>
      </p:sp>
    </p:spTree>
    <p:extLst>
      <p:ext uri="{BB962C8B-B14F-4D97-AF65-F5344CB8AC3E}">
        <p14:creationId xmlns:p14="http://schemas.microsoft.com/office/powerpoint/2010/main" val="712199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Those Who Long for Heaven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invitation into God’s abode is for those who so DESIRE it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22:17</a:t>
            </a:r>
            <a:r>
              <a:rPr lang="en-US" dirty="0">
                <a:latin typeface="Calibri" panose="020F0502020204030204" pitchFamily="34" charset="0"/>
                <a:ea typeface="Calibri" panose="020F0502020204030204" pitchFamily="34" charset="0"/>
                <a:cs typeface="Times New Roman" panose="02020603050405020304" pitchFamily="18" charset="0"/>
              </a:rPr>
              <a:t> – WHOSOEVER DESIRES.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5:6</a:t>
            </a:r>
            <a:r>
              <a:rPr lang="en-US" dirty="0">
                <a:latin typeface="Calibri" panose="020F0502020204030204" pitchFamily="34" charset="0"/>
                <a:ea typeface="Calibri" panose="020F0502020204030204" pitchFamily="34" charset="0"/>
                <a:cs typeface="Times New Roman" panose="02020603050405020304" pitchFamily="18" charset="0"/>
              </a:rPr>
              <a:t> – We must hunger and thirst.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6:19-21</a:t>
            </a:r>
            <a:r>
              <a:rPr lang="en-US" dirty="0">
                <a:latin typeface="Calibri" panose="020F0502020204030204" pitchFamily="34" charset="0"/>
                <a:ea typeface="Calibri" panose="020F0502020204030204" pitchFamily="34" charset="0"/>
                <a:cs typeface="Times New Roman" panose="02020603050405020304" pitchFamily="18" charset="0"/>
              </a:rPr>
              <a:t> – What we value must be heaven – that is where our hearts must be!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seek heavenly things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3:1-4</a:t>
            </a:r>
            <a:r>
              <a:rPr lang="en-US" dirty="0">
                <a:latin typeface="Calibri" panose="020F0502020204030204" pitchFamily="34" charset="0"/>
                <a:ea typeface="Calibri" panose="020F0502020204030204" pitchFamily="34" charset="0"/>
                <a:cs typeface="Times New Roman" panose="02020603050405020304" pitchFamily="18" charset="0"/>
              </a:rPr>
              <a:t> – We want to appear with Him in glory.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Those who truly long for heaven are those who are actively growing in faith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2 Peter 1:5-11</a:t>
            </a:r>
            <a:r>
              <a:rPr lang="en-US" dirty="0">
                <a:latin typeface="Calibri" panose="020F0502020204030204" pitchFamily="34" charset="0"/>
                <a:ea typeface="Calibri" panose="020F0502020204030204" pitchFamily="34" charset="0"/>
                <a:cs typeface="Times New Roman" panose="02020603050405020304" pitchFamily="18" charset="0"/>
              </a:rPr>
              <a:t> – We must not be “shortsighted.”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Those who are prepared to gain entrance are those who are diligent, faithful, and patient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6:11-12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acknowledge by word and deed, as Abraham, that this world is not our home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11:13-16</a:t>
            </a:r>
            <a:r>
              <a:rPr lang="en-US" dirty="0">
                <a:latin typeface="Calibri" panose="020F0502020204030204" pitchFamily="34" charset="0"/>
                <a:ea typeface="Calibri" panose="020F0502020204030204" pitchFamily="34" charset="0"/>
                <a:cs typeface="Times New Roman" panose="02020603050405020304" pitchFamily="18" charset="0"/>
              </a:rPr>
              <a:t> – God has prepared a city FOR THOSE PEOPLE WHO SO LONG FOR IT.</a:t>
            </a: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8</a:t>
            </a:fld>
            <a:endParaRPr lang="en-US"/>
          </a:p>
        </p:txBody>
      </p:sp>
    </p:spTree>
    <p:extLst>
      <p:ext uri="{BB962C8B-B14F-4D97-AF65-F5344CB8AC3E}">
        <p14:creationId xmlns:p14="http://schemas.microsoft.com/office/powerpoint/2010/main" val="6843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 – We must understand that Heaven is prepared for those who are prepared. God has given us guidance regarding His side of the preparations, and our side. We must comply to reach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6E822C9-D872-49C6-8EFB-F002A5531D6E}" type="slidenum">
              <a:rPr lang="en-US" smtClean="0"/>
              <a:t>9</a:t>
            </a:fld>
            <a:endParaRPr lang="en-US"/>
          </a:p>
        </p:txBody>
      </p:sp>
    </p:spTree>
    <p:extLst>
      <p:ext uri="{BB962C8B-B14F-4D97-AF65-F5344CB8AC3E}">
        <p14:creationId xmlns:p14="http://schemas.microsoft.com/office/powerpoint/2010/main" val="2942466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58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6" y="6314443"/>
            <a:ext cx="1197467" cy="365125"/>
          </a:xfrm>
        </p:spPr>
        <p:txBody>
          <a:bodyPr/>
          <a:lstStyle>
            <a:lvl1pPr algn="l">
              <a:defRPr sz="900">
                <a:solidFill>
                  <a:schemeClr val="tx2"/>
                </a:solidFill>
              </a:defRPr>
            </a:lvl1pPr>
          </a:lstStyle>
          <a:p>
            <a:fld id="{EBEDF23B-0ECA-48A0-89A1-0174922E2AB5}" type="datetimeFigureOut">
              <a:rPr lang="en-US" smtClean="0"/>
              <a:t>8/4/2018</a:t>
            </a:fld>
            <a:endParaRPr lang="en-US"/>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8736013" y="1416219"/>
            <a:ext cx="407987" cy="365125"/>
          </a:xfrm>
        </p:spPr>
        <p:txBody>
          <a:bodyPr/>
          <a:lstStyle>
            <a:lvl1pPr algn="r">
              <a:defRPr>
                <a:solidFill>
                  <a:schemeClr val="accent1"/>
                </a:solidFill>
              </a:defRPr>
            </a:lvl1pPr>
          </a:lstStyle>
          <a:p>
            <a:fld id="{662C45D8-F728-438A-A7C6-076B7FF68AD7}" type="slidenum">
              <a:rPr lang="en-US" smtClean="0"/>
              <a:t>‹#›</a:t>
            </a:fld>
            <a:endParaRPr lang="en-US"/>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8212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DF23B-0ECA-48A0-89A1-0174922E2AB5}"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206614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4"/>
            <a:ext cx="2861142" cy="365125"/>
          </a:xfrm>
        </p:spPr>
        <p:txBody>
          <a:bodyPr/>
          <a:lstStyle/>
          <a:p>
            <a:fld id="{EBEDF23B-0ECA-48A0-89A1-0174922E2AB5}" type="datetimeFigureOut">
              <a:rPr lang="en-US" smtClean="0"/>
              <a:t>8/4/2018</a:t>
            </a:fld>
            <a:endParaRPr lang="en-US"/>
          </a:p>
        </p:txBody>
      </p:sp>
      <p:sp>
        <p:nvSpPr>
          <p:cNvPr id="5" name="Footer Placeholder 4"/>
          <p:cNvSpPr>
            <a:spLocks noGrp="1"/>
          </p:cNvSpPr>
          <p:nvPr>
            <p:ph type="ftr" sz="quarter" idx="11"/>
          </p:nvPr>
        </p:nvSpPr>
        <p:spPr>
          <a:xfrm>
            <a:off x="4902140" y="6315952"/>
            <a:ext cx="2861142" cy="365125"/>
          </a:xfrm>
        </p:spPr>
        <p:txBody>
          <a:bodyPr/>
          <a:lstStyle/>
          <a:p>
            <a:endParaRPr lang="en-US"/>
          </a:p>
        </p:txBody>
      </p:sp>
      <p:sp>
        <p:nvSpPr>
          <p:cNvPr id="6" name="Slide Number Placeholder 5"/>
          <p:cNvSpPr>
            <a:spLocks noGrp="1"/>
          </p:cNvSpPr>
          <p:nvPr>
            <p:ph type="sldNum" sz="quarter" idx="12"/>
          </p:nvPr>
        </p:nvSpPr>
        <p:spPr>
          <a:xfrm>
            <a:off x="8736013" y="5607595"/>
            <a:ext cx="407987" cy="365125"/>
          </a:xfrm>
        </p:spPr>
        <p:txBody>
          <a:bodyPr/>
          <a:lstStyle/>
          <a:p>
            <a:fld id="{662C45D8-F728-438A-A7C6-076B7FF68AD7}" type="slidenum">
              <a:rPr lang="en-US" smtClean="0"/>
              <a:t>‹#›</a:t>
            </a:fld>
            <a:endParaRPr lang="en-US"/>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720934"/>
      </p:ext>
    </p:extLst>
  </p:cSld>
  <p:clrMapOvr>
    <a:masterClrMapping/>
  </p:clrMapOvr>
  <p:extLst mod="1">
    <p:ext uri="{DCECCB84-F9BA-43D5-87BE-67443E8EF086}">
      <p15:sldGuideLst xmlns:p15="http://schemas.microsoft.com/office/powerpoint/2012/main">
        <p15:guide id="1" pos="6456" userDrawn="1">
          <p15:clr>
            <a:srgbClr val="FBAE40"/>
          </p15:clr>
        </p15:guide>
        <p15:guide id="0" pos="484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1784352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3397476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6CAE20-64C0-4B40-AD90-CEDE383E12A3}"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2651295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6CAE20-64C0-4B40-AD90-CEDE383E12A3}" type="datetimeFigureOut">
              <a:rPr lang="en-US" smtClean="0"/>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3468653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6CAE20-64C0-4B40-AD90-CEDE383E12A3}" type="datetimeFigureOut">
              <a:rPr lang="en-US" smtClean="0"/>
              <a:t>8/4/2018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4112868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6CAE20-64C0-4B40-AD90-CEDE383E12A3}" type="datetimeFigureOut">
              <a:rPr lang="en-US" smtClean="0"/>
              <a:t>8/4/2018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849094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CAE20-64C0-4B40-AD90-CEDE383E12A3}" type="datetimeFigureOut">
              <a:rPr lang="en-US" smtClean="0"/>
              <a:t>8/4/2018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66090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6CAE20-64C0-4B40-AD90-CEDE383E12A3}" type="datetimeFigureOut">
              <a:rPr lang="en-US" smtClean="0"/>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423842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DF23B-0ECA-48A0-89A1-0174922E2AB5}"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3347049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6CAE20-64C0-4B40-AD90-CEDE383E12A3}" type="datetimeFigureOut">
              <a:rPr lang="en-US" smtClean="0"/>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1290511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334939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CAE20-64C0-4B40-AD90-CEDE383E12A3}"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C64EA-6D48-4CF3-A997-79AD90EECB91}" type="slidenum">
              <a:rPr lang="en-US" smtClean="0"/>
              <a:t>‹#›</a:t>
            </a:fld>
            <a:endParaRPr lang="en-US"/>
          </a:p>
        </p:txBody>
      </p:sp>
    </p:spTree>
    <p:extLst>
      <p:ext uri="{BB962C8B-B14F-4D97-AF65-F5344CB8AC3E}">
        <p14:creationId xmlns:p14="http://schemas.microsoft.com/office/powerpoint/2010/main" val="178155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58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900">
                <a:solidFill>
                  <a:schemeClr val="accent1"/>
                </a:solidFill>
              </a:defRPr>
            </a:lvl1pPr>
          </a:lstStyle>
          <a:p>
            <a:fld id="{EBEDF23B-0ECA-48A0-89A1-0174922E2AB5}" type="datetimeFigureOut">
              <a:rPr lang="en-US" smtClean="0"/>
              <a:t>8/4/2018</a:t>
            </a:fld>
            <a:endParaRPr lang="en-US"/>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accent1"/>
                </a:solidFill>
              </a:defRPr>
            </a:lvl1pPr>
          </a:lstStyle>
          <a:p>
            <a:endParaRPr lang="en-US"/>
          </a:p>
        </p:txBody>
      </p:sp>
      <p:sp>
        <p:nvSpPr>
          <p:cNvPr id="6" name="Slide Number Placeholder 5"/>
          <p:cNvSpPr>
            <a:spLocks noGrp="1"/>
          </p:cNvSpPr>
          <p:nvPr>
            <p:ph type="sldNum" sz="quarter" idx="12"/>
          </p:nvPr>
        </p:nvSpPr>
        <p:spPr>
          <a:xfrm>
            <a:off x="8736013" y="1620763"/>
            <a:ext cx="407987" cy="365125"/>
          </a:xfrm>
        </p:spPr>
        <p:txBody>
          <a:bodyPr/>
          <a:lstStyle>
            <a:lvl1pPr>
              <a:defRPr>
                <a:solidFill>
                  <a:schemeClr val="bg2"/>
                </a:solidFill>
              </a:defRPr>
            </a:lvl1pPr>
          </a:lstStyle>
          <a:p>
            <a:fld id="{662C45D8-F728-438A-A7C6-076B7FF68AD7}" type="slidenum">
              <a:rPr lang="en-US" smtClean="0"/>
              <a:t>‹#›</a:t>
            </a:fld>
            <a:endParaRPr lang="en-US"/>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 y="6178167"/>
            <a:ext cx="7683245"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663267"/>
      </p:ext>
    </p:extLst>
  </p:cSld>
  <p:clrMapOvr>
    <a:masterClrMapping/>
  </p:clrMapOvr>
  <p:extLst mod="1">
    <p:ext uri="{DCECCB84-F9BA-43D5-87BE-67443E8EF086}">
      <p15:sldGuideLst xmlns:p15="http://schemas.microsoft.com/office/powerpoint/2012/main">
        <p15:guide id="1" pos="6456" userDrawn="1">
          <p15:clr>
            <a:srgbClr val="FBAE40"/>
          </p15:clr>
        </p15:guide>
        <p15:guide id="0" pos="48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EDF23B-0ECA-48A0-89A1-0174922E2AB5}" type="datetimeFigureOut">
              <a:rPr lang="en-US" smtClean="0"/>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108223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886200" y="1526124"/>
            <a:ext cx="4690872" cy="17515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30"/>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EDF23B-0ECA-48A0-89A1-0174922E2AB5}" type="datetimeFigureOut">
              <a:rPr lang="en-US" smtClean="0"/>
              <a:t>8/4/2018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250702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EDF23B-0ECA-48A0-89A1-0174922E2AB5}" type="datetimeFigureOut">
              <a:rPr lang="en-US" smtClean="0"/>
              <a:t>8/4/2018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120018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DF23B-0ECA-48A0-89A1-0174922E2AB5}" type="datetimeFigureOut">
              <a:rPr lang="en-US" smtClean="0"/>
              <a:t>8/4/2018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172550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5"/>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EDF23B-0ECA-48A0-89A1-0174922E2AB5}" type="datetimeFigureOut">
              <a:rPr lang="en-US" smtClean="0"/>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290393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4"/>
            <a:ext cx="2882528" cy="191923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EDF23B-0ECA-48A0-89A1-0174922E2AB5}" type="datetimeFigureOut">
              <a:rPr lang="en-US" smtClean="0"/>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C45D8-F728-438A-A7C6-076B7FF68AD7}" type="slidenum">
              <a:rPr lang="en-US" smtClean="0"/>
              <a:t>‹#›</a:t>
            </a:fld>
            <a:endParaRPr lang="en-US"/>
          </a:p>
        </p:txBody>
      </p:sp>
    </p:spTree>
    <p:extLst>
      <p:ext uri="{BB962C8B-B14F-4D97-AF65-F5344CB8AC3E}">
        <p14:creationId xmlns:p14="http://schemas.microsoft.com/office/powerpoint/2010/main" val="4105896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750" b="0" i="1" baseline="0">
                <a:solidFill>
                  <a:schemeClr val="accent1"/>
                </a:solidFill>
                <a:latin typeface="+mj-lt"/>
              </a:defRPr>
            </a:lvl1pPr>
          </a:lstStyle>
          <a:p>
            <a:fld id="{EBEDF23B-0ECA-48A0-89A1-0174922E2AB5}" type="datetimeFigureOut">
              <a:rPr lang="en-US" smtClean="0"/>
              <a:t>8/4/2018</a:t>
            </a:fld>
            <a:endParaRPr lang="en-US"/>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100" b="1" i="1" baseline="0">
                <a:solidFill>
                  <a:schemeClr val="accent1"/>
                </a:solidFill>
                <a:latin typeface="+mj-lt"/>
              </a:defRPr>
            </a:lvl1pPr>
          </a:lstStyle>
          <a:p>
            <a:endParaRPr lang="en-US"/>
          </a:p>
        </p:txBody>
      </p:sp>
      <p:sp>
        <p:nvSpPr>
          <p:cNvPr id="6" name="Slide Number Placeholder 5"/>
          <p:cNvSpPr>
            <a:spLocks noGrp="1"/>
          </p:cNvSpPr>
          <p:nvPr>
            <p:ph type="sldNum" sz="quarter" idx="4"/>
          </p:nvPr>
        </p:nvSpPr>
        <p:spPr>
          <a:xfrm>
            <a:off x="8736013" y="5607595"/>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662C45D8-F728-438A-A7C6-076B7FF68AD7}" type="slidenum">
              <a:rPr lang="en-US" smtClean="0"/>
              <a:t>‹#›</a:t>
            </a:fld>
            <a:endParaRPr lang="en-US"/>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3078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685800" rtl="0" eaLnBrk="1" latinLnBrk="0" hangingPunct="1">
        <a:lnSpc>
          <a:spcPct val="90000"/>
        </a:lnSpc>
        <a:spcBef>
          <a:spcPct val="0"/>
        </a:spcBef>
        <a:buNone/>
        <a:defRPr sz="3800" b="0" i="1" kern="1200" baseline="0">
          <a:solidFill>
            <a:schemeClr val="accent1"/>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userDrawn="1">
          <p15:clr>
            <a:srgbClr val="F26B43"/>
          </p15:clr>
        </p15:guide>
        <p15:guide id="2" pos="480" userDrawn="1">
          <p15:clr>
            <a:srgbClr val="F26B43"/>
          </p15:clr>
        </p15:guide>
        <p15:guide id="3" pos="7200" userDrawn="1">
          <p15:clr>
            <a:srgbClr val="F26B43"/>
          </p15:clr>
        </p15:guide>
        <p15:guide id="4" pos="3264" userDrawn="1">
          <p15:clr>
            <a:srgbClr val="F26B43"/>
          </p15:clr>
        </p15:guide>
        <p15:guide id="0" pos="2124" userDrawn="1">
          <p15:clr>
            <a:srgbClr val="F26B43"/>
          </p15:clr>
        </p15:guide>
        <p15:guide id="5" pos="360" userDrawn="1">
          <p15:clr>
            <a:srgbClr val="F26B43"/>
          </p15:clr>
        </p15:guide>
        <p15:guide id="6" orient="horz" pos="432" userDrawn="1">
          <p15:clr>
            <a:srgbClr val="F26B43"/>
          </p15:clr>
        </p15:guide>
        <p15:guide id="7" pos="5400" userDrawn="1">
          <p15:clr>
            <a:srgbClr val="F26B43"/>
          </p15:clr>
        </p15:guide>
        <p15:guide id="8" pos="24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CAE20-64C0-4B40-AD90-CEDE383E12A3}" type="datetimeFigureOut">
              <a:rPr lang="en-US" smtClean="0"/>
              <a:t>8/4/2018</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C64EA-6D48-4CF3-A997-79AD90EECB91}" type="slidenum">
              <a:rPr lang="en-US" smtClean="0"/>
              <a:t>‹#›</a:t>
            </a:fld>
            <a:endParaRPr lang="en-US"/>
          </a:p>
        </p:txBody>
      </p:sp>
    </p:spTree>
    <p:extLst>
      <p:ext uri="{BB962C8B-B14F-4D97-AF65-F5344CB8AC3E}">
        <p14:creationId xmlns:p14="http://schemas.microsoft.com/office/powerpoint/2010/main" val="28579191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F278-0E68-4825-BA54-B1BF9BB7B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C195D7-EBC1-4794-AC63-40F7FA6A1C5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8559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F88E0-589C-46B1-934D-EAC92CFB9BDB}"/>
              </a:ext>
            </a:extLst>
          </p:cNvPr>
          <p:cNvSpPr>
            <a:spLocks noGrp="1"/>
          </p:cNvSpPr>
          <p:nvPr>
            <p:ph type="ctrTitle"/>
          </p:nvPr>
        </p:nvSpPr>
        <p:spPr/>
        <p:txBody>
          <a:bodyPr/>
          <a:lstStyle/>
          <a:p>
            <a:r>
              <a:rPr lang="en-US" dirty="0"/>
              <a:t>A Prepared Place for a Prepared People</a:t>
            </a:r>
          </a:p>
        </p:txBody>
      </p:sp>
      <p:sp>
        <p:nvSpPr>
          <p:cNvPr id="3" name="Subtitle 2">
            <a:extLst>
              <a:ext uri="{FF2B5EF4-FFF2-40B4-BE49-F238E27FC236}">
                <a16:creationId xmlns:a16="http://schemas.microsoft.com/office/drawing/2014/main" id="{D526C713-1FE4-40C7-80E6-7FC1E2415A5E}"/>
              </a:ext>
            </a:extLst>
          </p:cNvPr>
          <p:cNvSpPr>
            <a:spLocks noGrp="1"/>
          </p:cNvSpPr>
          <p:nvPr>
            <p:ph type="subTitle" idx="1"/>
          </p:nvPr>
        </p:nvSpPr>
        <p:spPr>
          <a:xfrm>
            <a:off x="816686" y="5537928"/>
            <a:ext cx="6975593" cy="706355"/>
          </a:xfrm>
        </p:spPr>
        <p:txBody>
          <a:bodyPr>
            <a:normAutofit fontScale="85000" lnSpcReduction="10000"/>
          </a:bodyPr>
          <a:lstStyle/>
          <a:p>
            <a:r>
              <a:rPr lang="en-US" sz="3600" dirty="0"/>
              <a:t>Heaven – Hebrews 11:16; 2 Corinthians 5:5</a:t>
            </a:r>
          </a:p>
        </p:txBody>
      </p:sp>
    </p:spTree>
    <p:extLst>
      <p:ext uri="{BB962C8B-B14F-4D97-AF65-F5344CB8AC3E}">
        <p14:creationId xmlns:p14="http://schemas.microsoft.com/office/powerpoint/2010/main" val="34836816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55B6-2311-4B61-99BD-96B7421C8C8F}"/>
              </a:ext>
            </a:extLst>
          </p:cNvPr>
          <p:cNvSpPr>
            <a:spLocks noGrp="1"/>
          </p:cNvSpPr>
          <p:nvPr>
            <p:ph type="title"/>
          </p:nvPr>
        </p:nvSpPr>
        <p:spPr/>
        <p:txBody>
          <a:bodyPr>
            <a:normAutofit/>
          </a:bodyPr>
          <a:lstStyle/>
          <a:p>
            <a:r>
              <a:rPr lang="en-US" b="1" dirty="0"/>
              <a:t>A Prepared Place…</a:t>
            </a:r>
            <a:br>
              <a:rPr lang="en-US" dirty="0"/>
            </a:br>
            <a:br>
              <a:rPr lang="en-US" dirty="0"/>
            </a:br>
            <a:br>
              <a:rPr lang="en-US" dirty="0"/>
            </a:br>
            <a:r>
              <a:rPr lang="en-US" sz="3200" dirty="0"/>
              <a:t>“for He has prepared a city for them”</a:t>
            </a:r>
            <a:endParaRPr lang="en-US" dirty="0"/>
          </a:p>
        </p:txBody>
      </p:sp>
      <p:sp>
        <p:nvSpPr>
          <p:cNvPr id="3" name="Content Placeholder 2">
            <a:extLst>
              <a:ext uri="{FF2B5EF4-FFF2-40B4-BE49-F238E27FC236}">
                <a16:creationId xmlns:a16="http://schemas.microsoft.com/office/drawing/2014/main" id="{8836DCBA-00B7-493C-A971-AB2B9C054256}"/>
              </a:ext>
            </a:extLst>
          </p:cNvPr>
          <p:cNvSpPr>
            <a:spLocks noGrp="1"/>
          </p:cNvSpPr>
          <p:nvPr>
            <p:ph idx="1"/>
          </p:nvPr>
        </p:nvSpPr>
        <p:spPr>
          <a:xfrm>
            <a:off x="3886202" y="159026"/>
            <a:ext cx="4686299" cy="6533322"/>
          </a:xfrm>
        </p:spPr>
        <p:txBody>
          <a:bodyPr/>
          <a:lstStyle/>
          <a:p>
            <a:pPr marL="0" indent="0">
              <a:buNone/>
            </a:pPr>
            <a:r>
              <a:rPr lang="en-US" sz="3200" b="1" dirty="0"/>
              <a:t>Eternal Plans </a:t>
            </a:r>
            <a:r>
              <a:rPr lang="en-US" sz="2800" dirty="0"/>
              <a:t>– </a:t>
            </a:r>
            <a:r>
              <a:rPr lang="en-US" sz="3200" dirty="0"/>
              <a:t>                             </a:t>
            </a:r>
            <a:r>
              <a:rPr lang="en-US" sz="2800" i="1" dirty="0"/>
              <a:t>cf. Matthew 25:34; John 14:2</a:t>
            </a:r>
            <a:endParaRPr lang="en-US" sz="3200" i="1" dirty="0"/>
          </a:p>
          <a:p>
            <a:r>
              <a:rPr lang="en-US" sz="2800" dirty="0"/>
              <a:t>Problem – sin: </a:t>
            </a:r>
            <a:r>
              <a:rPr lang="en-US" sz="2800" i="1" dirty="0"/>
              <a:t>Isaiah 59:1-2</a:t>
            </a:r>
          </a:p>
          <a:p>
            <a:r>
              <a:rPr lang="en-US" sz="2800" dirty="0"/>
              <a:t>Plan – condemn sin:  </a:t>
            </a:r>
            <a:r>
              <a:rPr lang="en-US" sz="2800" i="1" dirty="0"/>
              <a:t>Romans 8:3; Genesis 3:14-15</a:t>
            </a:r>
          </a:p>
          <a:p>
            <a:r>
              <a:rPr lang="en-US" sz="2800" dirty="0"/>
              <a:t>Planned result – entrance into God’s rest: </a:t>
            </a:r>
            <a:r>
              <a:rPr lang="en-US" sz="2800" i="1" dirty="0"/>
              <a:t>Gen. 2:1-3; Hebrews 4:3-10</a:t>
            </a:r>
          </a:p>
        </p:txBody>
      </p:sp>
    </p:spTree>
    <p:extLst>
      <p:ext uri="{BB962C8B-B14F-4D97-AF65-F5344CB8AC3E}">
        <p14:creationId xmlns:p14="http://schemas.microsoft.com/office/powerpoint/2010/main" val="248684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55B6-2311-4B61-99BD-96B7421C8C8F}"/>
              </a:ext>
            </a:extLst>
          </p:cNvPr>
          <p:cNvSpPr>
            <a:spLocks noGrp="1"/>
          </p:cNvSpPr>
          <p:nvPr>
            <p:ph type="title"/>
          </p:nvPr>
        </p:nvSpPr>
        <p:spPr/>
        <p:txBody>
          <a:bodyPr>
            <a:normAutofit/>
          </a:bodyPr>
          <a:lstStyle/>
          <a:p>
            <a:r>
              <a:rPr lang="en-US" b="1" dirty="0"/>
              <a:t>A Prepared Place…</a:t>
            </a:r>
            <a:br>
              <a:rPr lang="en-US" dirty="0"/>
            </a:br>
            <a:br>
              <a:rPr lang="en-US" dirty="0"/>
            </a:br>
            <a:br>
              <a:rPr lang="en-US" dirty="0"/>
            </a:br>
            <a:r>
              <a:rPr lang="en-US" sz="3200" dirty="0"/>
              <a:t>“for He has prepared a city for them”</a:t>
            </a:r>
            <a:endParaRPr lang="en-US" dirty="0"/>
          </a:p>
        </p:txBody>
      </p:sp>
      <p:sp>
        <p:nvSpPr>
          <p:cNvPr id="3" name="Content Placeholder 2">
            <a:extLst>
              <a:ext uri="{FF2B5EF4-FFF2-40B4-BE49-F238E27FC236}">
                <a16:creationId xmlns:a16="http://schemas.microsoft.com/office/drawing/2014/main" id="{8836DCBA-00B7-493C-A971-AB2B9C054256}"/>
              </a:ext>
            </a:extLst>
          </p:cNvPr>
          <p:cNvSpPr>
            <a:spLocks noGrp="1"/>
          </p:cNvSpPr>
          <p:nvPr>
            <p:ph idx="1"/>
          </p:nvPr>
        </p:nvSpPr>
        <p:spPr>
          <a:xfrm>
            <a:off x="3886202" y="159026"/>
            <a:ext cx="4686299" cy="6533322"/>
          </a:xfrm>
        </p:spPr>
        <p:txBody>
          <a:bodyPr/>
          <a:lstStyle/>
          <a:p>
            <a:pPr marL="0" indent="0">
              <a:buNone/>
            </a:pPr>
            <a:r>
              <a:rPr lang="en-US" sz="3200" b="1" dirty="0"/>
              <a:t>Execution of Plans</a:t>
            </a:r>
          </a:p>
          <a:p>
            <a:r>
              <a:rPr lang="en-US" sz="2800" dirty="0"/>
              <a:t>God sent His Son –                         </a:t>
            </a:r>
            <a:r>
              <a:rPr lang="en-US" sz="2800" i="1" dirty="0"/>
              <a:t>John 3:16; 1 John 4:9-10</a:t>
            </a:r>
          </a:p>
          <a:p>
            <a:r>
              <a:rPr lang="en-US" sz="2800" dirty="0"/>
              <a:t>Christ shed His blood – </a:t>
            </a:r>
            <a:r>
              <a:rPr lang="en-US" sz="2800" i="1" dirty="0"/>
              <a:t>Hebrews 9:13-14</a:t>
            </a:r>
          </a:p>
          <a:p>
            <a:r>
              <a:rPr lang="en-US" sz="2800" dirty="0"/>
              <a:t>Christ conquered death – </a:t>
            </a:r>
            <a:r>
              <a:rPr lang="en-US" sz="2800" i="1" dirty="0"/>
              <a:t>Hebrews 2:10-15;                                1 Corinthians 15</a:t>
            </a:r>
          </a:p>
          <a:p>
            <a:r>
              <a:rPr lang="en-US" sz="2800" dirty="0"/>
              <a:t>Christ serves as High Priest – </a:t>
            </a:r>
            <a:r>
              <a:rPr lang="en-US" sz="2800" i="1" dirty="0"/>
              <a:t>Hebrews 2:16-18; 4:15</a:t>
            </a:r>
          </a:p>
        </p:txBody>
      </p:sp>
    </p:spTree>
    <p:extLst>
      <p:ext uri="{BB962C8B-B14F-4D97-AF65-F5344CB8AC3E}">
        <p14:creationId xmlns:p14="http://schemas.microsoft.com/office/powerpoint/2010/main" val="102668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55B6-2311-4B61-99BD-96B7421C8C8F}"/>
              </a:ext>
            </a:extLst>
          </p:cNvPr>
          <p:cNvSpPr>
            <a:spLocks noGrp="1"/>
          </p:cNvSpPr>
          <p:nvPr>
            <p:ph type="title"/>
          </p:nvPr>
        </p:nvSpPr>
        <p:spPr/>
        <p:txBody>
          <a:bodyPr>
            <a:normAutofit/>
          </a:bodyPr>
          <a:lstStyle/>
          <a:p>
            <a:r>
              <a:rPr lang="en-US" b="1" dirty="0"/>
              <a:t>…for a Prepared People</a:t>
            </a:r>
            <a:br>
              <a:rPr lang="en-US" dirty="0"/>
            </a:br>
            <a:br>
              <a:rPr lang="en-US" dirty="0"/>
            </a:br>
            <a:br>
              <a:rPr lang="en-US" dirty="0"/>
            </a:br>
            <a:r>
              <a:rPr lang="en-US" sz="3200" dirty="0"/>
              <a:t>“Now He who has prepared us for this very thing is God”</a:t>
            </a:r>
            <a:endParaRPr lang="en-US" dirty="0"/>
          </a:p>
        </p:txBody>
      </p:sp>
      <p:sp>
        <p:nvSpPr>
          <p:cNvPr id="4" name="Content Placeholder 2">
            <a:extLst>
              <a:ext uri="{FF2B5EF4-FFF2-40B4-BE49-F238E27FC236}">
                <a16:creationId xmlns:a16="http://schemas.microsoft.com/office/drawing/2014/main" id="{B7B1CFA8-F130-487E-A487-50E52E73DAF8}"/>
              </a:ext>
            </a:extLst>
          </p:cNvPr>
          <p:cNvSpPr>
            <a:spLocks noGrp="1"/>
          </p:cNvSpPr>
          <p:nvPr>
            <p:ph idx="1"/>
          </p:nvPr>
        </p:nvSpPr>
        <p:spPr>
          <a:xfrm>
            <a:off x="3886202" y="159026"/>
            <a:ext cx="4686299" cy="6533322"/>
          </a:xfrm>
        </p:spPr>
        <p:txBody>
          <a:bodyPr/>
          <a:lstStyle/>
          <a:p>
            <a:pPr marL="0" indent="0">
              <a:buNone/>
            </a:pPr>
            <a:r>
              <a:rPr lang="en-US" sz="3200" b="1" dirty="0"/>
              <a:t>Those Who Seek the Righteousness of Faith</a:t>
            </a:r>
          </a:p>
          <a:p>
            <a:r>
              <a:rPr lang="en-US" sz="2800" dirty="0"/>
              <a:t>Not worthy of God’s presence: </a:t>
            </a:r>
            <a:r>
              <a:rPr lang="en-US" sz="2800" i="1" dirty="0"/>
              <a:t>Isaiah 6:1-5; Romans 3:9-12, 20, 23</a:t>
            </a:r>
          </a:p>
          <a:p>
            <a:r>
              <a:rPr lang="en-US" sz="2800" dirty="0"/>
              <a:t>Entrance must be by the righteousness of faith: </a:t>
            </a:r>
            <a:r>
              <a:rPr lang="en-US" sz="2800" i="1" dirty="0"/>
              <a:t>Romans 3:21-28</a:t>
            </a:r>
          </a:p>
        </p:txBody>
      </p:sp>
    </p:spTree>
    <p:extLst>
      <p:ext uri="{BB962C8B-B14F-4D97-AF65-F5344CB8AC3E}">
        <p14:creationId xmlns:p14="http://schemas.microsoft.com/office/powerpoint/2010/main" val="3273723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55B6-2311-4B61-99BD-96B7421C8C8F}"/>
              </a:ext>
            </a:extLst>
          </p:cNvPr>
          <p:cNvSpPr>
            <a:spLocks noGrp="1"/>
          </p:cNvSpPr>
          <p:nvPr>
            <p:ph type="title"/>
          </p:nvPr>
        </p:nvSpPr>
        <p:spPr/>
        <p:txBody>
          <a:bodyPr>
            <a:normAutofit/>
          </a:bodyPr>
          <a:lstStyle/>
          <a:p>
            <a:r>
              <a:rPr lang="en-US" b="1" dirty="0"/>
              <a:t>…for a Prepared People</a:t>
            </a:r>
            <a:br>
              <a:rPr lang="en-US" dirty="0"/>
            </a:br>
            <a:br>
              <a:rPr lang="en-US" dirty="0"/>
            </a:br>
            <a:br>
              <a:rPr lang="en-US" dirty="0"/>
            </a:br>
            <a:r>
              <a:rPr lang="en-US" sz="3200" dirty="0"/>
              <a:t>“Now He who has prepared us for this very thing is God”</a:t>
            </a:r>
            <a:endParaRPr lang="en-US" dirty="0"/>
          </a:p>
        </p:txBody>
      </p:sp>
      <p:sp>
        <p:nvSpPr>
          <p:cNvPr id="4" name="Content Placeholder 2">
            <a:extLst>
              <a:ext uri="{FF2B5EF4-FFF2-40B4-BE49-F238E27FC236}">
                <a16:creationId xmlns:a16="http://schemas.microsoft.com/office/drawing/2014/main" id="{B7B1CFA8-F130-487E-A487-50E52E73DAF8}"/>
              </a:ext>
            </a:extLst>
          </p:cNvPr>
          <p:cNvSpPr>
            <a:spLocks noGrp="1"/>
          </p:cNvSpPr>
          <p:nvPr>
            <p:ph idx="1"/>
          </p:nvPr>
        </p:nvSpPr>
        <p:spPr>
          <a:xfrm>
            <a:off x="3886202" y="159026"/>
            <a:ext cx="4686299" cy="6533322"/>
          </a:xfrm>
        </p:spPr>
        <p:txBody>
          <a:bodyPr/>
          <a:lstStyle/>
          <a:p>
            <a:pPr marL="0" indent="0">
              <a:buNone/>
            </a:pPr>
            <a:r>
              <a:rPr lang="en-US" sz="3200" b="1" dirty="0"/>
              <a:t>Those Who are Washed in Christ’s Blood</a:t>
            </a:r>
          </a:p>
          <a:p>
            <a:r>
              <a:rPr lang="en-US" sz="2800" dirty="0"/>
              <a:t>Obedience of faith:              </a:t>
            </a:r>
            <a:r>
              <a:rPr lang="en-US" sz="2800" i="1" dirty="0"/>
              <a:t>Romans 1:5; 16:25-26</a:t>
            </a:r>
          </a:p>
          <a:p>
            <a:r>
              <a:rPr lang="en-US" sz="2800" dirty="0"/>
              <a:t>Where and when are we washed in Christ’s blood?</a:t>
            </a:r>
          </a:p>
          <a:p>
            <a:pPr lvl="1"/>
            <a:r>
              <a:rPr lang="en-US" sz="2800" dirty="0"/>
              <a:t>Washing of water: </a:t>
            </a:r>
            <a:r>
              <a:rPr lang="en-US" sz="2800" i="1" dirty="0"/>
              <a:t>Hebrews 10:22;               Ephesians 5:25-27</a:t>
            </a:r>
          </a:p>
          <a:p>
            <a:pPr lvl="1"/>
            <a:r>
              <a:rPr lang="en-US" sz="2800" dirty="0"/>
              <a:t>Baptism: </a:t>
            </a:r>
            <a:r>
              <a:rPr lang="en-US" sz="2800" i="1" dirty="0"/>
              <a:t>Acts 2:38;                    cf. Matthew 26:28</a:t>
            </a:r>
          </a:p>
        </p:txBody>
      </p:sp>
    </p:spTree>
    <p:extLst>
      <p:ext uri="{BB962C8B-B14F-4D97-AF65-F5344CB8AC3E}">
        <p14:creationId xmlns:p14="http://schemas.microsoft.com/office/powerpoint/2010/main" val="2017984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55B6-2311-4B61-99BD-96B7421C8C8F}"/>
              </a:ext>
            </a:extLst>
          </p:cNvPr>
          <p:cNvSpPr>
            <a:spLocks noGrp="1"/>
          </p:cNvSpPr>
          <p:nvPr>
            <p:ph type="title"/>
          </p:nvPr>
        </p:nvSpPr>
        <p:spPr/>
        <p:txBody>
          <a:bodyPr>
            <a:normAutofit/>
          </a:bodyPr>
          <a:lstStyle/>
          <a:p>
            <a:r>
              <a:rPr lang="en-US" b="1" dirty="0"/>
              <a:t>…for a Prepared People</a:t>
            </a:r>
            <a:br>
              <a:rPr lang="en-US" dirty="0"/>
            </a:br>
            <a:br>
              <a:rPr lang="en-US" dirty="0"/>
            </a:br>
            <a:br>
              <a:rPr lang="en-US" dirty="0"/>
            </a:br>
            <a:r>
              <a:rPr lang="en-US" sz="3200" dirty="0"/>
              <a:t>“Now He who has prepared us for this very thing is God”</a:t>
            </a:r>
            <a:endParaRPr lang="en-US" dirty="0"/>
          </a:p>
        </p:txBody>
      </p:sp>
      <p:sp>
        <p:nvSpPr>
          <p:cNvPr id="4" name="Content Placeholder 2">
            <a:extLst>
              <a:ext uri="{FF2B5EF4-FFF2-40B4-BE49-F238E27FC236}">
                <a16:creationId xmlns:a16="http://schemas.microsoft.com/office/drawing/2014/main" id="{B7B1CFA8-F130-487E-A487-50E52E73DAF8}"/>
              </a:ext>
            </a:extLst>
          </p:cNvPr>
          <p:cNvSpPr>
            <a:spLocks noGrp="1"/>
          </p:cNvSpPr>
          <p:nvPr>
            <p:ph idx="1"/>
          </p:nvPr>
        </p:nvSpPr>
        <p:spPr>
          <a:xfrm>
            <a:off x="3886202" y="159026"/>
            <a:ext cx="4686299" cy="6533322"/>
          </a:xfrm>
        </p:spPr>
        <p:txBody>
          <a:bodyPr/>
          <a:lstStyle/>
          <a:p>
            <a:pPr marL="0" indent="0">
              <a:buNone/>
            </a:pPr>
            <a:r>
              <a:rPr lang="en-US" sz="3200" b="1" dirty="0"/>
              <a:t>Those Who are Being Transformed </a:t>
            </a:r>
            <a:r>
              <a:rPr lang="en-US" sz="2800" i="1" dirty="0"/>
              <a:t>–                                     cf. Romans 12:1-2</a:t>
            </a:r>
          </a:p>
          <a:p>
            <a:r>
              <a:rPr lang="en-US" sz="2800" dirty="0"/>
              <a:t>Desire the Resurrection: </a:t>
            </a:r>
            <a:r>
              <a:rPr lang="en-US" sz="2800" i="1" dirty="0"/>
              <a:t>Philippians 3:7-11;                                     1 John 3:1-3</a:t>
            </a:r>
          </a:p>
          <a:p>
            <a:r>
              <a:rPr lang="en-US" sz="2800" dirty="0"/>
              <a:t>God prepares us for the glorious habitation </a:t>
            </a:r>
            <a:r>
              <a:rPr lang="en-US" sz="2800" i="1" dirty="0"/>
              <a:t>–                          2 Corinthians 5:1-5; 3:18;             4:6, 16</a:t>
            </a:r>
          </a:p>
        </p:txBody>
      </p:sp>
    </p:spTree>
    <p:extLst>
      <p:ext uri="{BB962C8B-B14F-4D97-AF65-F5344CB8AC3E}">
        <p14:creationId xmlns:p14="http://schemas.microsoft.com/office/powerpoint/2010/main" val="348550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55B6-2311-4B61-99BD-96B7421C8C8F}"/>
              </a:ext>
            </a:extLst>
          </p:cNvPr>
          <p:cNvSpPr>
            <a:spLocks noGrp="1"/>
          </p:cNvSpPr>
          <p:nvPr>
            <p:ph type="title"/>
          </p:nvPr>
        </p:nvSpPr>
        <p:spPr/>
        <p:txBody>
          <a:bodyPr>
            <a:normAutofit/>
          </a:bodyPr>
          <a:lstStyle/>
          <a:p>
            <a:r>
              <a:rPr lang="en-US" b="1" dirty="0"/>
              <a:t>…for a Prepared People</a:t>
            </a:r>
            <a:br>
              <a:rPr lang="en-US" dirty="0"/>
            </a:br>
            <a:br>
              <a:rPr lang="en-US" dirty="0"/>
            </a:br>
            <a:br>
              <a:rPr lang="en-US" dirty="0"/>
            </a:br>
            <a:r>
              <a:rPr lang="en-US" sz="3200" dirty="0"/>
              <a:t>“Now He who has prepared us for this very thing is God”</a:t>
            </a:r>
            <a:endParaRPr lang="en-US" dirty="0"/>
          </a:p>
        </p:txBody>
      </p:sp>
      <p:sp>
        <p:nvSpPr>
          <p:cNvPr id="4" name="Content Placeholder 2">
            <a:extLst>
              <a:ext uri="{FF2B5EF4-FFF2-40B4-BE49-F238E27FC236}">
                <a16:creationId xmlns:a16="http://schemas.microsoft.com/office/drawing/2014/main" id="{B7B1CFA8-F130-487E-A487-50E52E73DAF8}"/>
              </a:ext>
            </a:extLst>
          </p:cNvPr>
          <p:cNvSpPr>
            <a:spLocks noGrp="1"/>
          </p:cNvSpPr>
          <p:nvPr>
            <p:ph idx="1"/>
          </p:nvPr>
        </p:nvSpPr>
        <p:spPr>
          <a:xfrm>
            <a:off x="3886202" y="159026"/>
            <a:ext cx="4686299" cy="6533322"/>
          </a:xfrm>
        </p:spPr>
        <p:txBody>
          <a:bodyPr/>
          <a:lstStyle/>
          <a:p>
            <a:pPr marL="0" indent="0">
              <a:buNone/>
            </a:pPr>
            <a:r>
              <a:rPr lang="en-US" sz="3200" b="1" dirty="0"/>
              <a:t>Those Who Long for Heaven</a:t>
            </a:r>
            <a:endParaRPr lang="en-US" sz="2800" i="1" dirty="0"/>
          </a:p>
          <a:p>
            <a:r>
              <a:rPr lang="en-US" sz="2800" dirty="0"/>
              <a:t>Whosoever desires: </a:t>
            </a:r>
            <a:r>
              <a:rPr lang="en-US" sz="2800" i="1" dirty="0"/>
              <a:t>Revelation 22:17</a:t>
            </a:r>
          </a:p>
          <a:p>
            <a:r>
              <a:rPr lang="en-US" sz="2800" dirty="0"/>
              <a:t>Seek things above </a:t>
            </a:r>
            <a:r>
              <a:rPr lang="en-US" sz="2800" i="1" dirty="0"/>
              <a:t>– Colossians 3:1-4</a:t>
            </a:r>
          </a:p>
          <a:p>
            <a:r>
              <a:rPr lang="en-US" sz="2800" dirty="0"/>
              <a:t>Add to your faith </a:t>
            </a:r>
            <a:r>
              <a:rPr lang="en-US" sz="2800" i="1" dirty="0"/>
              <a:t>–                                     2 Peter 1:5-11</a:t>
            </a:r>
          </a:p>
          <a:p>
            <a:r>
              <a:rPr lang="en-US" sz="2800" dirty="0"/>
              <a:t>Diligent, faithful, and patient </a:t>
            </a:r>
            <a:r>
              <a:rPr lang="en-US" sz="2800" i="1" dirty="0"/>
              <a:t>– Hebrews 6:11-12</a:t>
            </a:r>
          </a:p>
          <a:p>
            <a:r>
              <a:rPr lang="en-US" sz="2800" dirty="0"/>
              <a:t>Strangers and Pilgrims </a:t>
            </a:r>
            <a:r>
              <a:rPr lang="en-US" sz="2800" i="1" dirty="0"/>
              <a:t>– Hebrews 11:13-16</a:t>
            </a:r>
          </a:p>
        </p:txBody>
      </p:sp>
    </p:spTree>
    <p:extLst>
      <p:ext uri="{BB962C8B-B14F-4D97-AF65-F5344CB8AC3E}">
        <p14:creationId xmlns:p14="http://schemas.microsoft.com/office/powerpoint/2010/main" val="309946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F88E0-589C-46B1-934D-EAC92CFB9BDB}"/>
              </a:ext>
            </a:extLst>
          </p:cNvPr>
          <p:cNvSpPr>
            <a:spLocks noGrp="1"/>
          </p:cNvSpPr>
          <p:nvPr>
            <p:ph type="ctrTitle"/>
          </p:nvPr>
        </p:nvSpPr>
        <p:spPr/>
        <p:txBody>
          <a:bodyPr/>
          <a:lstStyle/>
          <a:p>
            <a:r>
              <a:rPr lang="en-US" dirty="0"/>
              <a:t>A Prepared Place for a Prepared People</a:t>
            </a:r>
          </a:p>
        </p:txBody>
      </p:sp>
      <p:sp>
        <p:nvSpPr>
          <p:cNvPr id="3" name="Subtitle 2">
            <a:extLst>
              <a:ext uri="{FF2B5EF4-FFF2-40B4-BE49-F238E27FC236}">
                <a16:creationId xmlns:a16="http://schemas.microsoft.com/office/drawing/2014/main" id="{D526C713-1FE4-40C7-80E6-7FC1E2415A5E}"/>
              </a:ext>
            </a:extLst>
          </p:cNvPr>
          <p:cNvSpPr>
            <a:spLocks noGrp="1"/>
          </p:cNvSpPr>
          <p:nvPr>
            <p:ph type="subTitle" idx="1"/>
          </p:nvPr>
        </p:nvSpPr>
        <p:spPr>
          <a:xfrm>
            <a:off x="816686" y="5537928"/>
            <a:ext cx="6975593" cy="706355"/>
          </a:xfrm>
        </p:spPr>
        <p:txBody>
          <a:bodyPr>
            <a:normAutofit fontScale="85000" lnSpcReduction="10000"/>
          </a:bodyPr>
          <a:lstStyle/>
          <a:p>
            <a:r>
              <a:rPr lang="en-US" sz="3600" dirty="0"/>
              <a:t>Heaven – Hebrews 11:16; 2 Corinthians 5:5</a:t>
            </a:r>
          </a:p>
        </p:txBody>
      </p:sp>
    </p:spTree>
    <p:extLst>
      <p:ext uri="{BB962C8B-B14F-4D97-AF65-F5344CB8AC3E}">
        <p14:creationId xmlns:p14="http://schemas.microsoft.com/office/powerpoint/2010/main" val="12399097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07151B"/>
      </a:dk2>
      <a:lt2>
        <a:srgbClr val="F2F3F3"/>
      </a:lt2>
      <a:accent1>
        <a:srgbClr val="1C546B"/>
      </a:accent1>
      <a:accent2>
        <a:srgbClr val="606968"/>
      </a:accent2>
      <a:accent3>
        <a:srgbClr val="8D8D35"/>
      </a:accent3>
      <a:accent4>
        <a:srgbClr val="D9A142"/>
      </a:accent4>
      <a:accent5>
        <a:srgbClr val="C47023"/>
      </a:accent5>
      <a:accent6>
        <a:srgbClr val="754D64"/>
      </a:accent6>
      <a:hlink>
        <a:srgbClr val="417E93"/>
      </a:hlink>
      <a:folHlink>
        <a:srgbClr val="A76D89"/>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12434FFF-CE4A-40FC-99FF-CA1400F2E62F}"/>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706</TotalTime>
  <Words>2263</Words>
  <Application>Microsoft Office PowerPoint</Application>
  <PresentationFormat>On-screen Show (4:3)</PresentationFormat>
  <Paragraphs>155</Paragraphs>
  <Slides>9</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Century Schoolbook</vt:lpstr>
      <vt:lpstr>Corbel</vt:lpstr>
      <vt:lpstr>Times New Roman</vt:lpstr>
      <vt:lpstr>Wingdings</vt:lpstr>
      <vt:lpstr>Headlines</vt:lpstr>
      <vt:lpstr>Office Theme</vt:lpstr>
      <vt:lpstr>PowerPoint Presentation</vt:lpstr>
      <vt:lpstr>A Prepared Place for a Prepared People</vt:lpstr>
      <vt:lpstr>A Prepared Place…   “for He has prepared a city for them”</vt:lpstr>
      <vt:lpstr>A Prepared Place…   “for He has prepared a city for them”</vt:lpstr>
      <vt:lpstr>…for a Prepared People   “Now He who has prepared us for this very thing is God”</vt:lpstr>
      <vt:lpstr>…for a Prepared People   “Now He who has prepared us for this very thing is God”</vt:lpstr>
      <vt:lpstr>…for a Prepared People   “Now He who has prepared us for this very thing is God”</vt:lpstr>
      <vt:lpstr>…for a Prepared People   “Now He who has prepared us for this very thing is God”</vt:lpstr>
      <vt:lpstr>A Prepared Place for a Prepared People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13</cp:revision>
  <dcterms:created xsi:type="dcterms:W3CDTF">2018-07-30T22:36:09Z</dcterms:created>
  <dcterms:modified xsi:type="dcterms:W3CDTF">2018-08-05T00:18:43Z</dcterms:modified>
</cp:coreProperties>
</file>