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7" r:id="rId2"/>
  </p:sldMasterIdLst>
  <p:notesMasterIdLst>
    <p:notesMasterId r:id="rId11"/>
  </p:notesMasterIdLst>
  <p:sldIdLst>
    <p:sldId id="258" r:id="rId3"/>
    <p:sldId id="256" r:id="rId4"/>
    <p:sldId id="257"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090D3A-98AC-4C3A-A314-D175067F3D35}" type="datetimeFigureOut">
              <a:rPr lang="en-US" smtClean="0"/>
              <a:t>8/26/2018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B9F3A-C5FA-4B54-9E8D-3B2492F1926A}" type="slidenum">
              <a:rPr lang="en-US" smtClean="0"/>
              <a:t>‹#›</a:t>
            </a:fld>
            <a:endParaRPr lang="en-US"/>
          </a:p>
        </p:txBody>
      </p:sp>
    </p:spTree>
    <p:extLst>
      <p:ext uri="{BB962C8B-B14F-4D97-AF65-F5344CB8AC3E}">
        <p14:creationId xmlns:p14="http://schemas.microsoft.com/office/powerpoint/2010/main" val="78384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Mercy and Truth, Righteousness and Peace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Psalm 85:10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know of mercy, truth, righteousness, and peace. Each of these concepts are vital, and are worthy of our deepest consideration.</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However</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Psalm 85:10</a:t>
            </a:r>
            <a:r>
              <a:rPr lang="en-US" b="1" dirty="0">
                <a:latin typeface="Calibri" panose="020F0502020204030204" pitchFamily="34" charset="0"/>
                <a:ea typeface="Calibri" panose="020F0502020204030204" pitchFamily="34" charset="0"/>
                <a:cs typeface="Times New Roman" panose="02020603050405020304" pitchFamily="18" charset="0"/>
              </a:rPr>
              <a:t> notes that which is observed in the whole of the inspired word: that mercy and truth, as well as righteousness and peace are intimately related – so much so that the presence of one necessitates the presence of the 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 consideration of the relationship between Mercy and Truth, Righteousness and Peace is of great benefit.</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Psalm 85 – A Prayer for Restoration and Salvation</a:t>
            </a:r>
          </a:p>
          <a:p>
            <a:endParaRPr lang="en-US" dirty="0"/>
          </a:p>
        </p:txBody>
      </p:sp>
      <p:sp>
        <p:nvSpPr>
          <p:cNvPr id="4" name="Slide Number Placeholder 3"/>
          <p:cNvSpPr>
            <a:spLocks noGrp="1"/>
          </p:cNvSpPr>
          <p:nvPr>
            <p:ph type="sldNum" sz="quarter" idx="10"/>
          </p:nvPr>
        </p:nvSpPr>
        <p:spPr/>
        <p:txBody>
          <a:bodyPr/>
          <a:lstStyle/>
          <a:p>
            <a:fld id="{919B9F3A-C5FA-4B54-9E8D-3B2492F1926A}" type="slidenum">
              <a:rPr lang="en-US" smtClean="0"/>
              <a:t>2</a:t>
            </a:fld>
            <a:endParaRPr lang="en-US"/>
          </a:p>
        </p:txBody>
      </p:sp>
    </p:spTree>
    <p:extLst>
      <p:ext uri="{BB962C8B-B14F-4D97-AF65-F5344CB8AC3E}">
        <p14:creationId xmlns:p14="http://schemas.microsoft.com/office/powerpoint/2010/main" val="2812512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Psalm 85 – A Prayer for Restoration and Salvation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Occasion of Composition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85:1-3</a:t>
            </a:r>
            <a:r>
              <a:rPr lang="en-US" dirty="0">
                <a:latin typeface="Calibri" panose="020F0502020204030204" pitchFamily="34" charset="0"/>
                <a:ea typeface="Calibri" panose="020F0502020204030204" pitchFamily="34" charset="0"/>
                <a:cs typeface="Times New Roman" panose="02020603050405020304" pitchFamily="18" charset="0"/>
              </a:rPr>
              <a:t> – These verses bring our minds to the return of God’s people from Babylonian captivity. They are at least referencing times in general of the captivity of God’s people – be it spiritual, physical, or both – wherein God is petitioned for deliverance.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were in the Jewish history, as there have been in the Christian church, numerous occasions to which the sentiments of the psalm would be appropriate…There is nothing to make it absolutely certain that it pertains to the Babylonian captivity, as </a:t>
            </a:r>
            <a:r>
              <a:rPr lang="en-US" dirty="0" err="1">
                <a:latin typeface="Calibri" panose="020F0502020204030204" pitchFamily="34" charset="0"/>
                <a:ea typeface="Calibri" panose="020F0502020204030204" pitchFamily="34" charset="0"/>
                <a:cs typeface="Times New Roman" panose="02020603050405020304" pitchFamily="18" charset="0"/>
              </a:rPr>
              <a:t>DeWette</a:t>
            </a:r>
            <a:r>
              <a:rPr lang="en-US" dirty="0">
                <a:latin typeface="Calibri" panose="020F0502020204030204" pitchFamily="34" charset="0"/>
                <a:ea typeface="Calibri" panose="020F0502020204030204" pitchFamily="34" charset="0"/>
                <a:cs typeface="Times New Roman" panose="02020603050405020304" pitchFamily="18" charset="0"/>
              </a:rPr>
              <a:t> supposes, but the language is so general that it might refer to any captivity.” (Albert Barnes’ Notes on the Bible – Introduction to Psalm 85)</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reference of Psa_85:1-13 to the period after the Exile and to the restoration of the state, says </a:t>
            </a:r>
            <a:r>
              <a:rPr lang="en-US" dirty="0" err="1">
                <a:latin typeface="Calibri" panose="020F0502020204030204" pitchFamily="34" charset="0"/>
                <a:ea typeface="Calibri" panose="020F0502020204030204" pitchFamily="34" charset="0"/>
                <a:cs typeface="Times New Roman" panose="02020603050405020304" pitchFamily="18" charset="0"/>
              </a:rPr>
              <a:t>Dursch</a:t>
            </a:r>
            <a:r>
              <a:rPr lang="en-US" dirty="0">
                <a:latin typeface="Calibri" panose="020F0502020204030204" pitchFamily="34" charset="0"/>
                <a:ea typeface="Calibri" panose="020F0502020204030204" pitchFamily="34" charset="0"/>
                <a:cs typeface="Times New Roman" panose="02020603050405020304" pitchFamily="18" charset="0"/>
              </a:rPr>
              <a:t>, is clearly expressed in the Psalm. On the other hand, </a:t>
            </a:r>
            <a:r>
              <a:rPr lang="en-US" dirty="0" err="1">
                <a:latin typeface="Calibri" panose="020F0502020204030204" pitchFamily="34" charset="0"/>
                <a:ea typeface="Calibri" panose="020F0502020204030204" pitchFamily="34" charset="0"/>
                <a:cs typeface="Times New Roman" panose="02020603050405020304" pitchFamily="18" charset="0"/>
              </a:rPr>
              <a:t>Hengstenberg</a:t>
            </a:r>
            <a:r>
              <a:rPr lang="en-US" dirty="0">
                <a:latin typeface="Calibri" panose="020F0502020204030204" pitchFamily="34" charset="0"/>
                <a:ea typeface="Calibri" panose="020F0502020204030204" pitchFamily="34" charset="0"/>
                <a:cs typeface="Times New Roman" panose="02020603050405020304" pitchFamily="18" charset="0"/>
              </a:rPr>
              <a:t> maintains that “the Psalm does not admit of any historical interpretation,” and is sure only of this one fact, that Psa_85:2-4 do not relate to the deliverance out of the Exile. Even this Psalm, however, is not a formulary belonging to no express period, but has a special historical basis; and Psa_85:2-4 certainly sound as though they came from the lips of a people restored to their fatherland.” (</a:t>
            </a:r>
            <a:r>
              <a:rPr lang="en-US" dirty="0" err="1">
                <a:latin typeface="Calibri" panose="020F0502020204030204" pitchFamily="34" charset="0"/>
                <a:ea typeface="Calibri" panose="020F0502020204030204" pitchFamily="34" charset="0"/>
                <a:cs typeface="Times New Roman" panose="02020603050405020304" pitchFamily="18" charset="0"/>
              </a:rPr>
              <a:t>Keil</a:t>
            </a:r>
            <a:r>
              <a:rPr lang="en-US" dirty="0">
                <a:latin typeface="Calibri" panose="020F0502020204030204" pitchFamily="34" charset="0"/>
                <a:ea typeface="Calibri" panose="020F0502020204030204" pitchFamily="34" charset="0"/>
                <a:cs typeface="Times New Roman" panose="02020603050405020304" pitchFamily="18" charset="0"/>
              </a:rPr>
              <a:t> &amp; </a:t>
            </a:r>
            <a:r>
              <a:rPr lang="en-US" dirty="0" err="1">
                <a:latin typeface="Calibri" panose="020F0502020204030204" pitchFamily="34" charset="0"/>
                <a:ea typeface="Calibri" panose="020F0502020204030204" pitchFamily="34" charset="0"/>
                <a:cs typeface="Times New Roman" panose="02020603050405020304" pitchFamily="18" charset="0"/>
              </a:rPr>
              <a:t>Delitzsch</a:t>
            </a:r>
            <a:r>
              <a:rPr lang="en-US" dirty="0">
                <a:latin typeface="Calibri" panose="020F0502020204030204" pitchFamily="34" charset="0"/>
                <a:ea typeface="Calibri" panose="020F0502020204030204" pitchFamily="34" charset="0"/>
                <a:cs typeface="Times New Roman" panose="02020603050405020304" pitchFamily="18" charset="0"/>
              </a:rPr>
              <a:t> Commentary on the Old Testament – Introduction to Psalm 85)</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Concerning the captivity, and return: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19B9F3A-C5FA-4B54-9E8D-3B2492F1926A}" type="slidenum">
              <a:rPr lang="en-US" smtClean="0"/>
              <a:t>3</a:t>
            </a:fld>
            <a:endParaRPr lang="en-US"/>
          </a:p>
        </p:txBody>
      </p:sp>
    </p:spTree>
    <p:extLst>
      <p:ext uri="{BB962C8B-B14F-4D97-AF65-F5344CB8AC3E}">
        <p14:creationId xmlns:p14="http://schemas.microsoft.com/office/powerpoint/2010/main" val="10491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Concerning the captivity, and return: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Moses to the second generation who would inhabit Canaan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4:25-31</a:t>
            </a:r>
            <a:r>
              <a:rPr lang="en-US" dirty="0">
                <a:latin typeface="Calibri" panose="020F0502020204030204" pitchFamily="34" charset="0"/>
                <a:ea typeface="Calibri" panose="020F0502020204030204" pitchFamily="34" charset="0"/>
                <a:cs typeface="Times New Roman" panose="02020603050405020304" pitchFamily="18" charset="0"/>
              </a:rPr>
              <a:t> – If you serve other gods, you will be scattered, and if you turn back to the Lord, He will be merciful.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Jerusalem falls to Babylon and is carried into captivity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Chronicles 36:15-17</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King of Babylon, Nebuchadnezzar, is given Judah by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 remnant of the captivity returns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Chronicles 36:22-23</a:t>
            </a:r>
            <a:r>
              <a:rPr lang="en-US" dirty="0">
                <a:latin typeface="Calibri" panose="020F0502020204030204" pitchFamily="34" charset="0"/>
                <a:ea typeface="Calibri" panose="020F0502020204030204" pitchFamily="34" charset="0"/>
                <a:cs typeface="Times New Roman" panose="02020603050405020304" pitchFamily="18" charset="0"/>
              </a:rPr>
              <a:t> – according to the prophecy through Jeremiah, the Lord caused Cyrus, king of Persia, to allow and fund a return back to Jerusalem. (Where Ezra picks up.)</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yet a full spiritual return to the Lord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85:4-7</a:t>
            </a:r>
            <a:r>
              <a:rPr lang="en-US" dirty="0">
                <a:latin typeface="Calibri" panose="020F0502020204030204" pitchFamily="34" charset="0"/>
                <a:ea typeface="Calibri" panose="020F0502020204030204" pitchFamily="34" charset="0"/>
                <a:cs typeface="Times New Roman" panose="02020603050405020304" pitchFamily="18" charset="0"/>
              </a:rPr>
              <a:t> – the Psalm indicates, in spite of the physical return, the lack of a full spiritual return.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Ezra 9:1-2; Nehemiah 13:23-24</a:t>
            </a:r>
            <a:r>
              <a:rPr lang="en-US" dirty="0">
                <a:latin typeface="Calibri" panose="020F0502020204030204" pitchFamily="34" charset="0"/>
                <a:ea typeface="Calibri" panose="020F0502020204030204" pitchFamily="34" charset="0"/>
                <a:cs typeface="Times New Roman" panose="02020603050405020304" pitchFamily="18" charset="0"/>
              </a:rPr>
              <a:t> – Both Ezra and Nehemiah witnessed the incomplete spiritual return to the Lord after the physical return – the people married Pagan wives, and partook in idolatry.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85:9</a:t>
            </a:r>
            <a:r>
              <a:rPr lang="en-US" dirty="0">
                <a:latin typeface="Calibri" panose="020F0502020204030204" pitchFamily="34" charset="0"/>
                <a:ea typeface="Calibri" panose="020F0502020204030204" pitchFamily="34" charset="0"/>
                <a:cs typeface="Times New Roman" panose="02020603050405020304" pitchFamily="18" charset="0"/>
              </a:rPr>
              <a:t> – His salvation is only to those who fear Him – a full experience of God’s mercy, in the most important spiritual way, can only be experienced by those who show fidelity to Him.</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Repentance is necessary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Ezra 10:10-11</a:t>
            </a:r>
            <a:r>
              <a:rPr lang="en-US" dirty="0">
                <a:latin typeface="Calibri" panose="020F0502020204030204" pitchFamily="34" charset="0"/>
                <a:ea typeface="Calibri" panose="020F0502020204030204" pitchFamily="34" charset="0"/>
                <a:cs typeface="Times New Roman" panose="02020603050405020304" pitchFamily="18" charset="0"/>
              </a:rPr>
              <a:t> – Ezra calls for repentance – put away your foreign wives. (Nehemiah does the same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Nehemiah 13:25-28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time of the return from Babylonian captivity seems to fit the contents of this Psalm.</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Regardless,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85</a:t>
            </a:r>
            <a:r>
              <a:rPr lang="en-US" b="1" dirty="0">
                <a:latin typeface="Calibri" panose="020F0502020204030204" pitchFamily="34" charset="0"/>
                <a:ea typeface="Calibri" panose="020F0502020204030204" pitchFamily="34" charset="0"/>
                <a:cs typeface="Times New Roman" panose="02020603050405020304" pitchFamily="18" charset="0"/>
              </a:rPr>
              <a:t> gives us great insight into restoration of one to God, and the reception of His mercy as it is related to truth, righteousness, and the peace it brings.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85</a:t>
            </a:r>
            <a:r>
              <a:rPr lang="en-US" dirty="0">
                <a:latin typeface="Calibri" panose="020F0502020204030204" pitchFamily="34" charset="0"/>
                <a:ea typeface="Calibri" panose="020F0502020204030204" pitchFamily="34" charset="0"/>
                <a:cs typeface="Times New Roman" panose="02020603050405020304" pitchFamily="18" charset="0"/>
              </a:rPr>
              <a:t> – A Prayer for Restoration and Salvation</a:t>
            </a:r>
          </a:p>
          <a:p>
            <a:endParaRPr lang="en-US" dirty="0"/>
          </a:p>
        </p:txBody>
      </p:sp>
      <p:sp>
        <p:nvSpPr>
          <p:cNvPr id="4" name="Slide Number Placeholder 3"/>
          <p:cNvSpPr>
            <a:spLocks noGrp="1"/>
          </p:cNvSpPr>
          <p:nvPr>
            <p:ph type="sldNum" sz="quarter" idx="10"/>
          </p:nvPr>
        </p:nvSpPr>
        <p:spPr/>
        <p:txBody>
          <a:bodyPr/>
          <a:lstStyle/>
          <a:p>
            <a:fld id="{919B9F3A-C5FA-4B54-9E8D-3B2492F1926A}" type="slidenum">
              <a:rPr lang="en-US" smtClean="0"/>
              <a:t>4</a:t>
            </a:fld>
            <a:endParaRPr lang="en-US"/>
          </a:p>
        </p:txBody>
      </p:sp>
    </p:spTree>
    <p:extLst>
      <p:ext uri="{BB962C8B-B14F-4D97-AF65-F5344CB8AC3E}">
        <p14:creationId xmlns:p14="http://schemas.microsoft.com/office/powerpoint/2010/main" val="258930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85</a:t>
            </a:r>
            <a:r>
              <a:rPr lang="en-US" dirty="0">
                <a:latin typeface="Calibri" panose="020F0502020204030204" pitchFamily="34" charset="0"/>
                <a:ea typeface="Calibri" panose="020F0502020204030204" pitchFamily="34" charset="0"/>
                <a:cs typeface="Times New Roman" panose="02020603050405020304" pitchFamily="18" charset="0"/>
              </a:rPr>
              <a:t> – A Prayer for Restoration and Salvation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remembrance of, and appeal to, past favor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remembrance of God’s mercy and favor to people in the past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Perhaps the first return, especially of the state, to Jerusalem from Babylonian captivity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appeal to God for His favor and mercy in the present based upon the past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current state between God and the people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 state of sin wherein God’s wrath is felt by the people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 plea for mercy from the Lord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6-7).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Expressed confidence in God’s mercy if His conditions are met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God’s words to His people are always peace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Yet, the peace is conditional. God requires repentance, and fidelity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8b-9).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Mercy will be present where there is truth, and vice versa. The same with righteousness and peace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land and people will be blessed by God’s presence among them, where they follow Him in righteousness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ESPECIALLY VERSE 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Mercy and truth</a:t>
            </a:r>
            <a:r>
              <a:rPr lang="en-US" dirty="0">
                <a:latin typeface="Calibri" panose="020F0502020204030204" pitchFamily="34" charset="0"/>
                <a:ea typeface="Calibri" panose="020F0502020204030204" pitchFamily="34" charset="0"/>
                <a:cs typeface="Times New Roman" panose="02020603050405020304" pitchFamily="18" charset="0"/>
              </a:rPr>
              <a:t> – God’s mercy is not present without His truth. And in the presence of God’s truth, especially in the hearts of the people, His mercy is there. Also, mercy cannot be given separate from truth.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 Peace comes from God, but the people must turn from folly.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a:t>
            </a:r>
            <a:r>
              <a:rPr lang="en-US" dirty="0">
                <a:latin typeface="Calibri" panose="020F0502020204030204" pitchFamily="34" charset="0"/>
                <a:ea typeface="Calibri" panose="020F0502020204030204" pitchFamily="34" charset="0"/>
                <a:cs typeface="Times New Roman" panose="02020603050405020304" pitchFamily="18" charset="0"/>
              </a:rPr>
              <a:t> – His salvation – His mercy – comes to those who fear Him. (</a:t>
            </a:r>
            <a:r>
              <a:rPr lang="en-US" i="1" dirty="0">
                <a:latin typeface="Calibri" panose="020F0502020204030204" pitchFamily="34" charset="0"/>
                <a:ea typeface="Calibri" panose="020F0502020204030204" pitchFamily="34" charset="0"/>
                <a:cs typeface="Times New Roman" panose="02020603050405020304" pitchFamily="18" charset="0"/>
              </a:rPr>
              <a:t>And keep His commandments – included in fearing God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Righteousness and peace</a:t>
            </a:r>
            <a:r>
              <a:rPr lang="en-US" dirty="0">
                <a:latin typeface="Calibri" panose="020F0502020204030204" pitchFamily="34" charset="0"/>
                <a:ea typeface="Calibri" panose="020F0502020204030204" pitchFamily="34" charset="0"/>
                <a:cs typeface="Times New Roman" panose="02020603050405020304" pitchFamily="18" charset="0"/>
              </a:rPr>
              <a:t> – Conduct according to God’s righteousness affords peace. However, there is no peace without righteousness. The peace God speaks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a:t>
            </a:r>
            <a:r>
              <a:rPr lang="en-US" dirty="0">
                <a:latin typeface="Calibri" panose="020F0502020204030204" pitchFamily="34" charset="0"/>
                <a:ea typeface="Calibri" panose="020F0502020204030204" pitchFamily="34" charset="0"/>
                <a:cs typeface="Times New Roman" panose="02020603050405020304" pitchFamily="18" charset="0"/>
              </a:rPr>
              <a:t> cannot come except through His righteousness.</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Consider the ideas of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10</a:t>
            </a:r>
            <a:r>
              <a:rPr lang="en-US" b="1" dirty="0">
                <a:latin typeface="Calibri" panose="020F0502020204030204" pitchFamily="34" charset="0"/>
                <a:ea typeface="Calibri" panose="020F0502020204030204" pitchFamily="34" charset="0"/>
                <a:cs typeface="Times New Roman" panose="02020603050405020304" pitchFamily="18" charset="0"/>
              </a:rPr>
              <a:t> in relation to our being captive to sin, and the mercy God bestows upon us in reconciling ourselves to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Mercy and Truth, Righteousness and Peace</a:t>
            </a:r>
          </a:p>
          <a:p>
            <a:endParaRPr lang="en-US" dirty="0"/>
          </a:p>
        </p:txBody>
      </p:sp>
      <p:sp>
        <p:nvSpPr>
          <p:cNvPr id="4" name="Slide Number Placeholder 3"/>
          <p:cNvSpPr>
            <a:spLocks noGrp="1"/>
          </p:cNvSpPr>
          <p:nvPr>
            <p:ph type="sldNum" sz="quarter" idx="10"/>
          </p:nvPr>
        </p:nvSpPr>
        <p:spPr/>
        <p:txBody>
          <a:bodyPr/>
          <a:lstStyle/>
          <a:p>
            <a:fld id="{919B9F3A-C5FA-4B54-9E8D-3B2492F1926A}" type="slidenum">
              <a:rPr lang="en-US" smtClean="0"/>
              <a:t>5</a:t>
            </a:fld>
            <a:endParaRPr lang="en-US"/>
          </a:p>
        </p:txBody>
      </p:sp>
    </p:spTree>
    <p:extLst>
      <p:ext uri="{BB962C8B-B14F-4D97-AF65-F5344CB8AC3E}">
        <p14:creationId xmlns:p14="http://schemas.microsoft.com/office/powerpoint/2010/main" val="2567506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Mercy and Truth, Righteousness and Peace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Mercy and Truth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Sin incurs the wrath of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6:23</a:t>
            </a:r>
            <a:r>
              <a:rPr lang="en-US" dirty="0">
                <a:latin typeface="Calibri" panose="020F0502020204030204" pitchFamily="34" charset="0"/>
                <a:ea typeface="Calibri" panose="020F0502020204030204" pitchFamily="34" charset="0"/>
                <a:cs typeface="Times New Roman" panose="02020603050405020304" pitchFamily="18" charset="0"/>
              </a:rPr>
              <a:t> – wages are death: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9:22</a:t>
            </a:r>
            <a:r>
              <a:rPr lang="en-US" dirty="0">
                <a:latin typeface="Calibri" panose="020F0502020204030204" pitchFamily="34" charset="0"/>
                <a:ea typeface="Calibri" panose="020F0502020204030204" pitchFamily="34" charset="0"/>
                <a:cs typeface="Times New Roman" panose="02020603050405020304" pitchFamily="18" charset="0"/>
              </a:rPr>
              <a:t> – in order for sin to be remitted, blood must be shed.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10:1-4</a:t>
            </a:r>
            <a:r>
              <a:rPr lang="en-US" dirty="0">
                <a:latin typeface="Calibri" panose="020F0502020204030204" pitchFamily="34" charset="0"/>
                <a:ea typeface="Calibri" panose="020F0502020204030204" pitchFamily="34" charset="0"/>
                <a:cs typeface="Times New Roman" panose="02020603050405020304" pitchFamily="18" charset="0"/>
              </a:rPr>
              <a:t> – The blood of animals simply reminds of sin, and God’s wrath toward the sinner, and emphasizes the need for sufficient blood.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Question: How is God to have mercy on the sinner, i.e. spare him from the wages of his sin when that very wage MUST be paid according to God’s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mercy and truth atonement is provided for iniquity” (Proverbs 16:6a).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mercy of God accords with His truth, and vice versa: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has been provision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10:5-10</a:t>
            </a:r>
            <a:r>
              <a:rPr lang="en-US" dirty="0">
                <a:latin typeface="Calibri" panose="020F0502020204030204" pitchFamily="34" charset="0"/>
                <a:ea typeface="Calibri" panose="020F0502020204030204" pitchFamily="34" charset="0"/>
                <a:cs typeface="Times New Roman" panose="02020603050405020304" pitchFamily="18" charset="0"/>
              </a:rPr>
              <a:t> – a body was prepared for the Son of God to satisfy His wrath, and allow mercy on the sinner.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is just (according to truth) and the justifier (of the sinner – merciful)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3:21-26: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a:t>
            </a:r>
            <a:r>
              <a:rPr lang="en-US" dirty="0">
                <a:latin typeface="Calibri" panose="020F0502020204030204" pitchFamily="34" charset="0"/>
                <a:ea typeface="Calibri" panose="020F0502020204030204" pitchFamily="34" charset="0"/>
                <a:cs typeface="Times New Roman" panose="02020603050405020304" pitchFamily="18" charset="0"/>
              </a:rPr>
              <a:t> – Christ’s blood serves to be the propitiation – appeases God’s judicial wrath.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26)</a:t>
            </a:r>
            <a:r>
              <a:rPr lang="en-US" dirty="0">
                <a:latin typeface="Calibri" panose="020F0502020204030204" pitchFamily="34" charset="0"/>
                <a:ea typeface="Calibri" panose="020F0502020204030204" pitchFamily="34" charset="0"/>
                <a:cs typeface="Times New Roman" panose="02020603050405020304" pitchFamily="18" charset="0"/>
              </a:rPr>
              <a:t> – God can have mercy on the sinner, and justify him according to the truth (maintains righteousness), if he puts his faith in Jesus.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Obey the gospel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one must continue to live by faith, i.e. in the truth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6:1-4</a:t>
            </a:r>
            <a:r>
              <a:rPr lang="en-US" dirty="0">
                <a:latin typeface="Calibri" panose="020F0502020204030204" pitchFamily="34" charset="0"/>
                <a:ea typeface="Calibri" panose="020F0502020204030204" pitchFamily="34" charset="0"/>
                <a:cs typeface="Times New Roman" panose="02020603050405020304" pitchFamily="18" charset="0"/>
              </a:rPr>
              <a:t> – or else God’s mercy ceases to extend to him, and they are made captives of sin again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Righteousness and Peace</a:t>
            </a:r>
          </a:p>
          <a:p>
            <a:endParaRPr lang="en-US" dirty="0"/>
          </a:p>
        </p:txBody>
      </p:sp>
      <p:sp>
        <p:nvSpPr>
          <p:cNvPr id="4" name="Slide Number Placeholder 3"/>
          <p:cNvSpPr>
            <a:spLocks noGrp="1"/>
          </p:cNvSpPr>
          <p:nvPr>
            <p:ph type="sldNum" sz="quarter" idx="10"/>
          </p:nvPr>
        </p:nvSpPr>
        <p:spPr/>
        <p:txBody>
          <a:bodyPr/>
          <a:lstStyle/>
          <a:p>
            <a:fld id="{919B9F3A-C5FA-4B54-9E8D-3B2492F1926A}" type="slidenum">
              <a:rPr lang="en-US" smtClean="0"/>
              <a:t>6</a:t>
            </a:fld>
            <a:endParaRPr lang="en-US"/>
          </a:p>
        </p:txBody>
      </p:sp>
    </p:spTree>
    <p:extLst>
      <p:ext uri="{BB962C8B-B14F-4D97-AF65-F5344CB8AC3E}">
        <p14:creationId xmlns:p14="http://schemas.microsoft.com/office/powerpoint/2010/main" val="4022413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Righteousness and Peace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There is peace in the pursuit of God’s righteousness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9:30-33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Jews who rejected Christ and sought righteousness by works of the law were at enmity with God – Christ became an offense to them.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Those who pursued the righteousness of God which is by faith have peace with God – they are not put to shame.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To continue to be at peace with God, thus have peace of mind, you must be faithful to Him in righteousness: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mercy and truth atonement is provided for iniquity;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by the fear of the Lord one departs from evil.</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(Proverbs 16:6)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Proverbs 8:12-21</a:t>
            </a:r>
            <a:r>
              <a:rPr lang="en-US" dirty="0">
                <a:latin typeface="Calibri" panose="020F0502020204030204" pitchFamily="34" charset="0"/>
                <a:ea typeface="Calibri" panose="020F0502020204030204" pitchFamily="34" charset="0"/>
                <a:cs typeface="Times New Roman" panose="02020603050405020304" pitchFamily="18" charset="0"/>
              </a:rPr>
              <a:t> – The voice of wisdom concerning righteousness: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Walking according to wisdom in righteousness brings great blessings, and peace.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true in the physical sense.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is especially true in the spiritual sense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9:6-7</a:t>
            </a:r>
            <a:r>
              <a:rPr lang="en-US" dirty="0">
                <a:latin typeface="Calibri" panose="020F0502020204030204" pitchFamily="34" charset="0"/>
                <a:ea typeface="Calibri" panose="020F0502020204030204" pitchFamily="34" charset="0"/>
                <a:cs typeface="Times New Roman" panose="02020603050405020304" pitchFamily="18" charset="0"/>
              </a:rPr>
              <a:t> – The Messianic government is one of peace. He is the Prince of Peace.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submit to His rule is to be at peace with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also affords a peace of mind.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4:8-9</a:t>
            </a:r>
            <a:r>
              <a:rPr lang="en-US" dirty="0">
                <a:latin typeface="Calibri" panose="020F0502020204030204" pitchFamily="34" charset="0"/>
                <a:ea typeface="Calibri" panose="020F0502020204030204" pitchFamily="34" charset="0"/>
                <a:cs typeface="Times New Roman" panose="02020603050405020304" pitchFamily="18" charset="0"/>
              </a:rPr>
              <a:t> – Doing those things which accord with God’s righteousness brings fellowship with the God of peace.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the we are in fellowship with the God of peace, we will have a peace of mind.</a:t>
            </a:r>
          </a:p>
          <a:p>
            <a:pPr marL="1600200" marR="0" lvl="3" indent="-228600">
              <a:lnSpc>
                <a:spcPct val="107000"/>
              </a:lnSpc>
              <a:spcBef>
                <a:spcPts val="0"/>
              </a:spcBef>
              <a:spcAft>
                <a:spcPts val="80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4:7</a:t>
            </a:r>
            <a:r>
              <a:rPr lang="en-US" dirty="0">
                <a:latin typeface="Calibri" panose="020F0502020204030204" pitchFamily="34" charset="0"/>
                <a:ea typeface="Calibri" panose="020F0502020204030204" pitchFamily="34" charset="0"/>
                <a:cs typeface="Times New Roman" panose="02020603050405020304" pitchFamily="18" charset="0"/>
              </a:rPr>
              <a:t> – This peace surpasses all understanding.</a:t>
            </a:r>
          </a:p>
          <a:p>
            <a:endParaRPr lang="en-US" dirty="0"/>
          </a:p>
        </p:txBody>
      </p:sp>
      <p:sp>
        <p:nvSpPr>
          <p:cNvPr id="4" name="Slide Number Placeholder 3"/>
          <p:cNvSpPr>
            <a:spLocks noGrp="1"/>
          </p:cNvSpPr>
          <p:nvPr>
            <p:ph type="sldNum" sz="quarter" idx="10"/>
          </p:nvPr>
        </p:nvSpPr>
        <p:spPr/>
        <p:txBody>
          <a:bodyPr/>
          <a:lstStyle/>
          <a:p>
            <a:fld id="{919B9F3A-C5FA-4B54-9E8D-3B2492F1926A}" type="slidenum">
              <a:rPr lang="en-US" smtClean="0"/>
              <a:t>7</a:t>
            </a:fld>
            <a:endParaRPr lang="en-US"/>
          </a:p>
        </p:txBody>
      </p:sp>
    </p:spTree>
    <p:extLst>
      <p:ext uri="{BB962C8B-B14F-4D97-AF65-F5344CB8AC3E}">
        <p14:creationId xmlns:p14="http://schemas.microsoft.com/office/powerpoint/2010/main" val="2862232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need God’s mercy, but it is only given according to His truth.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the wake of God’s righteousness is His peace.</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should understand and appreciate the intimate relationship these terms have with each other, and make sure we ourselves are in submission to these truths.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19B9F3A-C5FA-4B54-9E8D-3B2492F1926A}" type="slidenum">
              <a:rPr lang="en-US" smtClean="0"/>
              <a:t>8</a:t>
            </a:fld>
            <a:endParaRPr lang="en-US"/>
          </a:p>
        </p:txBody>
      </p:sp>
    </p:spTree>
    <p:extLst>
      <p:ext uri="{BB962C8B-B14F-4D97-AF65-F5344CB8AC3E}">
        <p14:creationId xmlns:p14="http://schemas.microsoft.com/office/powerpoint/2010/main" val="3581543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E4ABF-4D2A-4816-8FDC-C2FA17ADAE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144ED3-0FC3-4E4C-B78B-AEE0531D57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A30150-F753-47EF-8540-2314B95FB11E}"/>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5" name="Footer Placeholder 4">
            <a:extLst>
              <a:ext uri="{FF2B5EF4-FFF2-40B4-BE49-F238E27FC236}">
                <a16:creationId xmlns:a16="http://schemas.microsoft.com/office/drawing/2014/main" id="{20913788-7738-406D-B106-7FFCDF34A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6971D-16CA-499F-86A7-CBBB46986B17}"/>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3418775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E424-B8E0-4761-8883-2B5D428909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952CFF-651C-4B53-829A-82B36EB486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63F30-D90F-4FA4-90F4-ACA8A4FEBEBE}"/>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5" name="Footer Placeholder 4">
            <a:extLst>
              <a:ext uri="{FF2B5EF4-FFF2-40B4-BE49-F238E27FC236}">
                <a16:creationId xmlns:a16="http://schemas.microsoft.com/office/drawing/2014/main" id="{FBCA6D0C-7172-4492-9A8F-15D20C002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69D25-3D76-44A2-AA69-9EAE0B98C5A8}"/>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880527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E96B1-E7DE-428C-8567-A83C9B6043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745D60-058B-4870-BBBF-ECC620C368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BB562C-B946-4B9A-8D85-3A04F56A4EDF}"/>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5" name="Footer Placeholder 4">
            <a:extLst>
              <a:ext uri="{FF2B5EF4-FFF2-40B4-BE49-F238E27FC236}">
                <a16:creationId xmlns:a16="http://schemas.microsoft.com/office/drawing/2014/main" id="{A1F36470-4FB1-4E89-A2AA-DD5AF1AB0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FDA10-D466-4FC5-A17E-D155B4063D05}"/>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3624607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F153-992D-4E9B-BF49-9C6C223D8F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25EEE1-E550-4745-97E6-47AF90DF83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E1A0D9-7715-44D5-979B-AF50EFB57B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F84330-262F-4B04-864C-A66CDA84773B}"/>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6" name="Footer Placeholder 5">
            <a:extLst>
              <a:ext uri="{FF2B5EF4-FFF2-40B4-BE49-F238E27FC236}">
                <a16:creationId xmlns:a16="http://schemas.microsoft.com/office/drawing/2014/main" id="{8F09E966-BBF7-4FB8-92F8-FB828B3347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140F7C-535F-4DE2-AB14-E4CD60BAAA1E}"/>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798097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D621F-C9D6-49D9-AF47-F38A604D28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15DC83-29A9-442A-BB9E-CB3239CFA5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146A03-D6AB-493D-B250-BB66249BED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868356-82EA-4FB9-8B40-81A4AB8DC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E24AE6-11CD-42F4-A4FF-9662A2A2CA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20ECB3-9E79-4B39-8E29-D74A16B5D9FD}"/>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8" name="Footer Placeholder 7">
            <a:extLst>
              <a:ext uri="{FF2B5EF4-FFF2-40B4-BE49-F238E27FC236}">
                <a16:creationId xmlns:a16="http://schemas.microsoft.com/office/drawing/2014/main" id="{35B36464-A6EE-4510-848E-3118008211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B6C82A-8F48-4B1C-A7D5-D313574D8008}"/>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344237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AB13-CACD-48D8-817E-016BB968E3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548180-D852-4CC9-A446-C87CDDC2B933}"/>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4" name="Footer Placeholder 3">
            <a:extLst>
              <a:ext uri="{FF2B5EF4-FFF2-40B4-BE49-F238E27FC236}">
                <a16:creationId xmlns:a16="http://schemas.microsoft.com/office/drawing/2014/main" id="{E2EA067E-A5A2-4E8E-8705-4F6A23C00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507B25-8DFA-424D-90F6-94F3D8A7DA3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657131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08B7E-D858-482C-908A-6CE03343F6BC}"/>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3" name="Footer Placeholder 2">
            <a:extLst>
              <a:ext uri="{FF2B5EF4-FFF2-40B4-BE49-F238E27FC236}">
                <a16:creationId xmlns:a16="http://schemas.microsoft.com/office/drawing/2014/main" id="{1047D8AC-CB59-4EEC-8092-B9053E48A0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29C25A-CE46-47A3-8FCB-F8926965885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412835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94260-BD26-4ABF-94B9-5CEF6F107B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0ACDD7-552B-4CB9-BE9A-83680F5A27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F2C196-1487-426F-906F-1676EAD03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74C532-0AF5-49D1-A78D-EC295358E28C}"/>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6" name="Footer Placeholder 5">
            <a:extLst>
              <a:ext uri="{FF2B5EF4-FFF2-40B4-BE49-F238E27FC236}">
                <a16:creationId xmlns:a16="http://schemas.microsoft.com/office/drawing/2014/main" id="{B5285A73-E9B4-4FD4-8F99-2798284CE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F3B12A-405F-41F3-9F7E-30D10D2FFEAA}"/>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1058920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15057-A5D9-484C-A929-CC41FE736F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B6E94-AEDA-467A-AD2F-1D069EEC7B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D0914-89A2-450A-9FE9-881DBFEA3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11058F-8327-4EF0-B413-B849EB4790AE}"/>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6" name="Footer Placeholder 5">
            <a:extLst>
              <a:ext uri="{FF2B5EF4-FFF2-40B4-BE49-F238E27FC236}">
                <a16:creationId xmlns:a16="http://schemas.microsoft.com/office/drawing/2014/main" id="{3338BB77-C4F6-4C71-9738-00B8DE8A62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80D8F6-699D-441C-92A2-D9103B049305}"/>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6242310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FB420-391A-4CC7-AB52-3EC4118B6E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A7CA91-23CD-4099-B60A-D44548AA98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2DE84-F149-444A-813D-74D7D5095E6E}"/>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5" name="Footer Placeholder 4">
            <a:extLst>
              <a:ext uri="{FF2B5EF4-FFF2-40B4-BE49-F238E27FC236}">
                <a16:creationId xmlns:a16="http://schemas.microsoft.com/office/drawing/2014/main" id="{7D943F70-D5C0-4149-93E4-D474C61F3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E09DE-6DC3-4067-AF9A-997F39310912}"/>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9053195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77F99C-F916-4AA6-86FD-F7202C9C11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E15647-CAF9-43BB-8B99-3EA9A438FE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66483B-D6D0-4C0F-A7F1-0BD08537A753}"/>
              </a:ext>
            </a:extLst>
          </p:cNvPr>
          <p:cNvSpPr>
            <a:spLocks noGrp="1"/>
          </p:cNvSpPr>
          <p:nvPr>
            <p:ph type="dt" sz="half" idx="10"/>
          </p:nvPr>
        </p:nvSpPr>
        <p:spPr/>
        <p:txBody>
          <a:bodyPr/>
          <a:lstStyle/>
          <a:p>
            <a:fld id="{904AE591-CDD3-420E-BADF-D85B9ED5ECCA}" type="datetimeFigureOut">
              <a:rPr lang="en-US" smtClean="0"/>
              <a:t>8/26/2018</a:t>
            </a:fld>
            <a:endParaRPr lang="en-US"/>
          </a:p>
        </p:txBody>
      </p:sp>
      <p:sp>
        <p:nvSpPr>
          <p:cNvPr id="5" name="Footer Placeholder 4">
            <a:extLst>
              <a:ext uri="{FF2B5EF4-FFF2-40B4-BE49-F238E27FC236}">
                <a16:creationId xmlns:a16="http://schemas.microsoft.com/office/drawing/2014/main" id="{3FD2D09C-2878-4C68-8B32-360B98823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CD1F74-AF65-4A30-AB29-921D7AB3F0A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4212556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52CBC8-5270-4951-B940-965D0C3356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AF653F-D9F6-4F85-8922-6E9D3FB169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CE1E-1E78-4C4D-ACA7-D8F68DEF1F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AE591-CDD3-420E-BADF-D85B9ED5ECCA}" type="datetimeFigureOut">
              <a:rPr lang="en-US" smtClean="0"/>
              <a:t>8/26/2018</a:t>
            </a:fld>
            <a:endParaRPr lang="en-US"/>
          </a:p>
        </p:txBody>
      </p:sp>
      <p:sp>
        <p:nvSpPr>
          <p:cNvPr id="5" name="Footer Placeholder 4">
            <a:extLst>
              <a:ext uri="{FF2B5EF4-FFF2-40B4-BE49-F238E27FC236}">
                <a16:creationId xmlns:a16="http://schemas.microsoft.com/office/drawing/2014/main" id="{0AF851CE-57D7-4BA4-9F82-47078AF4F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A1561E-8943-421D-81A6-93482DDE11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FD03D-574A-4C99-B623-AD12F4D981B1}" type="slidenum">
              <a:rPr lang="en-US" smtClean="0"/>
              <a:t>‹#›</a:t>
            </a:fld>
            <a:endParaRPr lang="en-US"/>
          </a:p>
        </p:txBody>
      </p:sp>
    </p:spTree>
    <p:extLst>
      <p:ext uri="{BB962C8B-B14F-4D97-AF65-F5344CB8AC3E}">
        <p14:creationId xmlns:p14="http://schemas.microsoft.com/office/powerpoint/2010/main" val="39576182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6A12F-CC78-4A37-9E47-2B544C5C39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9DCEBA-BAA5-413B-BDF8-029F3796C8C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44298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80E7-D2E9-4E33-8ACE-524B83230354}"/>
              </a:ext>
            </a:extLst>
          </p:cNvPr>
          <p:cNvSpPr>
            <a:spLocks noGrp="1"/>
          </p:cNvSpPr>
          <p:nvPr>
            <p:ph type="ctrTitle"/>
          </p:nvPr>
        </p:nvSpPr>
        <p:spPr/>
        <p:txBody>
          <a:bodyPr/>
          <a:lstStyle/>
          <a:p>
            <a:r>
              <a:rPr lang="en-US" sz="6000" dirty="0"/>
              <a:t>Mercy and Truth, Righteousness and Peace</a:t>
            </a:r>
          </a:p>
        </p:txBody>
      </p:sp>
      <p:sp>
        <p:nvSpPr>
          <p:cNvPr id="3" name="Subtitle 2">
            <a:extLst>
              <a:ext uri="{FF2B5EF4-FFF2-40B4-BE49-F238E27FC236}">
                <a16:creationId xmlns:a16="http://schemas.microsoft.com/office/drawing/2014/main" id="{D8E367E3-8412-4CE7-B0B2-351A2B401913}"/>
              </a:ext>
            </a:extLst>
          </p:cNvPr>
          <p:cNvSpPr>
            <a:spLocks noGrp="1"/>
          </p:cNvSpPr>
          <p:nvPr>
            <p:ph type="subTitle" idx="1"/>
          </p:nvPr>
        </p:nvSpPr>
        <p:spPr>
          <a:xfrm>
            <a:off x="364435" y="5280846"/>
            <a:ext cx="11463130" cy="1278979"/>
          </a:xfrm>
        </p:spPr>
        <p:txBody>
          <a:bodyPr>
            <a:normAutofit fontScale="92500"/>
          </a:bodyPr>
          <a:lstStyle/>
          <a:p>
            <a:r>
              <a:rPr lang="en-US" sz="3600" i="1" dirty="0"/>
              <a:t>“Mercy and truth have met together; Righteousness and peace have kissed.” </a:t>
            </a:r>
            <a:r>
              <a:rPr lang="en-US" sz="3600" dirty="0"/>
              <a:t>(Psalm 85:10)</a:t>
            </a:r>
          </a:p>
        </p:txBody>
      </p:sp>
    </p:spTree>
    <p:extLst>
      <p:ext uri="{BB962C8B-B14F-4D97-AF65-F5344CB8AC3E}">
        <p14:creationId xmlns:p14="http://schemas.microsoft.com/office/powerpoint/2010/main" val="91881870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B141-E7AF-4C3A-A0F5-8EF2C91EF421}"/>
              </a:ext>
            </a:extLst>
          </p:cNvPr>
          <p:cNvSpPr>
            <a:spLocks noGrp="1"/>
          </p:cNvSpPr>
          <p:nvPr>
            <p:ph type="title"/>
          </p:nvPr>
        </p:nvSpPr>
        <p:spPr>
          <a:xfrm>
            <a:off x="405000" y="125894"/>
            <a:ext cx="11381998" cy="1543879"/>
          </a:xfrm>
        </p:spPr>
        <p:txBody>
          <a:bodyPr/>
          <a:lstStyle/>
          <a:p>
            <a:r>
              <a:rPr lang="en-US" sz="4800" dirty="0"/>
              <a:t>Psalm 85</a:t>
            </a:r>
            <a:br>
              <a:rPr lang="en-US" sz="4800" dirty="0"/>
            </a:br>
            <a:r>
              <a:rPr lang="en-US" sz="4800" dirty="0"/>
              <a:t>A Prayer for Restoration and Salvation</a:t>
            </a:r>
          </a:p>
        </p:txBody>
      </p:sp>
      <p:sp>
        <p:nvSpPr>
          <p:cNvPr id="3" name="Content Placeholder 2">
            <a:extLst>
              <a:ext uri="{FF2B5EF4-FFF2-40B4-BE49-F238E27FC236}">
                <a16:creationId xmlns:a16="http://schemas.microsoft.com/office/drawing/2014/main" id="{07F6F57C-B596-4905-8DA7-58BD22D29839}"/>
              </a:ext>
            </a:extLst>
          </p:cNvPr>
          <p:cNvSpPr>
            <a:spLocks noGrp="1"/>
          </p:cNvSpPr>
          <p:nvPr>
            <p:ph idx="1"/>
          </p:nvPr>
        </p:nvSpPr>
        <p:spPr>
          <a:xfrm>
            <a:off x="139147" y="2262044"/>
            <a:ext cx="11913704" cy="4470061"/>
          </a:xfrm>
        </p:spPr>
        <p:txBody>
          <a:bodyPr>
            <a:noAutofit/>
          </a:bodyPr>
          <a:lstStyle/>
          <a:p>
            <a:pPr marL="0" indent="0">
              <a:buNone/>
            </a:pPr>
            <a:r>
              <a:rPr lang="en-US" sz="3200" b="1" dirty="0"/>
              <a:t>The Occasion of Composition</a:t>
            </a:r>
          </a:p>
          <a:p>
            <a:r>
              <a:rPr lang="en-US" sz="2800" i="1" dirty="0"/>
              <a:t>(vv. 1-3) </a:t>
            </a:r>
            <a:r>
              <a:rPr lang="en-US" sz="2800" dirty="0"/>
              <a:t>– Possibly during, or soon after the return from Babylonian captivity.</a:t>
            </a:r>
          </a:p>
        </p:txBody>
      </p:sp>
    </p:spTree>
    <p:extLst>
      <p:ext uri="{BB962C8B-B14F-4D97-AF65-F5344CB8AC3E}">
        <p14:creationId xmlns:p14="http://schemas.microsoft.com/office/powerpoint/2010/main" val="5277082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B141-E7AF-4C3A-A0F5-8EF2C91EF421}"/>
              </a:ext>
            </a:extLst>
          </p:cNvPr>
          <p:cNvSpPr>
            <a:spLocks noGrp="1"/>
          </p:cNvSpPr>
          <p:nvPr>
            <p:ph type="title"/>
          </p:nvPr>
        </p:nvSpPr>
        <p:spPr>
          <a:xfrm>
            <a:off x="405000" y="125894"/>
            <a:ext cx="11381998" cy="1543879"/>
          </a:xfrm>
        </p:spPr>
        <p:txBody>
          <a:bodyPr/>
          <a:lstStyle/>
          <a:p>
            <a:r>
              <a:rPr lang="en-US" sz="4800" dirty="0"/>
              <a:t>Psalm 85</a:t>
            </a:r>
            <a:br>
              <a:rPr lang="en-US" sz="4800" dirty="0"/>
            </a:br>
            <a:r>
              <a:rPr lang="en-US" sz="4800" dirty="0"/>
              <a:t>A Prayer for Restoration and Salvation</a:t>
            </a:r>
          </a:p>
        </p:txBody>
      </p:sp>
      <p:sp>
        <p:nvSpPr>
          <p:cNvPr id="3" name="Content Placeholder 2">
            <a:extLst>
              <a:ext uri="{FF2B5EF4-FFF2-40B4-BE49-F238E27FC236}">
                <a16:creationId xmlns:a16="http://schemas.microsoft.com/office/drawing/2014/main" id="{07F6F57C-B596-4905-8DA7-58BD22D29839}"/>
              </a:ext>
            </a:extLst>
          </p:cNvPr>
          <p:cNvSpPr>
            <a:spLocks noGrp="1"/>
          </p:cNvSpPr>
          <p:nvPr>
            <p:ph idx="1"/>
          </p:nvPr>
        </p:nvSpPr>
        <p:spPr>
          <a:xfrm>
            <a:off x="139147" y="2262044"/>
            <a:ext cx="11913704" cy="4470061"/>
          </a:xfrm>
        </p:spPr>
        <p:txBody>
          <a:bodyPr>
            <a:noAutofit/>
          </a:bodyPr>
          <a:lstStyle/>
          <a:p>
            <a:pPr marL="0" indent="0">
              <a:buNone/>
            </a:pPr>
            <a:r>
              <a:rPr lang="en-US" sz="3200" b="1" dirty="0"/>
              <a:t>The Occasion of Composition </a:t>
            </a:r>
            <a:r>
              <a:rPr lang="en-US" sz="3200" i="1" dirty="0"/>
              <a:t>(vv. 1-3)</a:t>
            </a:r>
          </a:p>
          <a:p>
            <a:r>
              <a:rPr lang="en-US" sz="2800" dirty="0"/>
              <a:t>Concerning the captivity and return:</a:t>
            </a:r>
          </a:p>
          <a:p>
            <a:pPr lvl="1"/>
            <a:r>
              <a:rPr lang="en-US" sz="2800" dirty="0"/>
              <a:t>Moses to Israel – </a:t>
            </a:r>
            <a:r>
              <a:rPr lang="en-US" sz="2800" i="1" dirty="0"/>
              <a:t>Deuteronomy 4:25-31</a:t>
            </a:r>
          </a:p>
          <a:p>
            <a:pPr lvl="1"/>
            <a:r>
              <a:rPr lang="en-US" sz="2800" dirty="0"/>
              <a:t>Jerusalem falls to Babylon – </a:t>
            </a:r>
            <a:r>
              <a:rPr lang="en-US" sz="2800" i="1" dirty="0"/>
              <a:t>2 Chronicles 36:15-17</a:t>
            </a:r>
          </a:p>
          <a:p>
            <a:pPr lvl="1"/>
            <a:r>
              <a:rPr lang="en-US" sz="2800" dirty="0"/>
              <a:t>A remnant returns according to prophecy –                                             </a:t>
            </a:r>
            <a:r>
              <a:rPr lang="en-US" sz="2800" i="1" dirty="0"/>
              <a:t>2 Chronicles 36:22-23</a:t>
            </a:r>
          </a:p>
          <a:p>
            <a:pPr lvl="1"/>
            <a:r>
              <a:rPr lang="en-US" sz="2800" dirty="0"/>
              <a:t>A full spiritual return is lacking – </a:t>
            </a:r>
            <a:r>
              <a:rPr lang="en-US" sz="2800" i="1" dirty="0"/>
              <a:t>Psalm 85:4-7 (Ezra 9:1-2;  Nehemiah 13:23-24)</a:t>
            </a:r>
          </a:p>
        </p:txBody>
      </p:sp>
    </p:spTree>
    <p:extLst>
      <p:ext uri="{BB962C8B-B14F-4D97-AF65-F5344CB8AC3E}">
        <p14:creationId xmlns:p14="http://schemas.microsoft.com/office/powerpoint/2010/main" val="2615080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B141-E7AF-4C3A-A0F5-8EF2C91EF421}"/>
              </a:ext>
            </a:extLst>
          </p:cNvPr>
          <p:cNvSpPr>
            <a:spLocks noGrp="1"/>
          </p:cNvSpPr>
          <p:nvPr>
            <p:ph type="title"/>
          </p:nvPr>
        </p:nvSpPr>
        <p:spPr>
          <a:xfrm>
            <a:off x="405000" y="125894"/>
            <a:ext cx="11381998" cy="1543879"/>
          </a:xfrm>
        </p:spPr>
        <p:txBody>
          <a:bodyPr/>
          <a:lstStyle/>
          <a:p>
            <a:r>
              <a:rPr lang="en-US" sz="4800" dirty="0"/>
              <a:t>Psalm 85</a:t>
            </a:r>
            <a:br>
              <a:rPr lang="en-US" sz="4800" dirty="0"/>
            </a:br>
            <a:r>
              <a:rPr lang="en-US" sz="4800" dirty="0"/>
              <a:t>A Prayer for Restoration and Salvation</a:t>
            </a:r>
          </a:p>
        </p:txBody>
      </p:sp>
      <p:sp>
        <p:nvSpPr>
          <p:cNvPr id="3" name="Content Placeholder 2">
            <a:extLst>
              <a:ext uri="{FF2B5EF4-FFF2-40B4-BE49-F238E27FC236}">
                <a16:creationId xmlns:a16="http://schemas.microsoft.com/office/drawing/2014/main" id="{07F6F57C-B596-4905-8DA7-58BD22D29839}"/>
              </a:ext>
            </a:extLst>
          </p:cNvPr>
          <p:cNvSpPr>
            <a:spLocks noGrp="1"/>
          </p:cNvSpPr>
          <p:nvPr>
            <p:ph idx="1"/>
          </p:nvPr>
        </p:nvSpPr>
        <p:spPr>
          <a:xfrm>
            <a:off x="139147" y="2262044"/>
            <a:ext cx="11913704" cy="4470061"/>
          </a:xfrm>
        </p:spPr>
        <p:txBody>
          <a:bodyPr>
            <a:noAutofit/>
          </a:bodyPr>
          <a:lstStyle/>
          <a:p>
            <a:pPr marL="0" indent="0">
              <a:buNone/>
            </a:pPr>
            <a:r>
              <a:rPr lang="en-US" sz="3600" b="1" i="1" dirty="0"/>
              <a:t>A remembrance of past favor </a:t>
            </a:r>
            <a:r>
              <a:rPr lang="en-US" sz="3600" i="1" dirty="0"/>
              <a:t>(vv. 1-3).</a:t>
            </a:r>
          </a:p>
          <a:p>
            <a:pPr marL="0" indent="0">
              <a:buNone/>
            </a:pPr>
            <a:r>
              <a:rPr lang="en-US" sz="3600" b="1" i="1" dirty="0"/>
              <a:t>The current state between God and the people     </a:t>
            </a:r>
            <a:r>
              <a:rPr lang="en-US" sz="3600" i="1" dirty="0"/>
              <a:t>(vv. 5-7).</a:t>
            </a:r>
          </a:p>
          <a:p>
            <a:pPr marL="0" indent="0">
              <a:buNone/>
            </a:pPr>
            <a:r>
              <a:rPr lang="en-US" sz="3600" b="1" i="1" dirty="0"/>
              <a:t>Expressed confidence in God’s conditional mercy </a:t>
            </a:r>
            <a:r>
              <a:rPr lang="en-US" sz="3600" i="1" dirty="0"/>
              <a:t>(vv. 8-13).</a:t>
            </a:r>
          </a:p>
          <a:p>
            <a:pPr marL="0" indent="0" algn="ctr">
              <a:buNone/>
            </a:pPr>
            <a:r>
              <a:rPr lang="en-US" sz="3600" i="1" dirty="0"/>
              <a:t>“Mercy and truth have met together; Righteousness and peace have kissed.” </a:t>
            </a:r>
            <a:r>
              <a:rPr lang="en-US" sz="3600" dirty="0"/>
              <a:t>(Psalm 85:10)</a:t>
            </a:r>
          </a:p>
        </p:txBody>
      </p:sp>
    </p:spTree>
    <p:extLst>
      <p:ext uri="{BB962C8B-B14F-4D97-AF65-F5344CB8AC3E}">
        <p14:creationId xmlns:p14="http://schemas.microsoft.com/office/powerpoint/2010/main" val="1288187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B141-E7AF-4C3A-A0F5-8EF2C91EF421}"/>
              </a:ext>
            </a:extLst>
          </p:cNvPr>
          <p:cNvSpPr>
            <a:spLocks noGrp="1"/>
          </p:cNvSpPr>
          <p:nvPr>
            <p:ph type="title"/>
          </p:nvPr>
        </p:nvSpPr>
        <p:spPr>
          <a:xfrm>
            <a:off x="405000" y="125894"/>
            <a:ext cx="11381998" cy="1543879"/>
          </a:xfrm>
        </p:spPr>
        <p:txBody>
          <a:bodyPr/>
          <a:lstStyle/>
          <a:p>
            <a:r>
              <a:rPr lang="en-US" sz="4800" dirty="0"/>
              <a:t>Mercy and Truth</a:t>
            </a:r>
          </a:p>
        </p:txBody>
      </p:sp>
      <p:sp>
        <p:nvSpPr>
          <p:cNvPr id="3" name="Content Placeholder 2">
            <a:extLst>
              <a:ext uri="{FF2B5EF4-FFF2-40B4-BE49-F238E27FC236}">
                <a16:creationId xmlns:a16="http://schemas.microsoft.com/office/drawing/2014/main" id="{07F6F57C-B596-4905-8DA7-58BD22D29839}"/>
              </a:ext>
            </a:extLst>
          </p:cNvPr>
          <p:cNvSpPr>
            <a:spLocks noGrp="1"/>
          </p:cNvSpPr>
          <p:nvPr>
            <p:ph idx="1"/>
          </p:nvPr>
        </p:nvSpPr>
        <p:spPr>
          <a:xfrm>
            <a:off x="139147" y="2262044"/>
            <a:ext cx="11913704" cy="4470061"/>
          </a:xfrm>
        </p:spPr>
        <p:txBody>
          <a:bodyPr>
            <a:noAutofit/>
          </a:bodyPr>
          <a:lstStyle/>
          <a:p>
            <a:r>
              <a:rPr lang="en-US" sz="3200" dirty="0"/>
              <a:t>Sin incurs God’s wrath – </a:t>
            </a:r>
            <a:r>
              <a:rPr lang="en-US" sz="3200" i="1" dirty="0"/>
              <a:t>Romans 6:23;                                Hebrews 9:22; 10:1-4</a:t>
            </a:r>
          </a:p>
          <a:p>
            <a:r>
              <a:rPr lang="en-US" sz="3200" dirty="0"/>
              <a:t>The mercy of God accords with His truth:</a:t>
            </a:r>
          </a:p>
          <a:p>
            <a:pPr lvl="1"/>
            <a:r>
              <a:rPr lang="en-US" sz="3200" dirty="0"/>
              <a:t>Provision of a sufficient sacrifice – </a:t>
            </a:r>
            <a:r>
              <a:rPr lang="en-US" sz="3200" i="1" dirty="0"/>
              <a:t>Hebrews 10:5-10</a:t>
            </a:r>
          </a:p>
          <a:p>
            <a:pPr lvl="1"/>
            <a:r>
              <a:rPr lang="en-US" sz="3200" dirty="0"/>
              <a:t>God is just </a:t>
            </a:r>
            <a:r>
              <a:rPr lang="en-US" sz="3200" i="1" dirty="0"/>
              <a:t>(truth) </a:t>
            </a:r>
            <a:r>
              <a:rPr lang="en-US" sz="3200" dirty="0"/>
              <a:t>and the justifier </a:t>
            </a:r>
            <a:r>
              <a:rPr lang="en-US" sz="3200" i="1" dirty="0"/>
              <a:t>(mercy) </a:t>
            </a:r>
            <a:r>
              <a:rPr lang="en-US" sz="3200" dirty="0"/>
              <a:t>–                    </a:t>
            </a:r>
            <a:r>
              <a:rPr lang="en-US" sz="3200" i="1" dirty="0"/>
              <a:t>Romans 3:21-26</a:t>
            </a:r>
          </a:p>
        </p:txBody>
      </p:sp>
    </p:spTree>
    <p:extLst>
      <p:ext uri="{BB962C8B-B14F-4D97-AF65-F5344CB8AC3E}">
        <p14:creationId xmlns:p14="http://schemas.microsoft.com/office/powerpoint/2010/main" val="29500044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B141-E7AF-4C3A-A0F5-8EF2C91EF421}"/>
              </a:ext>
            </a:extLst>
          </p:cNvPr>
          <p:cNvSpPr>
            <a:spLocks noGrp="1"/>
          </p:cNvSpPr>
          <p:nvPr>
            <p:ph type="title"/>
          </p:nvPr>
        </p:nvSpPr>
        <p:spPr>
          <a:xfrm>
            <a:off x="405000" y="125894"/>
            <a:ext cx="11381998" cy="1543879"/>
          </a:xfrm>
        </p:spPr>
        <p:txBody>
          <a:bodyPr/>
          <a:lstStyle/>
          <a:p>
            <a:r>
              <a:rPr lang="en-US" sz="4800" dirty="0"/>
              <a:t>Righteousness and Peace</a:t>
            </a:r>
          </a:p>
        </p:txBody>
      </p:sp>
      <p:sp>
        <p:nvSpPr>
          <p:cNvPr id="3" name="Content Placeholder 2">
            <a:extLst>
              <a:ext uri="{FF2B5EF4-FFF2-40B4-BE49-F238E27FC236}">
                <a16:creationId xmlns:a16="http://schemas.microsoft.com/office/drawing/2014/main" id="{07F6F57C-B596-4905-8DA7-58BD22D29839}"/>
              </a:ext>
            </a:extLst>
          </p:cNvPr>
          <p:cNvSpPr>
            <a:spLocks noGrp="1"/>
          </p:cNvSpPr>
          <p:nvPr>
            <p:ph idx="1"/>
          </p:nvPr>
        </p:nvSpPr>
        <p:spPr>
          <a:xfrm>
            <a:off x="139147" y="2262044"/>
            <a:ext cx="11913704" cy="4470061"/>
          </a:xfrm>
        </p:spPr>
        <p:txBody>
          <a:bodyPr>
            <a:noAutofit/>
          </a:bodyPr>
          <a:lstStyle/>
          <a:p>
            <a:r>
              <a:rPr lang="en-US" sz="3200" dirty="0"/>
              <a:t>There is peace in the pursuit of God’s righteousness – </a:t>
            </a:r>
            <a:r>
              <a:rPr lang="en-US" sz="3200" i="1" dirty="0"/>
              <a:t>Romans 9:30-33</a:t>
            </a:r>
          </a:p>
          <a:p>
            <a:r>
              <a:rPr lang="en-US" sz="3200" dirty="0"/>
              <a:t>To continue at peace with God, you must be righteous:</a:t>
            </a:r>
          </a:p>
          <a:p>
            <a:pPr lvl="1"/>
            <a:r>
              <a:rPr lang="en-US" sz="3200" dirty="0"/>
              <a:t>Blessings and peace in wisdom and righteousness – </a:t>
            </a:r>
            <a:r>
              <a:rPr lang="en-US" sz="3200" i="1" dirty="0"/>
              <a:t>Proverbs 8:12-21</a:t>
            </a:r>
          </a:p>
          <a:p>
            <a:pPr lvl="1"/>
            <a:r>
              <a:rPr lang="en-US" sz="3200" dirty="0"/>
              <a:t>Peace in the Messiah’s kingdom – </a:t>
            </a:r>
            <a:r>
              <a:rPr lang="en-US" sz="3200" i="1" dirty="0"/>
              <a:t>Isaiah 9:6-7</a:t>
            </a:r>
          </a:p>
          <a:p>
            <a:pPr lvl="1"/>
            <a:r>
              <a:rPr lang="en-US" sz="3200" dirty="0"/>
              <a:t>The peace of God in obedience – </a:t>
            </a:r>
            <a:r>
              <a:rPr lang="en-US" sz="3200" i="1" dirty="0"/>
              <a:t>Philippians 4:7, 8-9</a:t>
            </a:r>
          </a:p>
        </p:txBody>
      </p:sp>
    </p:spTree>
    <p:extLst>
      <p:ext uri="{BB962C8B-B14F-4D97-AF65-F5344CB8AC3E}">
        <p14:creationId xmlns:p14="http://schemas.microsoft.com/office/powerpoint/2010/main" val="2546951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80E7-D2E9-4E33-8ACE-524B83230354}"/>
              </a:ext>
            </a:extLst>
          </p:cNvPr>
          <p:cNvSpPr>
            <a:spLocks noGrp="1"/>
          </p:cNvSpPr>
          <p:nvPr>
            <p:ph type="ctrTitle"/>
          </p:nvPr>
        </p:nvSpPr>
        <p:spPr/>
        <p:txBody>
          <a:bodyPr/>
          <a:lstStyle/>
          <a:p>
            <a:r>
              <a:rPr lang="en-US" sz="6000" dirty="0"/>
              <a:t>Mercy and Truth, Righteousness and Peace</a:t>
            </a:r>
          </a:p>
        </p:txBody>
      </p:sp>
      <p:sp>
        <p:nvSpPr>
          <p:cNvPr id="3" name="Subtitle 2">
            <a:extLst>
              <a:ext uri="{FF2B5EF4-FFF2-40B4-BE49-F238E27FC236}">
                <a16:creationId xmlns:a16="http://schemas.microsoft.com/office/drawing/2014/main" id="{D8E367E3-8412-4CE7-B0B2-351A2B401913}"/>
              </a:ext>
            </a:extLst>
          </p:cNvPr>
          <p:cNvSpPr>
            <a:spLocks noGrp="1"/>
          </p:cNvSpPr>
          <p:nvPr>
            <p:ph type="subTitle" idx="1"/>
          </p:nvPr>
        </p:nvSpPr>
        <p:spPr>
          <a:xfrm>
            <a:off x="364435" y="5280846"/>
            <a:ext cx="11463130" cy="1278979"/>
          </a:xfrm>
        </p:spPr>
        <p:txBody>
          <a:bodyPr>
            <a:normAutofit fontScale="92500"/>
          </a:bodyPr>
          <a:lstStyle/>
          <a:p>
            <a:r>
              <a:rPr lang="en-US" sz="3600" i="1" dirty="0"/>
              <a:t>“Mercy and truth have met together; Righteousness and peace have kissed.” </a:t>
            </a:r>
            <a:r>
              <a:rPr lang="en-US" sz="3600" dirty="0"/>
              <a:t>(Psalm 85:10)</a:t>
            </a:r>
          </a:p>
        </p:txBody>
      </p:sp>
    </p:spTree>
    <p:extLst>
      <p:ext uri="{BB962C8B-B14F-4D97-AF65-F5344CB8AC3E}">
        <p14:creationId xmlns:p14="http://schemas.microsoft.com/office/powerpoint/2010/main" val="8303904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184</TotalTime>
  <Words>1968</Words>
  <Application>Microsoft Office PowerPoint</Application>
  <PresentationFormat>Widescreen</PresentationFormat>
  <Paragraphs>116</Paragraphs>
  <Slides>8</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Times New Roman</vt:lpstr>
      <vt:lpstr>Wingdings</vt:lpstr>
      <vt:lpstr>Wingdings 2</vt:lpstr>
      <vt:lpstr>Quotable</vt:lpstr>
      <vt:lpstr>Office Theme</vt:lpstr>
      <vt:lpstr>PowerPoint Presentation</vt:lpstr>
      <vt:lpstr>Mercy and Truth, Righteousness and Peace</vt:lpstr>
      <vt:lpstr>Psalm 85 A Prayer for Restoration and Salvation</vt:lpstr>
      <vt:lpstr>Psalm 85 A Prayer for Restoration and Salvation</vt:lpstr>
      <vt:lpstr>Psalm 85 A Prayer for Restoration and Salvation</vt:lpstr>
      <vt:lpstr>Mercy and Truth</vt:lpstr>
      <vt:lpstr>Righteousness and Peace</vt:lpstr>
      <vt:lpstr>Mercy and Truth, Righteousness and Peace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8</cp:revision>
  <dcterms:created xsi:type="dcterms:W3CDTF">2018-08-26T18:20:16Z</dcterms:created>
  <dcterms:modified xsi:type="dcterms:W3CDTF">2018-08-26T21:24:47Z</dcterms:modified>
</cp:coreProperties>
</file>