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6" r:id="rId3"/>
    <p:sldId id="259" r:id="rId4"/>
    <p:sldId id="260" r:id="rId5"/>
    <p:sldId id="261" r:id="rId6"/>
    <p:sldId id="257"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262626"/>
    <a:srgbClr val="8095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notesViewPr>
    <p:cSldViewPr snapToGrid="0">
      <p:cViewPr varScale="1">
        <p:scale>
          <a:sx n="55" d="100"/>
          <a:sy n="55" d="100"/>
        </p:scale>
        <p:origin x="202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2E8B95-FB8A-4BE9-B276-CB10671D12ED}" type="datetimeFigureOut">
              <a:rPr lang="en-US" smtClean="0"/>
              <a:t>8/25/2018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1A27ED-9005-431A-983F-02B2F896E454}" type="slidenum">
              <a:rPr lang="en-US" smtClean="0"/>
              <a:t>‹#›</a:t>
            </a:fld>
            <a:endParaRPr lang="en-US"/>
          </a:p>
        </p:txBody>
      </p:sp>
    </p:spTree>
    <p:extLst>
      <p:ext uri="{BB962C8B-B14F-4D97-AF65-F5344CB8AC3E}">
        <p14:creationId xmlns:p14="http://schemas.microsoft.com/office/powerpoint/2010/main" val="829978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Moral Authority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Is there a standard of morality? If so, what is it? Does Christ’s authority reach beyond the work and worship of the church into my individual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When speaking about authority in spiritual matters, do we acknowledge that such reaches beyond the work and worship of the church to our individual lives?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3:15</a:t>
            </a:r>
            <a:r>
              <a:rPr lang="en-US" dirty="0">
                <a:latin typeface="Calibri" panose="020F0502020204030204" pitchFamily="34" charset="0"/>
                <a:ea typeface="Calibri" panose="020F0502020204030204" pitchFamily="34" charset="0"/>
                <a:cs typeface="Times New Roman" panose="02020603050405020304" pitchFamily="18" charset="0"/>
              </a:rPr>
              <a:t> – Paul wrote Timothy that he might know about proper conduct in the church. What does this mean?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17:20-21</a:t>
            </a:r>
            <a:r>
              <a:rPr lang="en-US" dirty="0">
                <a:latin typeface="Calibri" panose="020F0502020204030204" pitchFamily="34" charset="0"/>
                <a:ea typeface="Calibri" panose="020F0502020204030204" pitchFamily="34" charset="0"/>
                <a:cs typeface="Times New Roman" panose="02020603050405020304" pitchFamily="18" charset="0"/>
              </a:rPr>
              <a:t> – Kingdom (church) is within you – rule of God in the hearts of even individual Christians – Christians make up the church. (Not simply collective conduct, but individual conduct – when assembly is left, you still remain a member of the church.)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3:17</a:t>
            </a:r>
            <a:r>
              <a:rPr lang="en-US" dirty="0">
                <a:latin typeface="Calibri" panose="020F0502020204030204" pitchFamily="34" charset="0"/>
                <a:ea typeface="Calibri" panose="020F0502020204030204" pitchFamily="34" charset="0"/>
                <a:cs typeface="Times New Roman" panose="02020603050405020304" pitchFamily="18" charset="0"/>
              </a:rPr>
              <a:t> – Whatever we do… only work and worship of the church?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a:t>
            </a:r>
            <a:r>
              <a:rPr lang="en-US" dirty="0">
                <a:latin typeface="Calibri" panose="020F0502020204030204" pitchFamily="34" charset="0"/>
                <a:ea typeface="Calibri" panose="020F0502020204030204" pitchFamily="34" charset="0"/>
                <a:cs typeface="Times New Roman" panose="02020603050405020304" pitchFamily="18" charset="0"/>
              </a:rPr>
              <a:t> – singing in worship)</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3:18-23</a:t>
            </a:r>
            <a:r>
              <a:rPr lang="en-US" dirty="0">
                <a:latin typeface="Calibri" panose="020F0502020204030204" pitchFamily="34" charset="0"/>
                <a:ea typeface="Calibri" panose="020F0502020204030204" pitchFamily="34" charset="0"/>
                <a:cs typeface="Times New Roman" panose="02020603050405020304" pitchFamily="18" charset="0"/>
              </a:rPr>
              <a:t> – Wives, husbands, children, fathers, bondservants – individual positions.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Christian does not simply have a submissive role to authority in the matters pertaining to the church as a collective whole, but individually.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Authority in spiritual matters reaches further than the work and worship of the church. </a:t>
            </a:r>
            <a:r>
              <a:rPr lang="en-US" b="1" dirty="0">
                <a:latin typeface="Calibri" panose="020F0502020204030204" pitchFamily="34" charset="0"/>
                <a:ea typeface="Calibri" panose="020F0502020204030204" pitchFamily="34" charset="0"/>
                <a:cs typeface="Times New Roman" panose="02020603050405020304" pitchFamily="18" charset="0"/>
              </a:rPr>
              <a:t>Each individual Christian is to live their lives in an authorized manner in matters pertaining to morality.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What or who is the moral authority? Is there such a thing? How are we to live our lives from day to day? What standard are we to appeal to, and submit to in matters pertaining to morality?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Christians need to be careful that the Moral Authority they appeal to is THE legitimate Moral Authority.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False Sources of Moral Authority</a:t>
            </a:r>
          </a:p>
          <a:p>
            <a:endParaRPr lang="en-US" dirty="0"/>
          </a:p>
        </p:txBody>
      </p:sp>
      <p:sp>
        <p:nvSpPr>
          <p:cNvPr id="4" name="Slide Number Placeholder 3"/>
          <p:cNvSpPr>
            <a:spLocks noGrp="1"/>
          </p:cNvSpPr>
          <p:nvPr>
            <p:ph type="sldNum" sz="quarter" idx="10"/>
          </p:nvPr>
        </p:nvSpPr>
        <p:spPr/>
        <p:txBody>
          <a:bodyPr/>
          <a:lstStyle/>
          <a:p>
            <a:fld id="{EC1A27ED-9005-431A-983F-02B2F896E454}" type="slidenum">
              <a:rPr lang="en-US" smtClean="0"/>
              <a:t>2</a:t>
            </a:fld>
            <a:endParaRPr lang="en-US"/>
          </a:p>
        </p:txBody>
      </p:sp>
    </p:spTree>
    <p:extLst>
      <p:ext uri="{BB962C8B-B14F-4D97-AF65-F5344CB8AC3E}">
        <p14:creationId xmlns:p14="http://schemas.microsoft.com/office/powerpoint/2010/main" val="2848612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False Sources of Moral Authority</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Feelings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If it feels good, it must be right?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17:18</a:t>
            </a:r>
            <a:r>
              <a:rPr lang="en-US" dirty="0">
                <a:latin typeface="Calibri" panose="020F0502020204030204" pitchFamily="34" charset="0"/>
                <a:ea typeface="Calibri" panose="020F0502020204030204" pitchFamily="34" charset="0"/>
                <a:cs typeface="Times New Roman" panose="02020603050405020304" pitchFamily="18" charset="0"/>
              </a:rPr>
              <a:t> – Epicurean and Stoic philosophers encountered Paul in Athens.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Epicurean</a:t>
            </a:r>
            <a:r>
              <a:rPr lang="en-US" dirty="0">
                <a:latin typeface="Calibri" panose="020F0502020204030204" pitchFamily="34" charset="0"/>
                <a:ea typeface="Calibri" panose="020F0502020204030204" pitchFamily="34" charset="0"/>
                <a:cs typeface="Times New Roman" panose="02020603050405020304" pitchFamily="18" charset="0"/>
              </a:rPr>
              <a:t> – followers of the Greek philosopher Epicurus.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Epicurus taught, and Epicureans believed, in a materialistic world view where life’s highest aim is gratification.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“Pleasure, </a:t>
            </a:r>
            <a:r>
              <a:rPr lang="en-US" dirty="0" err="1">
                <a:latin typeface="Calibri" panose="020F0502020204030204" pitchFamily="34" charset="0"/>
                <a:ea typeface="Calibri" panose="020F0502020204030204" pitchFamily="34" charset="0"/>
                <a:cs typeface="Times New Roman" panose="02020603050405020304" pitchFamily="18" charset="0"/>
              </a:rPr>
              <a:t>ἡδονή</a:t>
            </a:r>
            <a:r>
              <a:rPr lang="en-US" dirty="0">
                <a:latin typeface="Calibri" panose="020F0502020204030204" pitchFamily="34" charset="0"/>
                <a:ea typeface="Calibri" panose="020F0502020204030204" pitchFamily="34" charset="0"/>
                <a:cs typeface="Times New Roman" panose="02020603050405020304" pitchFamily="18" charset="0"/>
              </a:rPr>
              <a:t>, not duty was the substance of this philosophy. The means to attain it was called virtue. This was a doctrine which could not produce anything but selfishness and sensuality when men put it into practice.” (Lenski’s Commentary on the New Testament, Acts 17:18)</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Thus, if it feels good to one, one has the moral authority to practice such, or attain such.</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Feelings are not the moral authority: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5:16-17</a:t>
            </a:r>
            <a:r>
              <a:rPr lang="en-US" dirty="0">
                <a:latin typeface="Calibri" panose="020F0502020204030204" pitchFamily="34" charset="0"/>
                <a:ea typeface="Calibri" panose="020F0502020204030204" pitchFamily="34" charset="0"/>
                <a:cs typeface="Times New Roman" panose="02020603050405020304" pitchFamily="18" charset="0"/>
              </a:rPr>
              <a:t> – The matters pertaining to the spirit are contrary to the matters of fleshly desire. (Christ says, “These carnal desires are not authorized.”)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8:5-8</a:t>
            </a:r>
            <a:r>
              <a:rPr lang="en-US" dirty="0">
                <a:latin typeface="Calibri" panose="020F0502020204030204" pitchFamily="34" charset="0"/>
                <a:ea typeface="Calibri" panose="020F0502020204030204" pitchFamily="34" charset="0"/>
                <a:cs typeface="Times New Roman" panose="02020603050405020304" pitchFamily="18" charset="0"/>
              </a:rPr>
              <a:t> – The matters pertaining to carnal pleasure/feelings are enmity against God, and cannot be subject to Him.</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Conscience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Our conscience has been given to us by God as our authority in morality?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2:14-15</a:t>
            </a:r>
            <a:r>
              <a:rPr lang="en-US" dirty="0">
                <a:latin typeface="Calibri" panose="020F0502020204030204" pitchFamily="34" charset="0"/>
                <a:ea typeface="Calibri" panose="020F0502020204030204" pitchFamily="34" charset="0"/>
                <a:cs typeface="Times New Roman" panose="02020603050405020304" pitchFamily="18" charset="0"/>
              </a:rPr>
              <a:t> – The Gentile’s law of conscience?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Idea </a:t>
            </a:r>
            <a:r>
              <a:rPr lang="en-US" dirty="0">
                <a:latin typeface="Calibri" panose="020F0502020204030204" pitchFamily="34" charset="0"/>
                <a:ea typeface="Calibri" panose="020F0502020204030204" pitchFamily="34" charset="0"/>
                <a:cs typeface="Times New Roman" panose="02020603050405020304" pitchFamily="18" charset="0"/>
              </a:rPr>
              <a:t>– Some, even among our brethren, have taught that this verse refers to an innate moral law placed within the conscience of man by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Primary reason for this false doctrine</a:t>
            </a:r>
            <a:r>
              <a:rPr lang="en-US" dirty="0">
                <a:latin typeface="Calibri" panose="020F0502020204030204" pitchFamily="34" charset="0"/>
                <a:ea typeface="Calibri" panose="020F0502020204030204" pitchFamily="34" charset="0"/>
                <a:cs typeface="Times New Roman" panose="02020603050405020304" pitchFamily="18" charset="0"/>
              </a:rPr>
              <a:t> – To suggest that only Christian’s are amenable to the Law of Christ. Those who are not Christians are only amenable to the law of their conscience – the innate moral law. Therefore, Christ’s law on marriage-divorce-remarriage does not apply to them, and they can stay in their adulterous marriage after they obey the gospel.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Context and meaning: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2:1</a:t>
            </a:r>
            <a:r>
              <a:rPr lang="en-US" dirty="0">
                <a:latin typeface="Calibri" panose="020F0502020204030204" pitchFamily="34" charset="0"/>
                <a:ea typeface="Calibri" panose="020F0502020204030204" pitchFamily="34" charset="0"/>
                <a:cs typeface="Times New Roman" panose="02020603050405020304" pitchFamily="18" charset="0"/>
              </a:rPr>
              <a:t> – Jews are as guilty as the Gentiles when they practice the same things they’re judging about.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2:12-13</a:t>
            </a:r>
            <a:r>
              <a:rPr lang="en-US" dirty="0">
                <a:latin typeface="Calibri" panose="020F0502020204030204" pitchFamily="34" charset="0"/>
                <a:ea typeface="Calibri" panose="020F0502020204030204" pitchFamily="34" charset="0"/>
                <a:cs typeface="Times New Roman" panose="02020603050405020304" pitchFamily="18" charset="0"/>
              </a:rPr>
              <a:t> – Only the doers of the law are justified.</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Gentiles don’t have “the Law” (OT), but do the things in the law – “nature” (“a mode of feeling and acting which by long habit has become nature” – Thayer).</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15)</a:t>
            </a:r>
            <a:r>
              <a:rPr lang="en-US" dirty="0">
                <a:latin typeface="Calibri" panose="020F0502020204030204" pitchFamily="34" charset="0"/>
                <a:ea typeface="Calibri" panose="020F0502020204030204" pitchFamily="34" charset="0"/>
                <a:cs typeface="Times New Roman" panose="02020603050405020304" pitchFamily="18" charset="0"/>
              </a:rPr>
              <a:t> – The law is NOT written on their conscience, the WORK of the law is – they observed the Jews, and practiced what they observed.</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Conscience </a:t>
            </a:r>
            <a:r>
              <a:rPr lang="en-US" dirty="0">
                <a:latin typeface="Calibri" panose="020F0502020204030204" pitchFamily="34" charset="0"/>
                <a:ea typeface="Calibri" panose="020F0502020204030204" pitchFamily="34" charset="0"/>
                <a:cs typeface="Times New Roman" panose="02020603050405020304" pitchFamily="18" charset="0"/>
              </a:rPr>
              <a:t>– merely bore witness – accusing or excusing.</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Idea –</a:t>
            </a:r>
            <a:r>
              <a:rPr lang="en-US" dirty="0">
                <a:latin typeface="Calibri" panose="020F0502020204030204" pitchFamily="34" charset="0"/>
                <a:ea typeface="Calibri" panose="020F0502020204030204" pitchFamily="34" charset="0"/>
                <a:cs typeface="Times New Roman" panose="02020603050405020304" pitchFamily="18" charset="0"/>
              </a:rPr>
              <a:t> their conscience was their guide as it was TAUGHT by what they observed in the Jews.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NOTE: Not ALL Gentiles – some did not even retain God in their knowledge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1:28).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conscience is not the moral authority: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conscience can only be a guide as it is taught by the moral authority.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23:1; 26:9; 1 Timothy 1:13</a:t>
            </a:r>
            <a:r>
              <a:rPr lang="en-US" dirty="0">
                <a:latin typeface="Calibri" panose="020F0502020204030204" pitchFamily="34" charset="0"/>
                <a:ea typeface="Calibri" panose="020F0502020204030204" pitchFamily="34" charset="0"/>
                <a:cs typeface="Times New Roman" panose="02020603050405020304" pitchFamily="18" charset="0"/>
              </a:rPr>
              <a:t> – Paul lived in good conscience, but was wrong.</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Jeremiah 10:23</a:t>
            </a:r>
            <a:r>
              <a:rPr lang="en-US" dirty="0">
                <a:latin typeface="Calibri" panose="020F0502020204030204" pitchFamily="34" charset="0"/>
                <a:ea typeface="Calibri" panose="020F0502020204030204" pitchFamily="34" charset="0"/>
                <a:cs typeface="Times New Roman" panose="02020603050405020304" pitchFamily="18" charset="0"/>
              </a:rPr>
              <a:t> – the way is NOT IN MAN HIMSELF.</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14:12</a:t>
            </a:r>
            <a:r>
              <a:rPr lang="en-US" dirty="0">
                <a:latin typeface="Calibri" panose="020F0502020204030204" pitchFamily="34" charset="0"/>
                <a:ea typeface="Calibri" panose="020F0502020204030204" pitchFamily="34" charset="0"/>
                <a:cs typeface="Times New Roman" panose="02020603050405020304" pitchFamily="18" charset="0"/>
              </a:rPr>
              <a:t> – the conscience’s way may be death.</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Friends/Peers</a:t>
            </a:r>
          </a:p>
          <a:p>
            <a:endParaRPr lang="en-US" dirty="0"/>
          </a:p>
        </p:txBody>
      </p:sp>
      <p:sp>
        <p:nvSpPr>
          <p:cNvPr id="4" name="Slide Number Placeholder 3"/>
          <p:cNvSpPr>
            <a:spLocks noGrp="1"/>
          </p:cNvSpPr>
          <p:nvPr>
            <p:ph type="sldNum" sz="quarter" idx="10"/>
          </p:nvPr>
        </p:nvSpPr>
        <p:spPr/>
        <p:txBody>
          <a:bodyPr/>
          <a:lstStyle/>
          <a:p>
            <a:fld id="{EC1A27ED-9005-431A-983F-02B2F896E454}" type="slidenum">
              <a:rPr lang="en-US" smtClean="0"/>
              <a:t>3</a:t>
            </a:fld>
            <a:endParaRPr lang="en-US"/>
          </a:p>
        </p:txBody>
      </p:sp>
    </p:spTree>
    <p:extLst>
      <p:ext uri="{BB962C8B-B14F-4D97-AF65-F5344CB8AC3E}">
        <p14:creationId xmlns:p14="http://schemas.microsoft.com/office/powerpoint/2010/main" val="781411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Friends/Peers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As long as it is not opposed to the way of thinking and living with those closest to us it is acceptable?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10:12</a:t>
            </a:r>
            <a:r>
              <a:rPr lang="en-US" dirty="0">
                <a:latin typeface="Calibri" panose="020F0502020204030204" pitchFamily="34" charset="0"/>
                <a:ea typeface="Calibri" panose="020F0502020204030204" pitchFamily="34" charset="0"/>
                <a:cs typeface="Times New Roman" panose="02020603050405020304" pitchFamily="18" charset="0"/>
              </a:rPr>
              <a:t> – The false apostles Paul dealt with led their lives in this way, and were not wise.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Rehoboam rejected the advice of the elders, and heeded that of his peers. The result was the revolt of Jeroboam and Israel against Rehoboam and Judah.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Many, if not most times, the advice, and moral direction of our peers is misguided and wrong. Regardless, it is not the standard of morality.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Our friends/peers are not the moral authority: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Isaiah 55:8-9</a:t>
            </a:r>
            <a:r>
              <a:rPr lang="en-US" dirty="0">
                <a:latin typeface="Calibri" panose="020F0502020204030204" pitchFamily="34" charset="0"/>
                <a:ea typeface="Calibri" panose="020F0502020204030204" pitchFamily="34" charset="0"/>
                <a:cs typeface="Times New Roman" panose="02020603050405020304" pitchFamily="18" charset="0"/>
              </a:rPr>
              <a:t> – God’s thoughts and ways transcend that of man’s.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How can those on the same inferior plane as you be the moral authority?</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Preachers/teachers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gave us preachers and teachers to tell us what is right and wrong. Whatever they say is the moral authority?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4:3-4</a:t>
            </a:r>
            <a:r>
              <a:rPr lang="en-US" dirty="0">
                <a:latin typeface="Calibri" panose="020F0502020204030204" pitchFamily="34" charset="0"/>
                <a:ea typeface="Calibri" panose="020F0502020204030204" pitchFamily="34" charset="0"/>
                <a:cs typeface="Times New Roman" panose="02020603050405020304" pitchFamily="18" charset="0"/>
              </a:rPr>
              <a:t> – Why do they do this? So they can feel safe in doing what they want, because the preachers/teachers say it is okay, or don’t say it is wrong.</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work of preachers/teachers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4:11-13</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to edify by teaching matters of “the faith” (Standard) and Christ.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Preachers and teachers are not the moral authority: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Of the Pharisees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15:14</a:t>
            </a:r>
            <a:r>
              <a:rPr lang="en-US" dirty="0">
                <a:latin typeface="Calibri" panose="020F0502020204030204" pitchFamily="34" charset="0"/>
                <a:ea typeface="Calibri" panose="020F0502020204030204" pitchFamily="34" charset="0"/>
                <a:cs typeface="Times New Roman" panose="02020603050405020304" pitchFamily="18" charset="0"/>
              </a:rPr>
              <a:t> – some teachers are blind, and lead the blind into a ditch.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7:15-16</a:t>
            </a:r>
            <a:r>
              <a:rPr lang="en-US" dirty="0">
                <a:latin typeface="Calibri" panose="020F0502020204030204" pitchFamily="34" charset="0"/>
                <a:ea typeface="Calibri" panose="020F0502020204030204" pitchFamily="34" charset="0"/>
                <a:cs typeface="Times New Roman" panose="02020603050405020304" pitchFamily="18" charset="0"/>
              </a:rPr>
              <a:t> – Some teachers are wolves – false teachers.</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Society</a:t>
            </a:r>
          </a:p>
          <a:p>
            <a:endParaRPr lang="en-US" dirty="0"/>
          </a:p>
        </p:txBody>
      </p:sp>
      <p:sp>
        <p:nvSpPr>
          <p:cNvPr id="4" name="Slide Number Placeholder 3"/>
          <p:cNvSpPr>
            <a:spLocks noGrp="1"/>
          </p:cNvSpPr>
          <p:nvPr>
            <p:ph type="sldNum" sz="quarter" idx="10"/>
          </p:nvPr>
        </p:nvSpPr>
        <p:spPr/>
        <p:txBody>
          <a:bodyPr/>
          <a:lstStyle/>
          <a:p>
            <a:fld id="{EC1A27ED-9005-431A-983F-02B2F896E454}" type="slidenum">
              <a:rPr lang="en-US" smtClean="0"/>
              <a:t>4</a:t>
            </a:fld>
            <a:endParaRPr lang="en-US"/>
          </a:p>
        </p:txBody>
      </p:sp>
    </p:spTree>
    <p:extLst>
      <p:ext uri="{BB962C8B-B14F-4D97-AF65-F5344CB8AC3E}">
        <p14:creationId xmlns:p14="http://schemas.microsoft.com/office/powerpoint/2010/main" val="3676121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Society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society we live in determines what morality is, and is therefore the moral authority?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1:12-13</a:t>
            </a:r>
            <a:r>
              <a:rPr lang="en-US" dirty="0">
                <a:latin typeface="Calibri" panose="020F0502020204030204" pitchFamily="34" charset="0"/>
                <a:ea typeface="Calibri" panose="020F0502020204030204" pitchFamily="34" charset="0"/>
                <a:cs typeface="Times New Roman" panose="02020603050405020304" pitchFamily="18" charset="0"/>
              </a:rPr>
              <a:t> – The morality of the Cretan society was to be rejected by Christians living in Crete.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Society is not the moral authority: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12:2</a:t>
            </a:r>
            <a:r>
              <a:rPr lang="en-US" dirty="0">
                <a:latin typeface="Calibri" panose="020F0502020204030204" pitchFamily="34" charset="0"/>
                <a:ea typeface="Calibri" panose="020F0502020204030204" pitchFamily="34" charset="0"/>
                <a:cs typeface="Times New Roman" panose="02020603050405020304" pitchFamily="18" charset="0"/>
              </a:rPr>
              <a:t> – Christians are not to be conformed to the world around them.</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7:13-14</a:t>
            </a:r>
            <a:r>
              <a:rPr lang="en-US" dirty="0">
                <a:latin typeface="Calibri" panose="020F0502020204030204" pitchFamily="34" charset="0"/>
                <a:ea typeface="Calibri" panose="020F0502020204030204" pitchFamily="34" charset="0"/>
                <a:cs typeface="Times New Roman" panose="02020603050405020304" pitchFamily="18" charset="0"/>
              </a:rPr>
              <a:t> – The way the majority (or society) goes is the wide way which leads to destruction.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Nature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Mankind is merely another facet of this natural world. Therefore, if it is in nature, it is moral for man to do the same?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2:12-14</a:t>
            </a:r>
            <a:r>
              <a:rPr lang="en-US" dirty="0">
                <a:latin typeface="Calibri" panose="020F0502020204030204" pitchFamily="34" charset="0"/>
                <a:ea typeface="Calibri" panose="020F0502020204030204" pitchFamily="34" charset="0"/>
                <a:cs typeface="Times New Roman" panose="02020603050405020304" pitchFamily="18" charset="0"/>
              </a:rPr>
              <a:t> – The false teachers Peter dealt with lived like “natural brute beasts.”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Idea:</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Man is no different than the animal world, therefore, those things which occur in the animal world make up the moral authority/standard.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Monogamy – not in the animal world, so open marriages and premarital serial fornication is moral?</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Heterosexuality – animals are found practicing homosexual acts, therefore heterosexuality is not the moral standard?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1:26-27</a:t>
            </a:r>
            <a:r>
              <a:rPr lang="en-US" dirty="0">
                <a:latin typeface="Calibri" panose="020F0502020204030204" pitchFamily="34" charset="0"/>
                <a:ea typeface="Calibri" panose="020F0502020204030204" pitchFamily="34" charset="0"/>
                <a:cs typeface="Times New Roman" panose="02020603050405020304" pitchFamily="18" charset="0"/>
              </a:rPr>
              <a:t> – not natural – even in the animal world – animals just have no restraint)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Nature is not the moral authority: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1:26</a:t>
            </a:r>
            <a:r>
              <a:rPr lang="en-US" dirty="0">
                <a:latin typeface="Calibri" panose="020F0502020204030204" pitchFamily="34" charset="0"/>
                <a:ea typeface="Calibri" panose="020F0502020204030204" pitchFamily="34" charset="0"/>
                <a:cs typeface="Times New Roman" panose="02020603050405020304" pitchFamily="18" charset="0"/>
              </a:rPr>
              <a:t> – man is made in the image of God. Not animals.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Ecclesiastes 12:13-14</a:t>
            </a:r>
            <a:r>
              <a:rPr lang="en-US" dirty="0">
                <a:latin typeface="Calibri" panose="020F0502020204030204" pitchFamily="34" charset="0"/>
                <a:ea typeface="Calibri" panose="020F0502020204030204" pitchFamily="34" charset="0"/>
                <a:cs typeface="Times New Roman" panose="02020603050405020304" pitchFamily="18" charset="0"/>
              </a:rPr>
              <a:t> – Man is governed by a moral standard which animals are not subject to.</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Moral Authority</a:t>
            </a:r>
          </a:p>
          <a:p>
            <a:endParaRPr lang="en-US" dirty="0"/>
          </a:p>
        </p:txBody>
      </p:sp>
      <p:sp>
        <p:nvSpPr>
          <p:cNvPr id="4" name="Slide Number Placeholder 3"/>
          <p:cNvSpPr>
            <a:spLocks noGrp="1"/>
          </p:cNvSpPr>
          <p:nvPr>
            <p:ph type="sldNum" sz="quarter" idx="10"/>
          </p:nvPr>
        </p:nvSpPr>
        <p:spPr/>
        <p:txBody>
          <a:bodyPr/>
          <a:lstStyle/>
          <a:p>
            <a:fld id="{EC1A27ED-9005-431A-983F-02B2F896E454}" type="slidenum">
              <a:rPr lang="en-US" smtClean="0"/>
              <a:t>5</a:t>
            </a:fld>
            <a:endParaRPr lang="en-US"/>
          </a:p>
        </p:txBody>
      </p:sp>
    </p:spTree>
    <p:extLst>
      <p:ext uri="{BB962C8B-B14F-4D97-AF65-F5344CB8AC3E}">
        <p14:creationId xmlns:p14="http://schemas.microsoft.com/office/powerpoint/2010/main" val="1611008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Moral Authority</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Christ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Christ was given ALL authority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28:18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does not just mean authority over everybody everywhere, but authority in ALL MATTERS.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Colossians 3:17</a:t>
            </a:r>
            <a:r>
              <a:rPr lang="en-US" dirty="0">
                <a:latin typeface="Calibri" panose="020F0502020204030204" pitchFamily="34" charset="0"/>
                <a:ea typeface="Calibri" panose="020F0502020204030204" pitchFamily="34" charset="0"/>
                <a:cs typeface="Times New Roman" panose="02020603050405020304" pitchFamily="18" charset="0"/>
              </a:rPr>
              <a:t> – “Whatever” is all encompassing.</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10:5b</a:t>
            </a:r>
            <a:r>
              <a:rPr lang="en-US" dirty="0">
                <a:latin typeface="Calibri" panose="020F0502020204030204" pitchFamily="34" charset="0"/>
                <a:ea typeface="Calibri" panose="020F0502020204030204" pitchFamily="34" charset="0"/>
                <a:cs typeface="Times New Roman" panose="02020603050405020304" pitchFamily="18" charset="0"/>
              </a:rPr>
              <a:t> – all our thoughts are to be captive to the obedience of Christ.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Apostolic Doctrine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Christ’s delegated authority – Christ sent His apostles into the world to bear witness of Him, and to proclaim His word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15:26-27; 16:12-15</a:t>
            </a:r>
            <a:r>
              <a:rPr lang="en-US" dirty="0">
                <a:latin typeface="Calibri" panose="020F0502020204030204" pitchFamily="34" charset="0"/>
                <a:ea typeface="Calibri" panose="020F0502020204030204" pitchFamily="34" charset="0"/>
                <a:cs typeface="Times New Roman" panose="02020603050405020304" pitchFamily="18" charset="0"/>
              </a:rPr>
              <a:t> – With the help of the HS, they would know, and speak Christ’s will, which is the Father’s will.</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writing of the apostles is the commandment of Jesus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14:37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proclaimed the whole counsel of God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20:27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1</a:t>
            </a:r>
            <a:r>
              <a:rPr lang="en-US" baseline="30000" dirty="0">
                <a:latin typeface="Calibri" panose="020F0502020204030204" pitchFamily="34" charset="0"/>
                <a:ea typeface="Calibri" panose="020F0502020204030204" pitchFamily="34" charset="0"/>
                <a:cs typeface="Times New Roman" panose="02020603050405020304" pitchFamily="18" charset="0"/>
              </a:rPr>
              <a:t>st</a:t>
            </a:r>
            <a:r>
              <a:rPr lang="en-US" dirty="0">
                <a:latin typeface="Calibri" panose="020F0502020204030204" pitchFamily="34" charset="0"/>
                <a:ea typeface="Calibri" panose="020F0502020204030204" pitchFamily="34" charset="0"/>
                <a:cs typeface="Times New Roman" panose="02020603050405020304" pitchFamily="18" charset="0"/>
              </a:rPr>
              <a:t> Century Christians continued in their teaching for guidance in spiritual truth, including matters of morality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2:42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For answers to questions pertaining to morality, WE MUST turn to the NT as the Moral Authority. This is the standard of morality we are to submit to if we wish to see heaven.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Abstinence from sexual immorality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4:1-8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1-2)</a:t>
            </a:r>
            <a:r>
              <a:rPr lang="en-US" dirty="0">
                <a:latin typeface="Calibri" panose="020F0502020204030204" pitchFamily="34" charset="0"/>
                <a:ea typeface="Calibri" panose="020F0502020204030204" pitchFamily="34" charset="0"/>
                <a:cs typeface="Times New Roman" panose="02020603050405020304" pitchFamily="18" charset="0"/>
              </a:rPr>
              <a:t> – Commandments from the Lord.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t>
            </a:r>
            <a:r>
              <a:rPr lang="en-US" dirty="0">
                <a:latin typeface="Calibri" panose="020F0502020204030204" pitchFamily="34" charset="0"/>
                <a:ea typeface="Calibri" panose="020F0502020204030204" pitchFamily="34" charset="0"/>
                <a:cs typeface="Times New Roman" panose="02020603050405020304" pitchFamily="18" charset="0"/>
              </a:rPr>
              <a:t> – Abstinence from sexual immorality.</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4-5)</a:t>
            </a:r>
            <a:r>
              <a:rPr lang="en-US" dirty="0">
                <a:latin typeface="Calibri" panose="020F0502020204030204" pitchFamily="34" charset="0"/>
                <a:ea typeface="Calibri" panose="020F0502020204030204" pitchFamily="34" charset="0"/>
                <a:cs typeface="Times New Roman" panose="02020603050405020304" pitchFamily="18" charset="0"/>
              </a:rPr>
              <a:t> – Controlling yourself, not giving yourself over to lust like the rest of the world.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We are called to holiness.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a:t>
            </a:r>
            <a:r>
              <a:rPr lang="en-US" dirty="0">
                <a:latin typeface="Calibri" panose="020F0502020204030204" pitchFamily="34" charset="0"/>
                <a:ea typeface="Calibri" panose="020F0502020204030204" pitchFamily="34" charset="0"/>
                <a:cs typeface="Times New Roman" panose="02020603050405020304" pitchFamily="18" charset="0"/>
              </a:rPr>
              <a:t> – To reject such is to reject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Don’t walk like the Gentiles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4:17-24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17-19)</a:t>
            </a:r>
            <a:r>
              <a:rPr lang="en-US" dirty="0">
                <a:latin typeface="Calibri" panose="020F0502020204030204" pitchFamily="34" charset="0"/>
                <a:ea typeface="Calibri" panose="020F0502020204030204" pitchFamily="34" charset="0"/>
                <a:cs typeface="Times New Roman" panose="02020603050405020304" pitchFamily="18" charset="0"/>
              </a:rPr>
              <a:t> – “in the Lord” Paul testifies not to act like the world any longer – the Gentiles.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20-21)</a:t>
            </a:r>
            <a:r>
              <a:rPr lang="en-US" dirty="0">
                <a:latin typeface="Calibri" panose="020F0502020204030204" pitchFamily="34" charset="0"/>
                <a:ea typeface="Calibri" panose="020F0502020204030204" pitchFamily="34" charset="0"/>
                <a:cs typeface="Times New Roman" panose="02020603050405020304" pitchFamily="18" charset="0"/>
              </a:rPr>
              <a:t> – You have not learned such conduct from Christ.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Note: learned, heard, taught.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was through the apostles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Ephesians 3:3-4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22-24)</a:t>
            </a:r>
            <a:r>
              <a:rPr lang="en-US" dirty="0">
                <a:latin typeface="Calibri" panose="020F0502020204030204" pitchFamily="34" charset="0"/>
                <a:ea typeface="Calibri" panose="020F0502020204030204" pitchFamily="34" charset="0"/>
                <a:cs typeface="Times New Roman" panose="02020603050405020304" pitchFamily="18" charset="0"/>
              </a:rPr>
              <a:t> – Put off the former conduct – immorality – renewed mind in the gospel, and put on the new holy man.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If we appeal to this, THE moral standard, we have the answers to questions concerning: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Modest dress and behavior (dancing, dating, etc.).</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Alcohol consumption (social drinking).</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Gambling.</a:t>
            </a:r>
          </a:p>
          <a:p>
            <a:pPr marL="1600200" marR="0" lvl="3" indent="-2286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Etc.</a:t>
            </a:r>
          </a:p>
          <a:p>
            <a:endParaRPr lang="en-US" dirty="0"/>
          </a:p>
        </p:txBody>
      </p:sp>
      <p:sp>
        <p:nvSpPr>
          <p:cNvPr id="4" name="Slide Number Placeholder 3"/>
          <p:cNvSpPr>
            <a:spLocks noGrp="1"/>
          </p:cNvSpPr>
          <p:nvPr>
            <p:ph type="sldNum" sz="quarter" idx="10"/>
          </p:nvPr>
        </p:nvSpPr>
        <p:spPr/>
        <p:txBody>
          <a:bodyPr/>
          <a:lstStyle/>
          <a:p>
            <a:fld id="{EC1A27ED-9005-431A-983F-02B2F896E454}" type="slidenum">
              <a:rPr lang="en-US" smtClean="0"/>
              <a:t>6</a:t>
            </a:fld>
            <a:endParaRPr lang="en-US"/>
          </a:p>
        </p:txBody>
      </p:sp>
    </p:spTree>
    <p:extLst>
      <p:ext uri="{BB962C8B-B14F-4D97-AF65-F5344CB8AC3E}">
        <p14:creationId xmlns:p14="http://schemas.microsoft.com/office/powerpoint/2010/main" val="2753937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Christians must be careful to always appeal to THE Moral Authority – Christ Jesus.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does not matter what direction the world turns. Our standard of living is found in Christ.</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Imitate Paul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11:1) – cf. Galatians 2:20</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C1A27ED-9005-431A-983F-02B2F896E454}" type="slidenum">
              <a:rPr lang="en-US" smtClean="0"/>
              <a:t>7</a:t>
            </a:fld>
            <a:endParaRPr lang="en-US"/>
          </a:p>
        </p:txBody>
      </p:sp>
    </p:spTree>
    <p:extLst>
      <p:ext uri="{BB962C8B-B14F-4D97-AF65-F5344CB8AC3E}">
        <p14:creationId xmlns:p14="http://schemas.microsoft.com/office/powerpoint/2010/main" val="1624268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E4ABF-4D2A-4816-8FDC-C2FA17ADAE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144ED3-0FC3-4E4C-B78B-AEE0531D57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A30150-F753-47EF-8540-2314B95FB11E}"/>
              </a:ext>
            </a:extLst>
          </p:cNvPr>
          <p:cNvSpPr>
            <a:spLocks noGrp="1"/>
          </p:cNvSpPr>
          <p:nvPr>
            <p:ph type="dt" sz="half" idx="10"/>
          </p:nvPr>
        </p:nvSpPr>
        <p:spPr/>
        <p:txBody>
          <a:bodyPr/>
          <a:lstStyle/>
          <a:p>
            <a:fld id="{904AE591-CDD3-420E-BADF-D85B9ED5ECCA}" type="datetimeFigureOut">
              <a:rPr lang="en-US" smtClean="0"/>
              <a:t>8/25/2018</a:t>
            </a:fld>
            <a:endParaRPr lang="en-US"/>
          </a:p>
        </p:txBody>
      </p:sp>
      <p:sp>
        <p:nvSpPr>
          <p:cNvPr id="5" name="Footer Placeholder 4">
            <a:extLst>
              <a:ext uri="{FF2B5EF4-FFF2-40B4-BE49-F238E27FC236}">
                <a16:creationId xmlns:a16="http://schemas.microsoft.com/office/drawing/2014/main" id="{20913788-7738-406D-B106-7FFCDF34A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46971D-16CA-499F-86A7-CBBB46986B17}"/>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2521548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FB420-391A-4CC7-AB52-3EC4118B6E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A7CA91-23CD-4099-B60A-D44548AA98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2DE84-F149-444A-813D-74D7D5095E6E}"/>
              </a:ext>
            </a:extLst>
          </p:cNvPr>
          <p:cNvSpPr>
            <a:spLocks noGrp="1"/>
          </p:cNvSpPr>
          <p:nvPr>
            <p:ph type="dt" sz="half" idx="10"/>
          </p:nvPr>
        </p:nvSpPr>
        <p:spPr/>
        <p:txBody>
          <a:bodyPr/>
          <a:lstStyle/>
          <a:p>
            <a:fld id="{904AE591-CDD3-420E-BADF-D85B9ED5ECCA}" type="datetimeFigureOut">
              <a:rPr lang="en-US" smtClean="0"/>
              <a:t>8/25/2018</a:t>
            </a:fld>
            <a:endParaRPr lang="en-US"/>
          </a:p>
        </p:txBody>
      </p:sp>
      <p:sp>
        <p:nvSpPr>
          <p:cNvPr id="5" name="Footer Placeholder 4">
            <a:extLst>
              <a:ext uri="{FF2B5EF4-FFF2-40B4-BE49-F238E27FC236}">
                <a16:creationId xmlns:a16="http://schemas.microsoft.com/office/drawing/2014/main" id="{7D943F70-D5C0-4149-93E4-D474C61F3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5E09DE-6DC3-4067-AF9A-997F39310912}"/>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455628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77F99C-F916-4AA6-86FD-F7202C9C11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E15647-CAF9-43BB-8B99-3EA9A438FE8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66483B-D6D0-4C0F-A7F1-0BD08537A753}"/>
              </a:ext>
            </a:extLst>
          </p:cNvPr>
          <p:cNvSpPr>
            <a:spLocks noGrp="1"/>
          </p:cNvSpPr>
          <p:nvPr>
            <p:ph type="dt" sz="half" idx="10"/>
          </p:nvPr>
        </p:nvSpPr>
        <p:spPr/>
        <p:txBody>
          <a:bodyPr/>
          <a:lstStyle/>
          <a:p>
            <a:fld id="{904AE591-CDD3-420E-BADF-D85B9ED5ECCA}" type="datetimeFigureOut">
              <a:rPr lang="en-US" smtClean="0"/>
              <a:t>8/25/2018</a:t>
            </a:fld>
            <a:endParaRPr lang="en-US"/>
          </a:p>
        </p:txBody>
      </p:sp>
      <p:sp>
        <p:nvSpPr>
          <p:cNvPr id="5" name="Footer Placeholder 4">
            <a:extLst>
              <a:ext uri="{FF2B5EF4-FFF2-40B4-BE49-F238E27FC236}">
                <a16:creationId xmlns:a16="http://schemas.microsoft.com/office/drawing/2014/main" id="{3FD2D09C-2878-4C68-8B32-360B98823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CD1F74-AF65-4A30-AB29-921D7AB3F0A3}"/>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370764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E424-B8E0-4761-8883-2B5D428909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952CFF-651C-4B53-829A-82B36EB486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63F30-D90F-4FA4-90F4-ACA8A4FEBEBE}"/>
              </a:ext>
            </a:extLst>
          </p:cNvPr>
          <p:cNvSpPr>
            <a:spLocks noGrp="1"/>
          </p:cNvSpPr>
          <p:nvPr>
            <p:ph type="dt" sz="half" idx="10"/>
          </p:nvPr>
        </p:nvSpPr>
        <p:spPr/>
        <p:txBody>
          <a:bodyPr/>
          <a:lstStyle/>
          <a:p>
            <a:fld id="{904AE591-CDD3-420E-BADF-D85B9ED5ECCA}" type="datetimeFigureOut">
              <a:rPr lang="en-US" smtClean="0"/>
              <a:t>8/25/2018</a:t>
            </a:fld>
            <a:endParaRPr lang="en-US"/>
          </a:p>
        </p:txBody>
      </p:sp>
      <p:sp>
        <p:nvSpPr>
          <p:cNvPr id="5" name="Footer Placeholder 4">
            <a:extLst>
              <a:ext uri="{FF2B5EF4-FFF2-40B4-BE49-F238E27FC236}">
                <a16:creationId xmlns:a16="http://schemas.microsoft.com/office/drawing/2014/main" id="{FBCA6D0C-7172-4492-9A8F-15D20C002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69D25-3D76-44A2-AA69-9EAE0B98C5A8}"/>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2522305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E96B1-E7DE-428C-8567-A83C9B6043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745D60-058B-4870-BBBF-ECC620C368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DBB562C-B946-4B9A-8D85-3A04F56A4EDF}"/>
              </a:ext>
            </a:extLst>
          </p:cNvPr>
          <p:cNvSpPr>
            <a:spLocks noGrp="1"/>
          </p:cNvSpPr>
          <p:nvPr>
            <p:ph type="dt" sz="half" idx="10"/>
          </p:nvPr>
        </p:nvSpPr>
        <p:spPr/>
        <p:txBody>
          <a:bodyPr/>
          <a:lstStyle/>
          <a:p>
            <a:fld id="{904AE591-CDD3-420E-BADF-D85B9ED5ECCA}" type="datetimeFigureOut">
              <a:rPr lang="en-US" smtClean="0"/>
              <a:t>8/25/2018</a:t>
            </a:fld>
            <a:endParaRPr lang="en-US"/>
          </a:p>
        </p:txBody>
      </p:sp>
      <p:sp>
        <p:nvSpPr>
          <p:cNvPr id="5" name="Footer Placeholder 4">
            <a:extLst>
              <a:ext uri="{FF2B5EF4-FFF2-40B4-BE49-F238E27FC236}">
                <a16:creationId xmlns:a16="http://schemas.microsoft.com/office/drawing/2014/main" id="{A1F36470-4FB1-4E89-A2AA-DD5AF1AB00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FDA10-D466-4FC5-A17E-D155B4063D05}"/>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409878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F153-992D-4E9B-BF49-9C6C223D8F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25EEE1-E550-4745-97E6-47AF90DF83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E1A0D9-7715-44D5-979B-AF50EFB57B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F84330-262F-4B04-864C-A66CDA84773B}"/>
              </a:ext>
            </a:extLst>
          </p:cNvPr>
          <p:cNvSpPr>
            <a:spLocks noGrp="1"/>
          </p:cNvSpPr>
          <p:nvPr>
            <p:ph type="dt" sz="half" idx="10"/>
          </p:nvPr>
        </p:nvSpPr>
        <p:spPr/>
        <p:txBody>
          <a:bodyPr/>
          <a:lstStyle/>
          <a:p>
            <a:fld id="{904AE591-CDD3-420E-BADF-D85B9ED5ECCA}" type="datetimeFigureOut">
              <a:rPr lang="en-US" smtClean="0"/>
              <a:t>8/25/2018</a:t>
            </a:fld>
            <a:endParaRPr lang="en-US"/>
          </a:p>
        </p:txBody>
      </p:sp>
      <p:sp>
        <p:nvSpPr>
          <p:cNvPr id="6" name="Footer Placeholder 5">
            <a:extLst>
              <a:ext uri="{FF2B5EF4-FFF2-40B4-BE49-F238E27FC236}">
                <a16:creationId xmlns:a16="http://schemas.microsoft.com/office/drawing/2014/main" id="{8F09E966-BBF7-4FB8-92F8-FB828B3347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140F7C-535F-4DE2-AB14-E4CD60BAAA1E}"/>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153475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D621F-C9D6-49D9-AF47-F38A604D28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15DC83-29A9-442A-BB9E-CB3239CFA5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146A03-D6AB-493D-B250-BB66249BED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868356-82EA-4FB9-8B40-81A4AB8DC0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1E24AE6-11CD-42F4-A4FF-9662A2A2CA0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20ECB3-9E79-4B39-8E29-D74A16B5D9FD}"/>
              </a:ext>
            </a:extLst>
          </p:cNvPr>
          <p:cNvSpPr>
            <a:spLocks noGrp="1"/>
          </p:cNvSpPr>
          <p:nvPr>
            <p:ph type="dt" sz="half" idx="10"/>
          </p:nvPr>
        </p:nvSpPr>
        <p:spPr/>
        <p:txBody>
          <a:bodyPr/>
          <a:lstStyle/>
          <a:p>
            <a:fld id="{904AE591-CDD3-420E-BADF-D85B9ED5ECCA}" type="datetimeFigureOut">
              <a:rPr lang="en-US" smtClean="0"/>
              <a:t>8/25/2018</a:t>
            </a:fld>
            <a:endParaRPr lang="en-US"/>
          </a:p>
        </p:txBody>
      </p:sp>
      <p:sp>
        <p:nvSpPr>
          <p:cNvPr id="8" name="Footer Placeholder 7">
            <a:extLst>
              <a:ext uri="{FF2B5EF4-FFF2-40B4-BE49-F238E27FC236}">
                <a16:creationId xmlns:a16="http://schemas.microsoft.com/office/drawing/2014/main" id="{35B36464-A6EE-4510-848E-3118008211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B6C82A-8F48-4B1C-A7D5-D313574D8008}"/>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1015654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BAB13-CACD-48D8-817E-016BB968E3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548180-D852-4CC9-A446-C87CDDC2B933}"/>
              </a:ext>
            </a:extLst>
          </p:cNvPr>
          <p:cNvSpPr>
            <a:spLocks noGrp="1"/>
          </p:cNvSpPr>
          <p:nvPr>
            <p:ph type="dt" sz="half" idx="10"/>
          </p:nvPr>
        </p:nvSpPr>
        <p:spPr/>
        <p:txBody>
          <a:bodyPr/>
          <a:lstStyle/>
          <a:p>
            <a:fld id="{904AE591-CDD3-420E-BADF-D85B9ED5ECCA}" type="datetimeFigureOut">
              <a:rPr lang="en-US" smtClean="0"/>
              <a:t>8/25/2018</a:t>
            </a:fld>
            <a:endParaRPr lang="en-US"/>
          </a:p>
        </p:txBody>
      </p:sp>
      <p:sp>
        <p:nvSpPr>
          <p:cNvPr id="4" name="Footer Placeholder 3">
            <a:extLst>
              <a:ext uri="{FF2B5EF4-FFF2-40B4-BE49-F238E27FC236}">
                <a16:creationId xmlns:a16="http://schemas.microsoft.com/office/drawing/2014/main" id="{E2EA067E-A5A2-4E8E-8705-4F6A23C001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507B25-8DFA-424D-90F6-94F3D8A7DA33}"/>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2835438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708B7E-D858-482C-908A-6CE03343F6BC}"/>
              </a:ext>
            </a:extLst>
          </p:cNvPr>
          <p:cNvSpPr>
            <a:spLocks noGrp="1"/>
          </p:cNvSpPr>
          <p:nvPr>
            <p:ph type="dt" sz="half" idx="10"/>
          </p:nvPr>
        </p:nvSpPr>
        <p:spPr/>
        <p:txBody>
          <a:bodyPr/>
          <a:lstStyle/>
          <a:p>
            <a:fld id="{904AE591-CDD3-420E-BADF-D85B9ED5ECCA}" type="datetimeFigureOut">
              <a:rPr lang="en-US" smtClean="0"/>
              <a:t>8/25/2018</a:t>
            </a:fld>
            <a:endParaRPr lang="en-US"/>
          </a:p>
        </p:txBody>
      </p:sp>
      <p:sp>
        <p:nvSpPr>
          <p:cNvPr id="3" name="Footer Placeholder 2">
            <a:extLst>
              <a:ext uri="{FF2B5EF4-FFF2-40B4-BE49-F238E27FC236}">
                <a16:creationId xmlns:a16="http://schemas.microsoft.com/office/drawing/2014/main" id="{1047D8AC-CB59-4EEC-8092-B9053E48A0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29C25A-CE46-47A3-8FCB-F89269658853}"/>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51806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94260-BD26-4ABF-94B9-5CEF6F107B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0ACDD7-552B-4CB9-BE9A-83680F5A27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F2C196-1487-426F-906F-1676EAD03F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74C532-0AF5-49D1-A78D-EC295358E28C}"/>
              </a:ext>
            </a:extLst>
          </p:cNvPr>
          <p:cNvSpPr>
            <a:spLocks noGrp="1"/>
          </p:cNvSpPr>
          <p:nvPr>
            <p:ph type="dt" sz="half" idx="10"/>
          </p:nvPr>
        </p:nvSpPr>
        <p:spPr/>
        <p:txBody>
          <a:bodyPr/>
          <a:lstStyle/>
          <a:p>
            <a:fld id="{904AE591-CDD3-420E-BADF-D85B9ED5ECCA}" type="datetimeFigureOut">
              <a:rPr lang="en-US" smtClean="0"/>
              <a:t>8/25/2018</a:t>
            </a:fld>
            <a:endParaRPr lang="en-US"/>
          </a:p>
        </p:txBody>
      </p:sp>
      <p:sp>
        <p:nvSpPr>
          <p:cNvPr id="6" name="Footer Placeholder 5">
            <a:extLst>
              <a:ext uri="{FF2B5EF4-FFF2-40B4-BE49-F238E27FC236}">
                <a16:creationId xmlns:a16="http://schemas.microsoft.com/office/drawing/2014/main" id="{B5285A73-E9B4-4FD4-8F99-2798284CE4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F3B12A-405F-41F3-9F7E-30D10D2FFEAA}"/>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2943022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15057-A5D9-484C-A929-CC41FE736F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1B6E94-AEDA-467A-AD2F-1D069EEC7B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5D0914-89A2-450A-9FE9-881DBFEA35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11058F-8327-4EF0-B413-B849EB4790AE}"/>
              </a:ext>
            </a:extLst>
          </p:cNvPr>
          <p:cNvSpPr>
            <a:spLocks noGrp="1"/>
          </p:cNvSpPr>
          <p:nvPr>
            <p:ph type="dt" sz="half" idx="10"/>
          </p:nvPr>
        </p:nvSpPr>
        <p:spPr/>
        <p:txBody>
          <a:bodyPr/>
          <a:lstStyle/>
          <a:p>
            <a:fld id="{904AE591-CDD3-420E-BADF-D85B9ED5ECCA}" type="datetimeFigureOut">
              <a:rPr lang="en-US" smtClean="0"/>
              <a:t>8/25/2018</a:t>
            </a:fld>
            <a:endParaRPr lang="en-US"/>
          </a:p>
        </p:txBody>
      </p:sp>
      <p:sp>
        <p:nvSpPr>
          <p:cNvPr id="6" name="Footer Placeholder 5">
            <a:extLst>
              <a:ext uri="{FF2B5EF4-FFF2-40B4-BE49-F238E27FC236}">
                <a16:creationId xmlns:a16="http://schemas.microsoft.com/office/drawing/2014/main" id="{3338BB77-C4F6-4C71-9738-00B8DE8A62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80D8F6-699D-441C-92A2-D9103B049305}"/>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1826865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52CBC8-5270-4951-B940-965D0C3356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AF653F-D9F6-4F85-8922-6E9D3FB169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0CE1E-1E78-4C4D-ACA7-D8F68DEF1F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AE591-CDD3-420E-BADF-D85B9ED5ECCA}" type="datetimeFigureOut">
              <a:rPr lang="en-US" smtClean="0"/>
              <a:t>8/25/2018</a:t>
            </a:fld>
            <a:endParaRPr lang="en-US"/>
          </a:p>
        </p:txBody>
      </p:sp>
      <p:sp>
        <p:nvSpPr>
          <p:cNvPr id="5" name="Footer Placeholder 4">
            <a:extLst>
              <a:ext uri="{FF2B5EF4-FFF2-40B4-BE49-F238E27FC236}">
                <a16:creationId xmlns:a16="http://schemas.microsoft.com/office/drawing/2014/main" id="{0AF851CE-57D7-4BA4-9F82-47078AF4F2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A1561E-8943-421D-81A6-93482DDE11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FD03D-574A-4C99-B623-AD12F4D981B1}" type="slidenum">
              <a:rPr lang="en-US" smtClean="0"/>
              <a:t>‹#›</a:t>
            </a:fld>
            <a:endParaRPr lang="en-US"/>
          </a:p>
        </p:txBody>
      </p:sp>
    </p:spTree>
    <p:extLst>
      <p:ext uri="{BB962C8B-B14F-4D97-AF65-F5344CB8AC3E}">
        <p14:creationId xmlns:p14="http://schemas.microsoft.com/office/powerpoint/2010/main" val="2698929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6A12F-CC78-4A37-9E47-2B544C5C39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9DCEBA-BAA5-413B-BDF8-029F3796C8C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44298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2503-3A9A-4A6F-A16E-CD60CB540E5A}"/>
              </a:ext>
            </a:extLst>
          </p:cNvPr>
          <p:cNvSpPr>
            <a:spLocks noGrp="1"/>
          </p:cNvSpPr>
          <p:nvPr>
            <p:ph type="ctrTitle"/>
          </p:nvPr>
        </p:nvSpPr>
        <p:spPr>
          <a:xfrm>
            <a:off x="1524000" y="2749393"/>
            <a:ext cx="9144000" cy="1355750"/>
          </a:xfrm>
        </p:spPr>
        <p:txBody>
          <a:bodyPr>
            <a:normAutofit/>
            <a:scene3d>
              <a:camera prst="orthographicFront"/>
              <a:lightRig rig="threePt" dir="t"/>
            </a:scene3d>
            <a:sp3d extrusionH="57150">
              <a:bevelT w="38100" h="38100" prst="angle"/>
            </a:sp3d>
          </a:bodyPr>
          <a:lstStyle/>
          <a:p>
            <a:pPr algn="l"/>
            <a:r>
              <a:rPr lang="en-US" sz="8800" b="1" dirty="0">
                <a:solidFill>
                  <a:srgbClr val="8095AC"/>
                </a:solidFill>
                <a:effectLst>
                  <a:outerShdw blurRad="50800" dist="38100" dir="10800000" algn="r" rotWithShape="0">
                    <a:prstClr val="black">
                      <a:alpha val="40000"/>
                    </a:prstClr>
                  </a:outerShdw>
                </a:effectLst>
                <a:latin typeface="Old English Text MT" panose="03040902040508030806" pitchFamily="66" charset="0"/>
              </a:rPr>
              <a:t>Moral Authority</a:t>
            </a:r>
          </a:p>
        </p:txBody>
      </p:sp>
      <p:pic>
        <p:nvPicPr>
          <p:cNvPr id="5" name="Picture 4">
            <a:extLst>
              <a:ext uri="{FF2B5EF4-FFF2-40B4-BE49-F238E27FC236}">
                <a16:creationId xmlns:a16="http://schemas.microsoft.com/office/drawing/2014/main" id="{7DE59E15-6D7F-4418-A460-97DF10A372AF}"/>
              </a:ext>
            </a:extLst>
          </p:cNvPr>
          <p:cNvPicPr>
            <a:picLocks noChangeAspect="1"/>
          </p:cNvPicPr>
          <p:nvPr/>
        </p:nvPicPr>
        <p:blipFill rotWithShape="1">
          <a:blip r:embed="rId3">
            <a:extLst>
              <a:ext uri="{28A0092B-C50C-407E-A947-70E740481C1C}">
                <a14:useLocalDpi xmlns:a14="http://schemas.microsoft.com/office/drawing/2010/main" val="0"/>
              </a:ext>
            </a:extLst>
          </a:blip>
          <a:srcRect l="9171" r="2613"/>
          <a:stretch/>
        </p:blipFill>
        <p:spPr>
          <a:xfrm>
            <a:off x="20" y="10"/>
            <a:ext cx="5920598" cy="2130941"/>
          </a:xfrm>
          <a:custGeom>
            <a:avLst/>
            <a:gdLst>
              <a:gd name="connsiteX0" fmla="*/ 0 w 5920618"/>
              <a:gd name="connsiteY0" fmla="*/ 0 h 2130951"/>
              <a:gd name="connsiteX1" fmla="*/ 5920618 w 5920618"/>
              <a:gd name="connsiteY1" fmla="*/ 0 h 2130951"/>
              <a:gd name="connsiteX2" fmla="*/ 4933709 w 5920618"/>
              <a:gd name="connsiteY2" fmla="*/ 2130951 h 2130951"/>
              <a:gd name="connsiteX3" fmla="*/ 0 w 5920618"/>
              <a:gd name="connsiteY3" fmla="*/ 2130951 h 2130951"/>
            </a:gdLst>
            <a:ahLst/>
            <a:cxnLst>
              <a:cxn ang="0">
                <a:pos x="connsiteX0" y="connsiteY0"/>
              </a:cxn>
              <a:cxn ang="0">
                <a:pos x="connsiteX1" y="connsiteY1"/>
              </a:cxn>
              <a:cxn ang="0">
                <a:pos x="connsiteX2" y="connsiteY2"/>
              </a:cxn>
              <a:cxn ang="0">
                <a:pos x="connsiteX3" y="connsiteY3"/>
              </a:cxn>
            </a:cxnLst>
            <a:rect l="l" t="t" r="r" b="b"/>
            <a:pathLst>
              <a:path w="5920618" h="2130951">
                <a:moveTo>
                  <a:pt x="0" y="0"/>
                </a:moveTo>
                <a:lnTo>
                  <a:pt x="5920618" y="0"/>
                </a:lnTo>
                <a:lnTo>
                  <a:pt x="4933709" y="2130951"/>
                </a:lnTo>
                <a:lnTo>
                  <a:pt x="0" y="2130951"/>
                </a:lnTo>
                <a:close/>
              </a:path>
            </a:pathLst>
          </a:custGeom>
        </p:spPr>
      </p:pic>
      <p:sp>
        <p:nvSpPr>
          <p:cNvPr id="10" name="Freeform 16">
            <a:extLst>
              <a:ext uri="{FF2B5EF4-FFF2-40B4-BE49-F238E27FC236}">
                <a16:creationId xmlns:a16="http://schemas.microsoft.com/office/drawing/2014/main" id="{B0BDD275-E79C-4B6F-9875-E474D59DC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7752" y="0"/>
            <a:ext cx="7084249" cy="2130552"/>
          </a:xfrm>
          <a:custGeom>
            <a:avLst/>
            <a:gdLst>
              <a:gd name="connsiteX0" fmla="*/ 986725 w 7084249"/>
              <a:gd name="connsiteY0" fmla="*/ 0 h 2130552"/>
              <a:gd name="connsiteX1" fmla="*/ 7084249 w 7084249"/>
              <a:gd name="connsiteY1" fmla="*/ 0 h 2130552"/>
              <a:gd name="connsiteX2" fmla="*/ 7084249 w 7084249"/>
              <a:gd name="connsiteY2" fmla="*/ 2130552 h 2130552"/>
              <a:gd name="connsiteX3" fmla="*/ 0 w 7084249"/>
              <a:gd name="connsiteY3" fmla="*/ 2130552 h 2130552"/>
            </a:gdLst>
            <a:ahLst/>
            <a:cxnLst>
              <a:cxn ang="0">
                <a:pos x="connsiteX0" y="connsiteY0"/>
              </a:cxn>
              <a:cxn ang="0">
                <a:pos x="connsiteX1" y="connsiteY1"/>
              </a:cxn>
              <a:cxn ang="0">
                <a:pos x="connsiteX2" y="connsiteY2"/>
              </a:cxn>
              <a:cxn ang="0">
                <a:pos x="connsiteX3" y="connsiteY3"/>
              </a:cxn>
            </a:cxnLst>
            <a:rect l="l" t="t" r="r" b="b"/>
            <a:pathLst>
              <a:path w="7084249" h="2130552">
                <a:moveTo>
                  <a:pt x="986725" y="0"/>
                </a:moveTo>
                <a:lnTo>
                  <a:pt x="7084249" y="0"/>
                </a:lnTo>
                <a:lnTo>
                  <a:pt x="7084249" y="2130552"/>
                </a:lnTo>
                <a:lnTo>
                  <a:pt x="0" y="213055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9">
            <a:extLst>
              <a:ext uri="{FF2B5EF4-FFF2-40B4-BE49-F238E27FC236}">
                <a16:creationId xmlns:a16="http://schemas.microsoft.com/office/drawing/2014/main" id="{FFE24BB0-6C00-4CD0-B19A-F41513025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3319"/>
            <a:ext cx="5925190" cy="2174681"/>
          </a:xfrm>
          <a:custGeom>
            <a:avLst/>
            <a:gdLst>
              <a:gd name="connsiteX0" fmla="*/ 1007162 w 5925190"/>
              <a:gd name="connsiteY0" fmla="*/ 0 h 2174681"/>
              <a:gd name="connsiteX1" fmla="*/ 5925190 w 5925190"/>
              <a:gd name="connsiteY1" fmla="*/ 0 h 2174681"/>
              <a:gd name="connsiteX2" fmla="*/ 5925190 w 5925190"/>
              <a:gd name="connsiteY2" fmla="*/ 2174681 h 2174681"/>
              <a:gd name="connsiteX3" fmla="*/ 0 w 5925190"/>
              <a:gd name="connsiteY3" fmla="*/ 2174681 h 2174681"/>
            </a:gdLst>
            <a:ahLst/>
            <a:cxnLst>
              <a:cxn ang="0">
                <a:pos x="connsiteX0" y="connsiteY0"/>
              </a:cxn>
              <a:cxn ang="0">
                <a:pos x="connsiteX1" y="connsiteY1"/>
              </a:cxn>
              <a:cxn ang="0">
                <a:pos x="connsiteX2" y="connsiteY2"/>
              </a:cxn>
              <a:cxn ang="0">
                <a:pos x="connsiteX3" y="connsiteY3"/>
              </a:cxn>
            </a:cxnLst>
            <a:rect l="l" t="t" r="r" b="b"/>
            <a:pathLst>
              <a:path w="5925190" h="2174681">
                <a:moveTo>
                  <a:pt x="1007162" y="0"/>
                </a:moveTo>
                <a:lnTo>
                  <a:pt x="5925190" y="0"/>
                </a:lnTo>
                <a:lnTo>
                  <a:pt x="5925190" y="2174681"/>
                </a:lnTo>
                <a:lnTo>
                  <a:pt x="0" y="2174681"/>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22">
            <a:extLst>
              <a:ext uri="{FF2B5EF4-FFF2-40B4-BE49-F238E27FC236}">
                <a16:creationId xmlns:a16="http://schemas.microsoft.com/office/drawing/2014/main" id="{045D7A58-411F-4E92-A78E-A6FEB18900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1728"/>
            <a:ext cx="7112212" cy="2176272"/>
          </a:xfrm>
          <a:custGeom>
            <a:avLst/>
            <a:gdLst>
              <a:gd name="connsiteX0" fmla="*/ 0 w 7112212"/>
              <a:gd name="connsiteY0" fmla="*/ 0 h 2176272"/>
              <a:gd name="connsiteX1" fmla="*/ 7112212 w 7112212"/>
              <a:gd name="connsiteY1" fmla="*/ 0 h 2176272"/>
              <a:gd name="connsiteX2" fmla="*/ 6104313 w 7112212"/>
              <a:gd name="connsiteY2" fmla="*/ 2176272 h 2176272"/>
              <a:gd name="connsiteX3" fmla="*/ 0 w 7112212"/>
              <a:gd name="connsiteY3" fmla="*/ 2176272 h 2176272"/>
            </a:gdLst>
            <a:ahLst/>
            <a:cxnLst>
              <a:cxn ang="0">
                <a:pos x="connsiteX0" y="connsiteY0"/>
              </a:cxn>
              <a:cxn ang="0">
                <a:pos x="connsiteX1" y="connsiteY1"/>
              </a:cxn>
              <a:cxn ang="0">
                <a:pos x="connsiteX2" y="connsiteY2"/>
              </a:cxn>
              <a:cxn ang="0">
                <a:pos x="connsiteX3" y="connsiteY3"/>
              </a:cxn>
            </a:cxnLst>
            <a:rect l="l" t="t" r="r" b="b"/>
            <a:pathLst>
              <a:path w="7112212" h="2176272">
                <a:moveTo>
                  <a:pt x="0" y="0"/>
                </a:moveTo>
                <a:lnTo>
                  <a:pt x="7112212" y="0"/>
                </a:lnTo>
                <a:lnTo>
                  <a:pt x="6104313" y="2176272"/>
                </a:lnTo>
                <a:lnTo>
                  <a:pt x="0" y="217627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7E6F59B7-26DB-41C9-BD5B-B3311D3BC3CC}"/>
              </a:ext>
            </a:extLst>
          </p:cNvPr>
          <p:cNvSpPr txBox="1">
            <a:spLocks/>
          </p:cNvSpPr>
          <p:nvPr/>
        </p:nvSpPr>
        <p:spPr>
          <a:xfrm>
            <a:off x="212034" y="4819814"/>
            <a:ext cx="6095999" cy="2130949"/>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i="1" dirty="0"/>
              <a:t>Does Christ’s authority reach beyond the work and worship of the church into my individual life?</a:t>
            </a:r>
            <a:endParaRPr lang="en-US" sz="4000" dirty="0"/>
          </a:p>
        </p:txBody>
      </p:sp>
      <p:sp>
        <p:nvSpPr>
          <p:cNvPr id="3" name="Subtitle 2">
            <a:extLst>
              <a:ext uri="{FF2B5EF4-FFF2-40B4-BE49-F238E27FC236}">
                <a16:creationId xmlns:a16="http://schemas.microsoft.com/office/drawing/2014/main" id="{C5AB0B56-7DEF-4924-9F2C-5F3D982DA8C9}"/>
              </a:ext>
            </a:extLst>
          </p:cNvPr>
          <p:cNvSpPr>
            <a:spLocks noGrp="1"/>
          </p:cNvSpPr>
          <p:nvPr>
            <p:ph type="subTitle" idx="1"/>
          </p:nvPr>
        </p:nvSpPr>
        <p:spPr>
          <a:xfrm>
            <a:off x="5883968" y="450572"/>
            <a:ext cx="6095980" cy="1719735"/>
          </a:xfrm>
        </p:spPr>
        <p:txBody>
          <a:bodyPr>
            <a:normAutofit/>
          </a:bodyPr>
          <a:lstStyle/>
          <a:p>
            <a:r>
              <a:rPr lang="en-US" sz="4000" i="1" dirty="0"/>
              <a:t>Is there a standard of morality? If so, what is it?</a:t>
            </a:r>
            <a:endParaRPr lang="en-US" sz="4000" dirty="0"/>
          </a:p>
        </p:txBody>
      </p:sp>
    </p:spTree>
    <p:extLst>
      <p:ext uri="{BB962C8B-B14F-4D97-AF65-F5344CB8AC3E}">
        <p14:creationId xmlns:p14="http://schemas.microsoft.com/office/powerpoint/2010/main" val="25466417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F33FB-3110-45B7-872D-A2B9ACE9CFA8}"/>
              </a:ext>
            </a:extLst>
          </p:cNvPr>
          <p:cNvSpPr>
            <a:spLocks noGrp="1"/>
          </p:cNvSpPr>
          <p:nvPr>
            <p:ph type="title"/>
          </p:nvPr>
        </p:nvSpPr>
        <p:spPr>
          <a:xfrm>
            <a:off x="168812" y="154105"/>
            <a:ext cx="11184988" cy="1325563"/>
          </a:xfrm>
        </p:spPr>
        <p:txBody>
          <a:bodyPr>
            <a:normAutofit/>
          </a:bodyPr>
          <a:lstStyle/>
          <a:p>
            <a:r>
              <a:rPr lang="en-US" sz="5400" dirty="0">
                <a:latin typeface="Old English Text MT" panose="03040902040508030806" pitchFamily="66" charset="0"/>
              </a:rPr>
              <a:t>False Sources </a:t>
            </a:r>
            <a:r>
              <a:rPr lang="en-US" sz="3200" dirty="0">
                <a:latin typeface="Old English Text MT" panose="03040902040508030806" pitchFamily="66" charset="0"/>
              </a:rPr>
              <a:t>of</a:t>
            </a:r>
            <a:r>
              <a:rPr lang="en-US" sz="5400" dirty="0">
                <a:latin typeface="Old English Text MT" panose="03040902040508030806" pitchFamily="66" charset="0"/>
              </a:rPr>
              <a:t> Moral Authority</a:t>
            </a:r>
          </a:p>
        </p:txBody>
      </p:sp>
      <p:sp>
        <p:nvSpPr>
          <p:cNvPr id="3" name="Content Placeholder 2">
            <a:extLst>
              <a:ext uri="{FF2B5EF4-FFF2-40B4-BE49-F238E27FC236}">
                <a16:creationId xmlns:a16="http://schemas.microsoft.com/office/drawing/2014/main" id="{C2FC74AE-3212-4B01-9C75-2660E5957DA2}"/>
              </a:ext>
            </a:extLst>
          </p:cNvPr>
          <p:cNvSpPr>
            <a:spLocks noGrp="1"/>
          </p:cNvSpPr>
          <p:nvPr>
            <p:ph sz="half" idx="1"/>
          </p:nvPr>
        </p:nvSpPr>
        <p:spPr>
          <a:xfrm>
            <a:off x="168812" y="1825625"/>
            <a:ext cx="5850988" cy="4912800"/>
          </a:xfrm>
        </p:spPr>
        <p:txBody>
          <a:bodyPr>
            <a:normAutofit fontScale="92500" lnSpcReduction="20000"/>
          </a:bodyPr>
          <a:lstStyle/>
          <a:p>
            <a:pPr marL="0" indent="0">
              <a:buNone/>
            </a:pPr>
            <a:r>
              <a:rPr lang="en-US" sz="4300" b="1" dirty="0"/>
              <a:t>Feelings</a:t>
            </a:r>
          </a:p>
          <a:p>
            <a:r>
              <a:rPr lang="en-US" sz="4300" dirty="0"/>
              <a:t>If it feels good, it must be right?</a:t>
            </a:r>
          </a:p>
          <a:p>
            <a:r>
              <a:rPr lang="en-US" sz="4300" i="1" dirty="0"/>
              <a:t>Acts 17:18 </a:t>
            </a:r>
            <a:r>
              <a:rPr lang="en-US" sz="4300" dirty="0"/>
              <a:t>– Epicureans</a:t>
            </a:r>
          </a:p>
          <a:p>
            <a:r>
              <a:rPr lang="en-US" sz="4300" i="1" dirty="0"/>
              <a:t>Galatians 5:16-17; Romans 8:5-8</a:t>
            </a:r>
          </a:p>
        </p:txBody>
      </p:sp>
      <p:sp>
        <p:nvSpPr>
          <p:cNvPr id="4" name="Content Placeholder 3">
            <a:extLst>
              <a:ext uri="{FF2B5EF4-FFF2-40B4-BE49-F238E27FC236}">
                <a16:creationId xmlns:a16="http://schemas.microsoft.com/office/drawing/2014/main" id="{7B501BC1-C8DD-463B-9211-E4F7B0134C54}"/>
              </a:ext>
            </a:extLst>
          </p:cNvPr>
          <p:cNvSpPr>
            <a:spLocks noGrp="1"/>
          </p:cNvSpPr>
          <p:nvPr>
            <p:ph sz="half" idx="2"/>
          </p:nvPr>
        </p:nvSpPr>
        <p:spPr>
          <a:xfrm>
            <a:off x="6172200" y="1825625"/>
            <a:ext cx="5850988" cy="4912800"/>
          </a:xfrm>
        </p:spPr>
        <p:txBody>
          <a:bodyPr>
            <a:normAutofit fontScale="92500" lnSpcReduction="20000"/>
          </a:bodyPr>
          <a:lstStyle/>
          <a:p>
            <a:pPr marL="0" indent="0">
              <a:buNone/>
            </a:pPr>
            <a:r>
              <a:rPr lang="en-US" sz="4300" b="1" dirty="0"/>
              <a:t>Conscience</a:t>
            </a:r>
          </a:p>
          <a:p>
            <a:r>
              <a:rPr lang="en-US" sz="4300" dirty="0"/>
              <a:t>Our conscience was given as our moral authority?</a:t>
            </a:r>
          </a:p>
          <a:p>
            <a:r>
              <a:rPr lang="en-US" sz="4300" i="1" dirty="0"/>
              <a:t>Romans 2:14-15</a:t>
            </a:r>
            <a:r>
              <a:rPr lang="en-US" sz="4300" dirty="0"/>
              <a:t> – The Gentile’s law of conscience?</a:t>
            </a:r>
          </a:p>
          <a:p>
            <a:r>
              <a:rPr lang="en-US" sz="4300" i="1" dirty="0"/>
              <a:t>Acts 23:1; 26:9;                          1 Timothy 1:13</a:t>
            </a:r>
          </a:p>
          <a:p>
            <a:r>
              <a:rPr lang="en-US" sz="4300" i="1" dirty="0"/>
              <a:t>Jeremiah 10:23;              Proverbs 14:12</a:t>
            </a:r>
          </a:p>
        </p:txBody>
      </p:sp>
      <p:cxnSp>
        <p:nvCxnSpPr>
          <p:cNvPr id="5" name="Straight Connector 4">
            <a:extLst>
              <a:ext uri="{FF2B5EF4-FFF2-40B4-BE49-F238E27FC236}">
                <a16:creationId xmlns:a16="http://schemas.microsoft.com/office/drawing/2014/main" id="{39C3955D-311C-4669-90BB-FD8A1F7EE1A6}"/>
              </a:ext>
            </a:extLst>
          </p:cNvPr>
          <p:cNvCxnSpPr>
            <a:cxnSpLocks/>
          </p:cNvCxnSpPr>
          <p:nvPr/>
        </p:nvCxnSpPr>
        <p:spPr>
          <a:xfrm>
            <a:off x="-294249" y="1641453"/>
            <a:ext cx="5133535" cy="0"/>
          </a:xfrm>
          <a:prstGeom prst="line">
            <a:avLst/>
          </a:prstGeom>
          <a:ln w="190500" cmpd="thinThick">
            <a:solidFill>
              <a:srgbClr val="262626"/>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97ADB4DE-EC9C-4624-9FA9-A313E3FF1E65}"/>
              </a:ext>
            </a:extLst>
          </p:cNvPr>
          <p:cNvPicPr>
            <a:picLocks noChangeAspect="1"/>
          </p:cNvPicPr>
          <p:nvPr/>
        </p:nvPicPr>
        <p:blipFill rotWithShape="1">
          <a:blip r:embed="rId3">
            <a:extLst>
              <a:ext uri="{28A0092B-C50C-407E-A947-70E740481C1C}">
                <a14:useLocalDpi xmlns:a14="http://schemas.microsoft.com/office/drawing/2010/main" val="0"/>
              </a:ext>
            </a:extLst>
          </a:blip>
          <a:srcRect l="9171" r="2613"/>
          <a:stretch/>
        </p:blipFill>
        <p:spPr>
          <a:xfrm>
            <a:off x="9198386" y="105509"/>
            <a:ext cx="3682937" cy="1325563"/>
          </a:xfrm>
          <a:custGeom>
            <a:avLst/>
            <a:gdLst>
              <a:gd name="connsiteX0" fmla="*/ 0 w 5920618"/>
              <a:gd name="connsiteY0" fmla="*/ 0 h 2130951"/>
              <a:gd name="connsiteX1" fmla="*/ 5920618 w 5920618"/>
              <a:gd name="connsiteY1" fmla="*/ 0 h 2130951"/>
              <a:gd name="connsiteX2" fmla="*/ 4933709 w 5920618"/>
              <a:gd name="connsiteY2" fmla="*/ 2130951 h 2130951"/>
              <a:gd name="connsiteX3" fmla="*/ 0 w 5920618"/>
              <a:gd name="connsiteY3" fmla="*/ 2130951 h 2130951"/>
            </a:gdLst>
            <a:ahLst/>
            <a:cxnLst>
              <a:cxn ang="0">
                <a:pos x="connsiteX0" y="connsiteY0"/>
              </a:cxn>
              <a:cxn ang="0">
                <a:pos x="connsiteX1" y="connsiteY1"/>
              </a:cxn>
              <a:cxn ang="0">
                <a:pos x="connsiteX2" y="connsiteY2"/>
              </a:cxn>
              <a:cxn ang="0">
                <a:pos x="connsiteX3" y="connsiteY3"/>
              </a:cxn>
            </a:cxnLst>
            <a:rect l="l" t="t" r="r" b="b"/>
            <a:pathLst>
              <a:path w="5920618" h="2130951">
                <a:moveTo>
                  <a:pt x="0" y="0"/>
                </a:moveTo>
                <a:lnTo>
                  <a:pt x="5920618" y="0"/>
                </a:lnTo>
                <a:lnTo>
                  <a:pt x="4933709" y="2130951"/>
                </a:lnTo>
                <a:lnTo>
                  <a:pt x="0" y="2130951"/>
                </a:lnTo>
                <a:close/>
              </a:path>
            </a:pathLst>
          </a:custGeom>
          <a:effectLst>
            <a:softEdge rad="520700"/>
          </a:effectLst>
        </p:spPr>
      </p:pic>
    </p:spTree>
    <p:extLst>
      <p:ext uri="{BB962C8B-B14F-4D97-AF65-F5344CB8AC3E}">
        <p14:creationId xmlns:p14="http://schemas.microsoft.com/office/powerpoint/2010/main" val="1596879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fade">
                                      <p:cBhvr>
                                        <p:cTn id="33" dur="1000"/>
                                        <p:tgtEl>
                                          <p:spTgt spid="4">
                                            <p:txEl>
                                              <p:pRg st="0" end="0"/>
                                            </p:txEl>
                                          </p:spTgt>
                                        </p:tgtEl>
                                      </p:cBhvr>
                                    </p:animEffect>
                                    <p:anim calcmode="lin" valueType="num">
                                      <p:cBhvr>
                                        <p:cTn id="3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0" end="0"/>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fade">
                                      <p:cBhvr>
                                        <p:cTn id="38" dur="1000"/>
                                        <p:tgtEl>
                                          <p:spTgt spid="4">
                                            <p:txEl>
                                              <p:pRg st="1" end="1"/>
                                            </p:txEl>
                                          </p:spTgt>
                                        </p:tgtEl>
                                      </p:cBhvr>
                                    </p:animEffect>
                                    <p:anim calcmode="lin" valueType="num">
                                      <p:cBhvr>
                                        <p:cTn id="3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Effect transition="in" filter="fade">
                                      <p:cBhvr>
                                        <p:cTn id="45" dur="1000"/>
                                        <p:tgtEl>
                                          <p:spTgt spid="4">
                                            <p:txEl>
                                              <p:pRg st="2" end="2"/>
                                            </p:txEl>
                                          </p:spTgt>
                                        </p:tgtEl>
                                      </p:cBhvr>
                                    </p:animEffect>
                                    <p:anim calcmode="lin" valueType="num">
                                      <p:cBhvr>
                                        <p:cTn id="4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fade">
                                      <p:cBhvr>
                                        <p:cTn id="52" dur="1000"/>
                                        <p:tgtEl>
                                          <p:spTgt spid="4">
                                            <p:txEl>
                                              <p:pRg st="3" end="3"/>
                                            </p:txEl>
                                          </p:spTgt>
                                        </p:tgtEl>
                                      </p:cBhvr>
                                    </p:animEffect>
                                    <p:anim calcmode="lin" valueType="num">
                                      <p:cBhvr>
                                        <p:cTn id="5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4">
                                            <p:txEl>
                                              <p:pRg st="4" end="4"/>
                                            </p:txEl>
                                          </p:spTgt>
                                        </p:tgtEl>
                                        <p:attrNameLst>
                                          <p:attrName>style.visibility</p:attrName>
                                        </p:attrNameLst>
                                      </p:cBhvr>
                                      <p:to>
                                        <p:strVal val="visible"/>
                                      </p:to>
                                    </p:set>
                                    <p:animEffect transition="in" filter="fade">
                                      <p:cBhvr>
                                        <p:cTn id="59" dur="1000"/>
                                        <p:tgtEl>
                                          <p:spTgt spid="4">
                                            <p:txEl>
                                              <p:pRg st="4" end="4"/>
                                            </p:txEl>
                                          </p:spTgt>
                                        </p:tgtEl>
                                      </p:cBhvr>
                                    </p:animEffect>
                                    <p:anim calcmode="lin" valueType="num">
                                      <p:cBhvr>
                                        <p:cTn id="6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6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F33FB-3110-45B7-872D-A2B9ACE9CFA8}"/>
              </a:ext>
            </a:extLst>
          </p:cNvPr>
          <p:cNvSpPr>
            <a:spLocks noGrp="1"/>
          </p:cNvSpPr>
          <p:nvPr>
            <p:ph type="title"/>
          </p:nvPr>
        </p:nvSpPr>
        <p:spPr>
          <a:xfrm>
            <a:off x="168812" y="154105"/>
            <a:ext cx="11184988" cy="1325563"/>
          </a:xfrm>
        </p:spPr>
        <p:txBody>
          <a:bodyPr>
            <a:normAutofit/>
          </a:bodyPr>
          <a:lstStyle/>
          <a:p>
            <a:r>
              <a:rPr lang="en-US" sz="5400" dirty="0">
                <a:latin typeface="Old English Text MT" panose="03040902040508030806" pitchFamily="66" charset="0"/>
              </a:rPr>
              <a:t>False Sources </a:t>
            </a:r>
            <a:r>
              <a:rPr lang="en-US" sz="3200" dirty="0">
                <a:latin typeface="Old English Text MT" panose="03040902040508030806" pitchFamily="66" charset="0"/>
              </a:rPr>
              <a:t>of</a:t>
            </a:r>
            <a:r>
              <a:rPr lang="en-US" sz="5400" dirty="0">
                <a:latin typeface="Old English Text MT" panose="03040902040508030806" pitchFamily="66" charset="0"/>
              </a:rPr>
              <a:t> Moral Authority</a:t>
            </a:r>
          </a:p>
        </p:txBody>
      </p:sp>
      <p:sp>
        <p:nvSpPr>
          <p:cNvPr id="3" name="Content Placeholder 2">
            <a:extLst>
              <a:ext uri="{FF2B5EF4-FFF2-40B4-BE49-F238E27FC236}">
                <a16:creationId xmlns:a16="http://schemas.microsoft.com/office/drawing/2014/main" id="{C2FC74AE-3212-4B01-9C75-2660E5957DA2}"/>
              </a:ext>
            </a:extLst>
          </p:cNvPr>
          <p:cNvSpPr>
            <a:spLocks noGrp="1"/>
          </p:cNvSpPr>
          <p:nvPr>
            <p:ph sz="half" idx="1"/>
          </p:nvPr>
        </p:nvSpPr>
        <p:spPr>
          <a:xfrm>
            <a:off x="168812" y="1825625"/>
            <a:ext cx="5850988" cy="4912800"/>
          </a:xfrm>
        </p:spPr>
        <p:txBody>
          <a:bodyPr>
            <a:normAutofit fontScale="92500" lnSpcReduction="10000"/>
          </a:bodyPr>
          <a:lstStyle/>
          <a:p>
            <a:pPr marL="0" indent="0">
              <a:buNone/>
            </a:pPr>
            <a:r>
              <a:rPr lang="en-US" sz="4300" b="1" dirty="0"/>
              <a:t>Friends/Peers</a:t>
            </a:r>
          </a:p>
          <a:p>
            <a:r>
              <a:rPr lang="en-US" sz="4300" dirty="0"/>
              <a:t>As long as those closest to me accept it, it must be right?</a:t>
            </a:r>
          </a:p>
          <a:p>
            <a:r>
              <a:rPr lang="en-US" sz="4300" i="1" dirty="0"/>
              <a:t>2 Corinthians 10:12 </a:t>
            </a:r>
            <a:r>
              <a:rPr lang="en-US" sz="4300" dirty="0"/>
              <a:t>– the false apostles’ way.</a:t>
            </a:r>
          </a:p>
          <a:p>
            <a:r>
              <a:rPr lang="en-US" sz="4300" i="1" dirty="0"/>
              <a:t>Isaiah 55:8-9 – </a:t>
            </a:r>
            <a:r>
              <a:rPr lang="en-US" sz="4300" dirty="0"/>
              <a:t>our friends/peers are on the same level as us.</a:t>
            </a:r>
          </a:p>
        </p:txBody>
      </p:sp>
      <p:sp>
        <p:nvSpPr>
          <p:cNvPr id="4" name="Content Placeholder 3">
            <a:extLst>
              <a:ext uri="{FF2B5EF4-FFF2-40B4-BE49-F238E27FC236}">
                <a16:creationId xmlns:a16="http://schemas.microsoft.com/office/drawing/2014/main" id="{7B501BC1-C8DD-463B-9211-E4F7B0134C54}"/>
              </a:ext>
            </a:extLst>
          </p:cNvPr>
          <p:cNvSpPr>
            <a:spLocks noGrp="1"/>
          </p:cNvSpPr>
          <p:nvPr>
            <p:ph sz="half" idx="2"/>
          </p:nvPr>
        </p:nvSpPr>
        <p:spPr>
          <a:xfrm>
            <a:off x="6172200" y="1825625"/>
            <a:ext cx="5850988" cy="4912800"/>
          </a:xfrm>
        </p:spPr>
        <p:txBody>
          <a:bodyPr>
            <a:normAutofit fontScale="92500" lnSpcReduction="10000"/>
          </a:bodyPr>
          <a:lstStyle/>
          <a:p>
            <a:pPr marL="0" indent="0">
              <a:buNone/>
            </a:pPr>
            <a:r>
              <a:rPr lang="en-US" sz="4300" b="1" dirty="0"/>
              <a:t>Preachers/Teachers</a:t>
            </a:r>
          </a:p>
          <a:p>
            <a:r>
              <a:rPr lang="en-US" sz="4300" dirty="0"/>
              <a:t>The preachers and teachers are the moral authority?</a:t>
            </a:r>
          </a:p>
          <a:p>
            <a:r>
              <a:rPr lang="en-US" sz="4300" i="1" dirty="0"/>
              <a:t>2 Timothy 4:3-4 – </a:t>
            </a:r>
            <a:r>
              <a:rPr lang="en-US" sz="4300" dirty="0"/>
              <a:t>some preach fables.</a:t>
            </a:r>
          </a:p>
          <a:p>
            <a:r>
              <a:rPr lang="en-US" sz="4300" i="1" dirty="0"/>
              <a:t>Ephesians 4:11-13; Matthew15:14; 7:15-16</a:t>
            </a:r>
            <a:endParaRPr lang="en-US" sz="4300" dirty="0"/>
          </a:p>
        </p:txBody>
      </p:sp>
      <p:cxnSp>
        <p:nvCxnSpPr>
          <p:cNvPr id="5" name="Straight Connector 4">
            <a:extLst>
              <a:ext uri="{FF2B5EF4-FFF2-40B4-BE49-F238E27FC236}">
                <a16:creationId xmlns:a16="http://schemas.microsoft.com/office/drawing/2014/main" id="{39C3955D-311C-4669-90BB-FD8A1F7EE1A6}"/>
              </a:ext>
            </a:extLst>
          </p:cNvPr>
          <p:cNvCxnSpPr>
            <a:cxnSpLocks/>
          </p:cNvCxnSpPr>
          <p:nvPr/>
        </p:nvCxnSpPr>
        <p:spPr>
          <a:xfrm>
            <a:off x="-294249" y="1641453"/>
            <a:ext cx="5133535" cy="0"/>
          </a:xfrm>
          <a:prstGeom prst="line">
            <a:avLst/>
          </a:prstGeom>
          <a:ln w="190500" cmpd="thinThick">
            <a:solidFill>
              <a:srgbClr val="262626"/>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97ADB4DE-EC9C-4624-9FA9-A313E3FF1E65}"/>
              </a:ext>
            </a:extLst>
          </p:cNvPr>
          <p:cNvPicPr>
            <a:picLocks noChangeAspect="1"/>
          </p:cNvPicPr>
          <p:nvPr/>
        </p:nvPicPr>
        <p:blipFill rotWithShape="1">
          <a:blip r:embed="rId3">
            <a:extLst>
              <a:ext uri="{28A0092B-C50C-407E-A947-70E740481C1C}">
                <a14:useLocalDpi xmlns:a14="http://schemas.microsoft.com/office/drawing/2010/main" val="0"/>
              </a:ext>
            </a:extLst>
          </a:blip>
          <a:srcRect l="9171" r="2613"/>
          <a:stretch/>
        </p:blipFill>
        <p:spPr>
          <a:xfrm>
            <a:off x="9198386" y="105509"/>
            <a:ext cx="3682937" cy="1325563"/>
          </a:xfrm>
          <a:custGeom>
            <a:avLst/>
            <a:gdLst>
              <a:gd name="connsiteX0" fmla="*/ 0 w 5920618"/>
              <a:gd name="connsiteY0" fmla="*/ 0 h 2130951"/>
              <a:gd name="connsiteX1" fmla="*/ 5920618 w 5920618"/>
              <a:gd name="connsiteY1" fmla="*/ 0 h 2130951"/>
              <a:gd name="connsiteX2" fmla="*/ 4933709 w 5920618"/>
              <a:gd name="connsiteY2" fmla="*/ 2130951 h 2130951"/>
              <a:gd name="connsiteX3" fmla="*/ 0 w 5920618"/>
              <a:gd name="connsiteY3" fmla="*/ 2130951 h 2130951"/>
            </a:gdLst>
            <a:ahLst/>
            <a:cxnLst>
              <a:cxn ang="0">
                <a:pos x="connsiteX0" y="connsiteY0"/>
              </a:cxn>
              <a:cxn ang="0">
                <a:pos x="connsiteX1" y="connsiteY1"/>
              </a:cxn>
              <a:cxn ang="0">
                <a:pos x="connsiteX2" y="connsiteY2"/>
              </a:cxn>
              <a:cxn ang="0">
                <a:pos x="connsiteX3" y="connsiteY3"/>
              </a:cxn>
            </a:cxnLst>
            <a:rect l="l" t="t" r="r" b="b"/>
            <a:pathLst>
              <a:path w="5920618" h="2130951">
                <a:moveTo>
                  <a:pt x="0" y="0"/>
                </a:moveTo>
                <a:lnTo>
                  <a:pt x="5920618" y="0"/>
                </a:lnTo>
                <a:lnTo>
                  <a:pt x="4933709" y="2130951"/>
                </a:lnTo>
                <a:lnTo>
                  <a:pt x="0" y="2130951"/>
                </a:lnTo>
                <a:close/>
              </a:path>
            </a:pathLst>
          </a:custGeom>
          <a:effectLst>
            <a:softEdge rad="520700"/>
          </a:effectLst>
        </p:spPr>
      </p:pic>
    </p:spTree>
    <p:extLst>
      <p:ext uri="{BB962C8B-B14F-4D97-AF65-F5344CB8AC3E}">
        <p14:creationId xmlns:p14="http://schemas.microsoft.com/office/powerpoint/2010/main" val="41118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fade">
                                      <p:cBhvr>
                                        <p:cTn id="33" dur="1000"/>
                                        <p:tgtEl>
                                          <p:spTgt spid="4">
                                            <p:txEl>
                                              <p:pRg st="0" end="0"/>
                                            </p:txEl>
                                          </p:spTgt>
                                        </p:tgtEl>
                                      </p:cBhvr>
                                    </p:animEffect>
                                    <p:anim calcmode="lin" valueType="num">
                                      <p:cBhvr>
                                        <p:cTn id="3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0" end="0"/>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fade">
                                      <p:cBhvr>
                                        <p:cTn id="38" dur="1000"/>
                                        <p:tgtEl>
                                          <p:spTgt spid="4">
                                            <p:txEl>
                                              <p:pRg st="1" end="1"/>
                                            </p:txEl>
                                          </p:spTgt>
                                        </p:tgtEl>
                                      </p:cBhvr>
                                    </p:animEffect>
                                    <p:anim calcmode="lin" valueType="num">
                                      <p:cBhvr>
                                        <p:cTn id="3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Effect transition="in" filter="fade">
                                      <p:cBhvr>
                                        <p:cTn id="45" dur="1000"/>
                                        <p:tgtEl>
                                          <p:spTgt spid="4">
                                            <p:txEl>
                                              <p:pRg st="2" end="2"/>
                                            </p:txEl>
                                          </p:spTgt>
                                        </p:tgtEl>
                                      </p:cBhvr>
                                    </p:animEffect>
                                    <p:anim calcmode="lin" valueType="num">
                                      <p:cBhvr>
                                        <p:cTn id="4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fade">
                                      <p:cBhvr>
                                        <p:cTn id="52" dur="1000"/>
                                        <p:tgtEl>
                                          <p:spTgt spid="4">
                                            <p:txEl>
                                              <p:pRg st="3" end="3"/>
                                            </p:txEl>
                                          </p:spTgt>
                                        </p:tgtEl>
                                      </p:cBhvr>
                                    </p:animEffect>
                                    <p:anim calcmode="lin" valueType="num">
                                      <p:cBhvr>
                                        <p:cTn id="5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F33FB-3110-45B7-872D-A2B9ACE9CFA8}"/>
              </a:ext>
            </a:extLst>
          </p:cNvPr>
          <p:cNvSpPr>
            <a:spLocks noGrp="1"/>
          </p:cNvSpPr>
          <p:nvPr>
            <p:ph type="title"/>
          </p:nvPr>
        </p:nvSpPr>
        <p:spPr>
          <a:xfrm>
            <a:off x="168812" y="154105"/>
            <a:ext cx="11184988" cy="1325563"/>
          </a:xfrm>
        </p:spPr>
        <p:txBody>
          <a:bodyPr>
            <a:normAutofit/>
          </a:bodyPr>
          <a:lstStyle/>
          <a:p>
            <a:r>
              <a:rPr lang="en-US" sz="5400" dirty="0">
                <a:latin typeface="Old English Text MT" panose="03040902040508030806" pitchFamily="66" charset="0"/>
              </a:rPr>
              <a:t>False Sources </a:t>
            </a:r>
            <a:r>
              <a:rPr lang="en-US" sz="3200" dirty="0">
                <a:latin typeface="Old English Text MT" panose="03040902040508030806" pitchFamily="66" charset="0"/>
              </a:rPr>
              <a:t>of</a:t>
            </a:r>
            <a:r>
              <a:rPr lang="en-US" sz="5400" dirty="0">
                <a:latin typeface="Old English Text MT" panose="03040902040508030806" pitchFamily="66" charset="0"/>
              </a:rPr>
              <a:t> Moral Authority</a:t>
            </a:r>
          </a:p>
        </p:txBody>
      </p:sp>
      <p:sp>
        <p:nvSpPr>
          <p:cNvPr id="3" name="Content Placeholder 2">
            <a:extLst>
              <a:ext uri="{FF2B5EF4-FFF2-40B4-BE49-F238E27FC236}">
                <a16:creationId xmlns:a16="http://schemas.microsoft.com/office/drawing/2014/main" id="{C2FC74AE-3212-4B01-9C75-2660E5957DA2}"/>
              </a:ext>
            </a:extLst>
          </p:cNvPr>
          <p:cNvSpPr>
            <a:spLocks noGrp="1"/>
          </p:cNvSpPr>
          <p:nvPr>
            <p:ph sz="half" idx="1"/>
          </p:nvPr>
        </p:nvSpPr>
        <p:spPr>
          <a:xfrm>
            <a:off x="168812" y="1825625"/>
            <a:ext cx="5850988" cy="4912800"/>
          </a:xfrm>
        </p:spPr>
        <p:txBody>
          <a:bodyPr>
            <a:normAutofit/>
          </a:bodyPr>
          <a:lstStyle/>
          <a:p>
            <a:pPr marL="0" indent="0">
              <a:buNone/>
            </a:pPr>
            <a:r>
              <a:rPr lang="en-US" sz="4000" b="1" dirty="0"/>
              <a:t>Society</a:t>
            </a:r>
          </a:p>
          <a:p>
            <a:r>
              <a:rPr lang="en-US" sz="4000" dirty="0"/>
              <a:t>Society determines what is moral?</a:t>
            </a:r>
          </a:p>
          <a:p>
            <a:r>
              <a:rPr lang="en-US" sz="4000" i="1" dirty="0"/>
              <a:t>Titus 1:12-13 </a:t>
            </a:r>
            <a:r>
              <a:rPr lang="en-US" sz="4000" dirty="0"/>
              <a:t>– the Cretan society.</a:t>
            </a:r>
          </a:p>
          <a:p>
            <a:r>
              <a:rPr lang="en-US" sz="4000" i="1" dirty="0"/>
              <a:t>Romans 12:2;              Matthew 7:13-14</a:t>
            </a:r>
            <a:endParaRPr lang="en-US" sz="4000" dirty="0"/>
          </a:p>
        </p:txBody>
      </p:sp>
      <p:sp>
        <p:nvSpPr>
          <p:cNvPr id="4" name="Content Placeholder 3">
            <a:extLst>
              <a:ext uri="{FF2B5EF4-FFF2-40B4-BE49-F238E27FC236}">
                <a16:creationId xmlns:a16="http://schemas.microsoft.com/office/drawing/2014/main" id="{7B501BC1-C8DD-463B-9211-E4F7B0134C54}"/>
              </a:ext>
            </a:extLst>
          </p:cNvPr>
          <p:cNvSpPr>
            <a:spLocks noGrp="1"/>
          </p:cNvSpPr>
          <p:nvPr>
            <p:ph sz="half" idx="2"/>
          </p:nvPr>
        </p:nvSpPr>
        <p:spPr>
          <a:xfrm>
            <a:off x="6172200" y="1825625"/>
            <a:ext cx="5850988" cy="4912800"/>
          </a:xfrm>
        </p:spPr>
        <p:txBody>
          <a:bodyPr>
            <a:normAutofit/>
          </a:bodyPr>
          <a:lstStyle/>
          <a:p>
            <a:pPr marL="0" indent="0">
              <a:buNone/>
            </a:pPr>
            <a:r>
              <a:rPr lang="en-US" sz="4300" b="1" dirty="0"/>
              <a:t>Nature</a:t>
            </a:r>
          </a:p>
          <a:p>
            <a:r>
              <a:rPr lang="en-US" sz="4300" dirty="0"/>
              <a:t>If it is found in nature, it is moral?</a:t>
            </a:r>
          </a:p>
          <a:p>
            <a:r>
              <a:rPr lang="en-US" sz="4300" i="1" dirty="0"/>
              <a:t>2 Peter 2:12-14 – </a:t>
            </a:r>
            <a:r>
              <a:rPr lang="en-US" sz="4300" dirty="0"/>
              <a:t>false teachers’ behavior.</a:t>
            </a:r>
          </a:p>
          <a:p>
            <a:r>
              <a:rPr lang="en-US" sz="4300" i="1" dirty="0"/>
              <a:t>Genesis 1:26; Ecclesiastes 12:13-14</a:t>
            </a:r>
            <a:endParaRPr lang="en-US" sz="4300" dirty="0"/>
          </a:p>
        </p:txBody>
      </p:sp>
      <p:cxnSp>
        <p:nvCxnSpPr>
          <p:cNvPr id="5" name="Straight Connector 4">
            <a:extLst>
              <a:ext uri="{FF2B5EF4-FFF2-40B4-BE49-F238E27FC236}">
                <a16:creationId xmlns:a16="http://schemas.microsoft.com/office/drawing/2014/main" id="{39C3955D-311C-4669-90BB-FD8A1F7EE1A6}"/>
              </a:ext>
            </a:extLst>
          </p:cNvPr>
          <p:cNvCxnSpPr>
            <a:cxnSpLocks/>
          </p:cNvCxnSpPr>
          <p:nvPr/>
        </p:nvCxnSpPr>
        <p:spPr>
          <a:xfrm>
            <a:off x="-294249" y="1641453"/>
            <a:ext cx="5133535" cy="0"/>
          </a:xfrm>
          <a:prstGeom prst="line">
            <a:avLst/>
          </a:prstGeom>
          <a:ln w="190500" cmpd="thinThick">
            <a:solidFill>
              <a:srgbClr val="262626"/>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97ADB4DE-EC9C-4624-9FA9-A313E3FF1E65}"/>
              </a:ext>
            </a:extLst>
          </p:cNvPr>
          <p:cNvPicPr>
            <a:picLocks noChangeAspect="1"/>
          </p:cNvPicPr>
          <p:nvPr/>
        </p:nvPicPr>
        <p:blipFill rotWithShape="1">
          <a:blip r:embed="rId3">
            <a:extLst>
              <a:ext uri="{28A0092B-C50C-407E-A947-70E740481C1C}">
                <a14:useLocalDpi xmlns:a14="http://schemas.microsoft.com/office/drawing/2010/main" val="0"/>
              </a:ext>
            </a:extLst>
          </a:blip>
          <a:srcRect l="9171" r="2613"/>
          <a:stretch/>
        </p:blipFill>
        <p:spPr>
          <a:xfrm>
            <a:off x="9198386" y="105509"/>
            <a:ext cx="3682937" cy="1325563"/>
          </a:xfrm>
          <a:custGeom>
            <a:avLst/>
            <a:gdLst>
              <a:gd name="connsiteX0" fmla="*/ 0 w 5920618"/>
              <a:gd name="connsiteY0" fmla="*/ 0 h 2130951"/>
              <a:gd name="connsiteX1" fmla="*/ 5920618 w 5920618"/>
              <a:gd name="connsiteY1" fmla="*/ 0 h 2130951"/>
              <a:gd name="connsiteX2" fmla="*/ 4933709 w 5920618"/>
              <a:gd name="connsiteY2" fmla="*/ 2130951 h 2130951"/>
              <a:gd name="connsiteX3" fmla="*/ 0 w 5920618"/>
              <a:gd name="connsiteY3" fmla="*/ 2130951 h 2130951"/>
            </a:gdLst>
            <a:ahLst/>
            <a:cxnLst>
              <a:cxn ang="0">
                <a:pos x="connsiteX0" y="connsiteY0"/>
              </a:cxn>
              <a:cxn ang="0">
                <a:pos x="connsiteX1" y="connsiteY1"/>
              </a:cxn>
              <a:cxn ang="0">
                <a:pos x="connsiteX2" y="connsiteY2"/>
              </a:cxn>
              <a:cxn ang="0">
                <a:pos x="connsiteX3" y="connsiteY3"/>
              </a:cxn>
            </a:cxnLst>
            <a:rect l="l" t="t" r="r" b="b"/>
            <a:pathLst>
              <a:path w="5920618" h="2130951">
                <a:moveTo>
                  <a:pt x="0" y="0"/>
                </a:moveTo>
                <a:lnTo>
                  <a:pt x="5920618" y="0"/>
                </a:lnTo>
                <a:lnTo>
                  <a:pt x="4933709" y="2130951"/>
                </a:lnTo>
                <a:lnTo>
                  <a:pt x="0" y="2130951"/>
                </a:lnTo>
                <a:close/>
              </a:path>
            </a:pathLst>
          </a:custGeom>
          <a:effectLst>
            <a:softEdge rad="520700"/>
          </a:effectLst>
        </p:spPr>
      </p:pic>
    </p:spTree>
    <p:extLst>
      <p:ext uri="{BB962C8B-B14F-4D97-AF65-F5344CB8AC3E}">
        <p14:creationId xmlns:p14="http://schemas.microsoft.com/office/powerpoint/2010/main" val="272659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fade">
                                      <p:cBhvr>
                                        <p:cTn id="33" dur="1000"/>
                                        <p:tgtEl>
                                          <p:spTgt spid="4">
                                            <p:txEl>
                                              <p:pRg st="0" end="0"/>
                                            </p:txEl>
                                          </p:spTgt>
                                        </p:tgtEl>
                                      </p:cBhvr>
                                    </p:animEffect>
                                    <p:anim calcmode="lin" valueType="num">
                                      <p:cBhvr>
                                        <p:cTn id="3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0" end="0"/>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fade">
                                      <p:cBhvr>
                                        <p:cTn id="38" dur="1000"/>
                                        <p:tgtEl>
                                          <p:spTgt spid="4">
                                            <p:txEl>
                                              <p:pRg st="1" end="1"/>
                                            </p:txEl>
                                          </p:spTgt>
                                        </p:tgtEl>
                                      </p:cBhvr>
                                    </p:animEffect>
                                    <p:anim calcmode="lin" valueType="num">
                                      <p:cBhvr>
                                        <p:cTn id="3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Effect transition="in" filter="fade">
                                      <p:cBhvr>
                                        <p:cTn id="45" dur="1000"/>
                                        <p:tgtEl>
                                          <p:spTgt spid="4">
                                            <p:txEl>
                                              <p:pRg st="2" end="2"/>
                                            </p:txEl>
                                          </p:spTgt>
                                        </p:tgtEl>
                                      </p:cBhvr>
                                    </p:animEffect>
                                    <p:anim calcmode="lin" valueType="num">
                                      <p:cBhvr>
                                        <p:cTn id="4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fade">
                                      <p:cBhvr>
                                        <p:cTn id="52" dur="1000"/>
                                        <p:tgtEl>
                                          <p:spTgt spid="4">
                                            <p:txEl>
                                              <p:pRg st="3" end="3"/>
                                            </p:txEl>
                                          </p:spTgt>
                                        </p:tgtEl>
                                      </p:cBhvr>
                                    </p:animEffect>
                                    <p:anim calcmode="lin" valueType="num">
                                      <p:cBhvr>
                                        <p:cTn id="5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44940-3281-4327-8988-7DC3C22C4374}"/>
              </a:ext>
            </a:extLst>
          </p:cNvPr>
          <p:cNvSpPr>
            <a:spLocks noGrp="1"/>
          </p:cNvSpPr>
          <p:nvPr>
            <p:ph type="title"/>
          </p:nvPr>
        </p:nvSpPr>
        <p:spPr>
          <a:xfrm>
            <a:off x="131298" y="161145"/>
            <a:ext cx="11222501" cy="1325563"/>
          </a:xfrm>
        </p:spPr>
        <p:txBody>
          <a:bodyPr>
            <a:normAutofit/>
          </a:bodyPr>
          <a:lstStyle/>
          <a:p>
            <a:r>
              <a:rPr lang="en-US" sz="5400" dirty="0">
                <a:latin typeface="Old English Text MT" panose="03040902040508030806" pitchFamily="66" charset="0"/>
              </a:rPr>
              <a:t>The Moral Authority</a:t>
            </a:r>
          </a:p>
        </p:txBody>
      </p:sp>
      <p:sp>
        <p:nvSpPr>
          <p:cNvPr id="3" name="Content Placeholder 2">
            <a:extLst>
              <a:ext uri="{FF2B5EF4-FFF2-40B4-BE49-F238E27FC236}">
                <a16:creationId xmlns:a16="http://schemas.microsoft.com/office/drawing/2014/main" id="{12F3D6FD-F001-4715-8250-FFBA6E477D1F}"/>
              </a:ext>
            </a:extLst>
          </p:cNvPr>
          <p:cNvSpPr>
            <a:spLocks noGrp="1"/>
          </p:cNvSpPr>
          <p:nvPr>
            <p:ph idx="1"/>
          </p:nvPr>
        </p:nvSpPr>
        <p:spPr>
          <a:xfrm>
            <a:off x="131298" y="1825624"/>
            <a:ext cx="11929403" cy="4926867"/>
          </a:xfrm>
        </p:spPr>
        <p:txBody>
          <a:bodyPr>
            <a:normAutofit/>
          </a:bodyPr>
          <a:lstStyle/>
          <a:p>
            <a:pPr marL="0" indent="0">
              <a:buNone/>
            </a:pPr>
            <a:r>
              <a:rPr lang="en-US" sz="4000" b="1" dirty="0"/>
              <a:t>Christ</a:t>
            </a:r>
            <a:r>
              <a:rPr lang="en-US" sz="4000" dirty="0"/>
              <a:t> – </a:t>
            </a:r>
            <a:r>
              <a:rPr lang="en-US" sz="4000" i="1" dirty="0"/>
              <a:t>Matthew 28:18</a:t>
            </a:r>
          </a:p>
          <a:p>
            <a:pPr marL="0" indent="0">
              <a:buNone/>
            </a:pPr>
            <a:r>
              <a:rPr lang="en-US" sz="4000" b="1" dirty="0"/>
              <a:t>The Apostolic Doctrine</a:t>
            </a:r>
          </a:p>
          <a:p>
            <a:r>
              <a:rPr lang="en-US" sz="4000" dirty="0"/>
              <a:t>Given the Holy Spirit – </a:t>
            </a:r>
            <a:r>
              <a:rPr lang="en-US" sz="4000" i="1" dirty="0"/>
              <a:t>John 15:26-27; 16:12-15</a:t>
            </a:r>
          </a:p>
          <a:p>
            <a:pPr lvl="1"/>
            <a:r>
              <a:rPr lang="en-US" sz="4000" dirty="0"/>
              <a:t>Their word is Christ’s word – </a:t>
            </a:r>
            <a:r>
              <a:rPr lang="en-US" sz="4000" i="1" dirty="0"/>
              <a:t>1 Corinthians 14:37; Acts 20:27; 2:42</a:t>
            </a:r>
          </a:p>
          <a:p>
            <a:r>
              <a:rPr lang="en-US" sz="4000" dirty="0"/>
              <a:t>Their authority extends to areas of morality –                                    </a:t>
            </a:r>
            <a:r>
              <a:rPr lang="en-US" sz="4000" i="1" dirty="0"/>
              <a:t>1 Thessalonians 4:1-8; Ephesians 4:17-24</a:t>
            </a:r>
          </a:p>
        </p:txBody>
      </p:sp>
      <p:cxnSp>
        <p:nvCxnSpPr>
          <p:cNvPr id="6" name="Straight Connector 5">
            <a:extLst>
              <a:ext uri="{FF2B5EF4-FFF2-40B4-BE49-F238E27FC236}">
                <a16:creationId xmlns:a16="http://schemas.microsoft.com/office/drawing/2014/main" id="{B8A218B9-337F-4308-80A1-961F83D53578}"/>
              </a:ext>
            </a:extLst>
          </p:cNvPr>
          <p:cNvCxnSpPr>
            <a:cxnSpLocks/>
          </p:cNvCxnSpPr>
          <p:nvPr/>
        </p:nvCxnSpPr>
        <p:spPr>
          <a:xfrm>
            <a:off x="-294249" y="1641453"/>
            <a:ext cx="5133535" cy="0"/>
          </a:xfrm>
          <a:prstGeom prst="line">
            <a:avLst/>
          </a:prstGeom>
          <a:ln w="190500" cmpd="thinThick">
            <a:solidFill>
              <a:srgbClr val="262626"/>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234AF79-7AA7-42E8-8C88-FBDAC1714684}"/>
              </a:ext>
            </a:extLst>
          </p:cNvPr>
          <p:cNvPicPr>
            <a:picLocks noChangeAspect="1"/>
          </p:cNvPicPr>
          <p:nvPr/>
        </p:nvPicPr>
        <p:blipFill rotWithShape="1">
          <a:blip r:embed="rId3">
            <a:extLst>
              <a:ext uri="{28A0092B-C50C-407E-A947-70E740481C1C}">
                <a14:useLocalDpi xmlns:a14="http://schemas.microsoft.com/office/drawing/2010/main" val="0"/>
              </a:ext>
            </a:extLst>
          </a:blip>
          <a:srcRect l="9171" r="2613"/>
          <a:stretch/>
        </p:blipFill>
        <p:spPr>
          <a:xfrm>
            <a:off x="9198386" y="105509"/>
            <a:ext cx="3682937" cy="1325563"/>
          </a:xfrm>
          <a:custGeom>
            <a:avLst/>
            <a:gdLst>
              <a:gd name="connsiteX0" fmla="*/ 0 w 5920618"/>
              <a:gd name="connsiteY0" fmla="*/ 0 h 2130951"/>
              <a:gd name="connsiteX1" fmla="*/ 5920618 w 5920618"/>
              <a:gd name="connsiteY1" fmla="*/ 0 h 2130951"/>
              <a:gd name="connsiteX2" fmla="*/ 4933709 w 5920618"/>
              <a:gd name="connsiteY2" fmla="*/ 2130951 h 2130951"/>
              <a:gd name="connsiteX3" fmla="*/ 0 w 5920618"/>
              <a:gd name="connsiteY3" fmla="*/ 2130951 h 2130951"/>
            </a:gdLst>
            <a:ahLst/>
            <a:cxnLst>
              <a:cxn ang="0">
                <a:pos x="connsiteX0" y="connsiteY0"/>
              </a:cxn>
              <a:cxn ang="0">
                <a:pos x="connsiteX1" y="connsiteY1"/>
              </a:cxn>
              <a:cxn ang="0">
                <a:pos x="connsiteX2" y="connsiteY2"/>
              </a:cxn>
              <a:cxn ang="0">
                <a:pos x="connsiteX3" y="connsiteY3"/>
              </a:cxn>
            </a:cxnLst>
            <a:rect l="l" t="t" r="r" b="b"/>
            <a:pathLst>
              <a:path w="5920618" h="2130951">
                <a:moveTo>
                  <a:pt x="0" y="0"/>
                </a:moveTo>
                <a:lnTo>
                  <a:pt x="5920618" y="0"/>
                </a:lnTo>
                <a:lnTo>
                  <a:pt x="4933709" y="2130951"/>
                </a:lnTo>
                <a:lnTo>
                  <a:pt x="0" y="2130951"/>
                </a:lnTo>
                <a:close/>
              </a:path>
            </a:pathLst>
          </a:custGeom>
          <a:effectLst>
            <a:softEdge rad="520700"/>
          </a:effectLst>
        </p:spPr>
      </p:pic>
    </p:spTree>
    <p:extLst>
      <p:ext uri="{BB962C8B-B14F-4D97-AF65-F5344CB8AC3E}">
        <p14:creationId xmlns:p14="http://schemas.microsoft.com/office/powerpoint/2010/main" val="2393119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2503-3A9A-4A6F-A16E-CD60CB540E5A}"/>
              </a:ext>
            </a:extLst>
          </p:cNvPr>
          <p:cNvSpPr>
            <a:spLocks noGrp="1"/>
          </p:cNvSpPr>
          <p:nvPr>
            <p:ph type="ctrTitle"/>
          </p:nvPr>
        </p:nvSpPr>
        <p:spPr>
          <a:xfrm>
            <a:off x="1524000" y="2749393"/>
            <a:ext cx="9144000" cy="1355750"/>
          </a:xfrm>
        </p:spPr>
        <p:txBody>
          <a:bodyPr>
            <a:normAutofit/>
            <a:scene3d>
              <a:camera prst="orthographicFront"/>
              <a:lightRig rig="threePt" dir="t"/>
            </a:scene3d>
            <a:sp3d extrusionH="57150">
              <a:bevelT w="38100" h="38100" prst="angle"/>
            </a:sp3d>
          </a:bodyPr>
          <a:lstStyle/>
          <a:p>
            <a:pPr algn="l"/>
            <a:r>
              <a:rPr lang="en-US" sz="8800" b="1" dirty="0">
                <a:solidFill>
                  <a:srgbClr val="8095AC"/>
                </a:solidFill>
                <a:effectLst>
                  <a:outerShdw blurRad="50800" dist="38100" dir="10800000" algn="r" rotWithShape="0">
                    <a:prstClr val="black">
                      <a:alpha val="40000"/>
                    </a:prstClr>
                  </a:outerShdw>
                </a:effectLst>
                <a:latin typeface="Old English Text MT" panose="03040902040508030806" pitchFamily="66" charset="0"/>
              </a:rPr>
              <a:t>Moral Authority</a:t>
            </a:r>
          </a:p>
        </p:txBody>
      </p:sp>
      <p:pic>
        <p:nvPicPr>
          <p:cNvPr id="5" name="Picture 4">
            <a:extLst>
              <a:ext uri="{FF2B5EF4-FFF2-40B4-BE49-F238E27FC236}">
                <a16:creationId xmlns:a16="http://schemas.microsoft.com/office/drawing/2014/main" id="{7DE59E15-6D7F-4418-A460-97DF10A372AF}"/>
              </a:ext>
            </a:extLst>
          </p:cNvPr>
          <p:cNvPicPr>
            <a:picLocks noChangeAspect="1"/>
          </p:cNvPicPr>
          <p:nvPr/>
        </p:nvPicPr>
        <p:blipFill rotWithShape="1">
          <a:blip r:embed="rId3">
            <a:extLst>
              <a:ext uri="{28A0092B-C50C-407E-A947-70E740481C1C}">
                <a14:useLocalDpi xmlns:a14="http://schemas.microsoft.com/office/drawing/2010/main" val="0"/>
              </a:ext>
            </a:extLst>
          </a:blip>
          <a:srcRect l="9171" r="2613"/>
          <a:stretch/>
        </p:blipFill>
        <p:spPr>
          <a:xfrm>
            <a:off x="20" y="10"/>
            <a:ext cx="5920598" cy="2130941"/>
          </a:xfrm>
          <a:custGeom>
            <a:avLst/>
            <a:gdLst>
              <a:gd name="connsiteX0" fmla="*/ 0 w 5920618"/>
              <a:gd name="connsiteY0" fmla="*/ 0 h 2130951"/>
              <a:gd name="connsiteX1" fmla="*/ 5920618 w 5920618"/>
              <a:gd name="connsiteY1" fmla="*/ 0 h 2130951"/>
              <a:gd name="connsiteX2" fmla="*/ 4933709 w 5920618"/>
              <a:gd name="connsiteY2" fmla="*/ 2130951 h 2130951"/>
              <a:gd name="connsiteX3" fmla="*/ 0 w 5920618"/>
              <a:gd name="connsiteY3" fmla="*/ 2130951 h 2130951"/>
            </a:gdLst>
            <a:ahLst/>
            <a:cxnLst>
              <a:cxn ang="0">
                <a:pos x="connsiteX0" y="connsiteY0"/>
              </a:cxn>
              <a:cxn ang="0">
                <a:pos x="connsiteX1" y="connsiteY1"/>
              </a:cxn>
              <a:cxn ang="0">
                <a:pos x="connsiteX2" y="connsiteY2"/>
              </a:cxn>
              <a:cxn ang="0">
                <a:pos x="connsiteX3" y="connsiteY3"/>
              </a:cxn>
            </a:cxnLst>
            <a:rect l="l" t="t" r="r" b="b"/>
            <a:pathLst>
              <a:path w="5920618" h="2130951">
                <a:moveTo>
                  <a:pt x="0" y="0"/>
                </a:moveTo>
                <a:lnTo>
                  <a:pt x="5920618" y="0"/>
                </a:lnTo>
                <a:lnTo>
                  <a:pt x="4933709" y="2130951"/>
                </a:lnTo>
                <a:lnTo>
                  <a:pt x="0" y="2130951"/>
                </a:lnTo>
                <a:close/>
              </a:path>
            </a:pathLst>
          </a:custGeom>
        </p:spPr>
      </p:pic>
      <p:sp>
        <p:nvSpPr>
          <p:cNvPr id="10" name="Freeform 16">
            <a:extLst>
              <a:ext uri="{FF2B5EF4-FFF2-40B4-BE49-F238E27FC236}">
                <a16:creationId xmlns:a16="http://schemas.microsoft.com/office/drawing/2014/main" id="{B0BDD275-E79C-4B6F-9875-E474D59DC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7752" y="0"/>
            <a:ext cx="7084249" cy="2130552"/>
          </a:xfrm>
          <a:custGeom>
            <a:avLst/>
            <a:gdLst>
              <a:gd name="connsiteX0" fmla="*/ 986725 w 7084249"/>
              <a:gd name="connsiteY0" fmla="*/ 0 h 2130552"/>
              <a:gd name="connsiteX1" fmla="*/ 7084249 w 7084249"/>
              <a:gd name="connsiteY1" fmla="*/ 0 h 2130552"/>
              <a:gd name="connsiteX2" fmla="*/ 7084249 w 7084249"/>
              <a:gd name="connsiteY2" fmla="*/ 2130552 h 2130552"/>
              <a:gd name="connsiteX3" fmla="*/ 0 w 7084249"/>
              <a:gd name="connsiteY3" fmla="*/ 2130552 h 2130552"/>
            </a:gdLst>
            <a:ahLst/>
            <a:cxnLst>
              <a:cxn ang="0">
                <a:pos x="connsiteX0" y="connsiteY0"/>
              </a:cxn>
              <a:cxn ang="0">
                <a:pos x="connsiteX1" y="connsiteY1"/>
              </a:cxn>
              <a:cxn ang="0">
                <a:pos x="connsiteX2" y="connsiteY2"/>
              </a:cxn>
              <a:cxn ang="0">
                <a:pos x="connsiteX3" y="connsiteY3"/>
              </a:cxn>
            </a:cxnLst>
            <a:rect l="l" t="t" r="r" b="b"/>
            <a:pathLst>
              <a:path w="7084249" h="2130552">
                <a:moveTo>
                  <a:pt x="986725" y="0"/>
                </a:moveTo>
                <a:lnTo>
                  <a:pt x="7084249" y="0"/>
                </a:lnTo>
                <a:lnTo>
                  <a:pt x="7084249" y="2130552"/>
                </a:lnTo>
                <a:lnTo>
                  <a:pt x="0" y="213055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9">
            <a:extLst>
              <a:ext uri="{FF2B5EF4-FFF2-40B4-BE49-F238E27FC236}">
                <a16:creationId xmlns:a16="http://schemas.microsoft.com/office/drawing/2014/main" id="{FFE24BB0-6C00-4CD0-B19A-F41513025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3319"/>
            <a:ext cx="5925190" cy="2174681"/>
          </a:xfrm>
          <a:custGeom>
            <a:avLst/>
            <a:gdLst>
              <a:gd name="connsiteX0" fmla="*/ 1007162 w 5925190"/>
              <a:gd name="connsiteY0" fmla="*/ 0 h 2174681"/>
              <a:gd name="connsiteX1" fmla="*/ 5925190 w 5925190"/>
              <a:gd name="connsiteY1" fmla="*/ 0 h 2174681"/>
              <a:gd name="connsiteX2" fmla="*/ 5925190 w 5925190"/>
              <a:gd name="connsiteY2" fmla="*/ 2174681 h 2174681"/>
              <a:gd name="connsiteX3" fmla="*/ 0 w 5925190"/>
              <a:gd name="connsiteY3" fmla="*/ 2174681 h 2174681"/>
            </a:gdLst>
            <a:ahLst/>
            <a:cxnLst>
              <a:cxn ang="0">
                <a:pos x="connsiteX0" y="connsiteY0"/>
              </a:cxn>
              <a:cxn ang="0">
                <a:pos x="connsiteX1" y="connsiteY1"/>
              </a:cxn>
              <a:cxn ang="0">
                <a:pos x="connsiteX2" y="connsiteY2"/>
              </a:cxn>
              <a:cxn ang="0">
                <a:pos x="connsiteX3" y="connsiteY3"/>
              </a:cxn>
            </a:cxnLst>
            <a:rect l="l" t="t" r="r" b="b"/>
            <a:pathLst>
              <a:path w="5925190" h="2174681">
                <a:moveTo>
                  <a:pt x="1007162" y="0"/>
                </a:moveTo>
                <a:lnTo>
                  <a:pt x="5925190" y="0"/>
                </a:lnTo>
                <a:lnTo>
                  <a:pt x="5925190" y="2174681"/>
                </a:lnTo>
                <a:lnTo>
                  <a:pt x="0" y="2174681"/>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22">
            <a:extLst>
              <a:ext uri="{FF2B5EF4-FFF2-40B4-BE49-F238E27FC236}">
                <a16:creationId xmlns:a16="http://schemas.microsoft.com/office/drawing/2014/main" id="{045D7A58-411F-4E92-A78E-A6FEB18900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1728"/>
            <a:ext cx="7112212" cy="2176272"/>
          </a:xfrm>
          <a:custGeom>
            <a:avLst/>
            <a:gdLst>
              <a:gd name="connsiteX0" fmla="*/ 0 w 7112212"/>
              <a:gd name="connsiteY0" fmla="*/ 0 h 2176272"/>
              <a:gd name="connsiteX1" fmla="*/ 7112212 w 7112212"/>
              <a:gd name="connsiteY1" fmla="*/ 0 h 2176272"/>
              <a:gd name="connsiteX2" fmla="*/ 6104313 w 7112212"/>
              <a:gd name="connsiteY2" fmla="*/ 2176272 h 2176272"/>
              <a:gd name="connsiteX3" fmla="*/ 0 w 7112212"/>
              <a:gd name="connsiteY3" fmla="*/ 2176272 h 2176272"/>
            </a:gdLst>
            <a:ahLst/>
            <a:cxnLst>
              <a:cxn ang="0">
                <a:pos x="connsiteX0" y="connsiteY0"/>
              </a:cxn>
              <a:cxn ang="0">
                <a:pos x="connsiteX1" y="connsiteY1"/>
              </a:cxn>
              <a:cxn ang="0">
                <a:pos x="connsiteX2" y="connsiteY2"/>
              </a:cxn>
              <a:cxn ang="0">
                <a:pos x="connsiteX3" y="connsiteY3"/>
              </a:cxn>
            </a:cxnLst>
            <a:rect l="l" t="t" r="r" b="b"/>
            <a:pathLst>
              <a:path w="7112212" h="2176272">
                <a:moveTo>
                  <a:pt x="0" y="0"/>
                </a:moveTo>
                <a:lnTo>
                  <a:pt x="7112212" y="0"/>
                </a:lnTo>
                <a:lnTo>
                  <a:pt x="6104313" y="2176272"/>
                </a:lnTo>
                <a:lnTo>
                  <a:pt x="0" y="217627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7E6F59B7-26DB-41C9-BD5B-B3311D3BC3CC}"/>
              </a:ext>
            </a:extLst>
          </p:cNvPr>
          <p:cNvSpPr txBox="1">
            <a:spLocks/>
          </p:cNvSpPr>
          <p:nvPr/>
        </p:nvSpPr>
        <p:spPr>
          <a:xfrm>
            <a:off x="212034" y="4819814"/>
            <a:ext cx="6095999" cy="2130949"/>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i="1" dirty="0"/>
              <a:t>Does Christ’s authority reach beyond the work and worship of the church into my individual life?</a:t>
            </a:r>
            <a:endParaRPr lang="en-US" sz="4000" dirty="0"/>
          </a:p>
        </p:txBody>
      </p:sp>
      <p:sp>
        <p:nvSpPr>
          <p:cNvPr id="3" name="Subtitle 2">
            <a:extLst>
              <a:ext uri="{FF2B5EF4-FFF2-40B4-BE49-F238E27FC236}">
                <a16:creationId xmlns:a16="http://schemas.microsoft.com/office/drawing/2014/main" id="{C5AB0B56-7DEF-4924-9F2C-5F3D982DA8C9}"/>
              </a:ext>
            </a:extLst>
          </p:cNvPr>
          <p:cNvSpPr>
            <a:spLocks noGrp="1"/>
          </p:cNvSpPr>
          <p:nvPr>
            <p:ph type="subTitle" idx="1"/>
          </p:nvPr>
        </p:nvSpPr>
        <p:spPr>
          <a:xfrm>
            <a:off x="5883968" y="450572"/>
            <a:ext cx="6095980" cy="1719735"/>
          </a:xfrm>
        </p:spPr>
        <p:txBody>
          <a:bodyPr>
            <a:normAutofit/>
          </a:bodyPr>
          <a:lstStyle/>
          <a:p>
            <a:r>
              <a:rPr lang="en-US" sz="4000" i="1" dirty="0"/>
              <a:t>Is there a standard of morality? If so, what is it?</a:t>
            </a:r>
            <a:endParaRPr lang="en-US" sz="4000" dirty="0"/>
          </a:p>
        </p:txBody>
      </p:sp>
    </p:spTree>
    <p:extLst>
      <p:ext uri="{BB962C8B-B14F-4D97-AF65-F5344CB8AC3E}">
        <p14:creationId xmlns:p14="http://schemas.microsoft.com/office/powerpoint/2010/main" val="36741649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TotalTime>
  <Words>2129</Words>
  <Application>Microsoft Office PowerPoint</Application>
  <PresentationFormat>Widescreen</PresentationFormat>
  <Paragraphs>155</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Old English Text MT</vt:lpstr>
      <vt:lpstr>Times New Roman</vt:lpstr>
      <vt:lpstr>Office Theme</vt:lpstr>
      <vt:lpstr>PowerPoint Presentation</vt:lpstr>
      <vt:lpstr>Moral Authority</vt:lpstr>
      <vt:lpstr>False Sources of Moral Authority</vt:lpstr>
      <vt:lpstr>False Sources of Moral Authority</vt:lpstr>
      <vt:lpstr>False Sources of Moral Authority</vt:lpstr>
      <vt:lpstr>The Moral Authority</vt:lpstr>
      <vt:lpstr>Moral Authority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Authority</dc:title>
  <dc:creator>Stan Cox</dc:creator>
  <cp:lastModifiedBy>Stan Cox</cp:lastModifiedBy>
  <cp:revision>15</cp:revision>
  <dcterms:created xsi:type="dcterms:W3CDTF">2018-08-21T16:45:35Z</dcterms:created>
  <dcterms:modified xsi:type="dcterms:W3CDTF">2018-08-26T01:58:54Z</dcterms:modified>
</cp:coreProperties>
</file>