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6"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5C9E"/>
    <a:srgbClr val="91A5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F0D51A-FB28-4807-96EB-D01FDAB03734}" type="datetimeFigureOut">
              <a:rPr lang="en-US" smtClean="0"/>
              <a:t>8/19/2018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25B7E5-C8ED-4DB4-9EF8-6404467E037A}" type="slidenum">
              <a:rPr lang="en-US" smtClean="0"/>
              <a:t>‹#›</a:t>
            </a:fld>
            <a:endParaRPr lang="en-US"/>
          </a:p>
        </p:txBody>
      </p:sp>
    </p:spTree>
    <p:extLst>
      <p:ext uri="{BB962C8B-B14F-4D97-AF65-F5344CB8AC3E}">
        <p14:creationId xmlns:p14="http://schemas.microsoft.com/office/powerpoint/2010/main" val="4213826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25B7E5-C8ED-4DB4-9EF8-6404467E037A}" type="slidenum">
              <a:rPr lang="en-US" smtClean="0"/>
              <a:t>1</a:t>
            </a:fld>
            <a:endParaRPr lang="en-US"/>
          </a:p>
        </p:txBody>
      </p:sp>
    </p:spTree>
    <p:extLst>
      <p:ext uri="{BB962C8B-B14F-4D97-AF65-F5344CB8AC3E}">
        <p14:creationId xmlns:p14="http://schemas.microsoft.com/office/powerpoint/2010/main" val="337970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Paul’s Work in the Word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Titus 1:1-4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Paul wrote Titus to charge him and encourage him to be sound in the faith.</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Left him on the island of Crete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“set in order the things that are lacking” (1:5)</a:t>
            </a:r>
            <a:r>
              <a:rPr lang="en-US" dirty="0">
                <a:latin typeface="Calibri" panose="020F0502020204030204" pitchFamily="34" charset="0"/>
                <a:ea typeface="Calibri" panose="020F0502020204030204" pitchFamily="34" charset="0"/>
                <a:cs typeface="Times New Roman" panose="02020603050405020304" pitchFamily="18" charset="0"/>
              </a:rPr>
              <a:t> – this regarded his work as an evangelist, especially one sent by Paul.</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Sound </a:t>
            </a:r>
            <a:r>
              <a:rPr lang="en-US" dirty="0">
                <a:latin typeface="Calibri" panose="020F0502020204030204" pitchFamily="34" charset="0"/>
                <a:ea typeface="Calibri" panose="020F0502020204030204" pitchFamily="34" charset="0"/>
                <a:cs typeface="Times New Roman" panose="02020603050405020304" pitchFamily="18" charset="0"/>
              </a:rPr>
              <a:t>– 5 times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(1:9, 13; 2:1, 2, 8)</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hygiaino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 denotes "to be healthy, sound, in good health" (Eng., "hygiene"), rendered "mayest be in health," 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 John 1:2</a:t>
            </a:r>
            <a:r>
              <a:rPr lang="en-US" dirty="0">
                <a:latin typeface="Calibri" panose="020F0502020204030204" pitchFamily="34" charset="0"/>
                <a:ea typeface="Calibri" panose="020F0502020204030204" pitchFamily="34" charset="0"/>
                <a:cs typeface="Times New Roman" panose="02020603050405020304" pitchFamily="18" charset="0"/>
              </a:rPr>
              <a:t>; rendered "safe and sound"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Luke 15:27</a:t>
            </a:r>
            <a:r>
              <a:rPr lang="en-US" dirty="0">
                <a:latin typeface="Calibri" panose="020F0502020204030204" pitchFamily="34" charset="0"/>
                <a:ea typeface="Calibri" panose="020F0502020204030204" pitchFamily="34" charset="0"/>
                <a:cs typeface="Times New Roman" panose="02020603050405020304" pitchFamily="18" charset="0"/>
              </a:rPr>
              <a:t>. (Vine)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STRONG’S COMMENTS – “metaph. of Christians whose opinions are free from any mixture of error; of one who keeps the graces and is strong.”</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Sound in the faith</a:t>
            </a:r>
            <a:r>
              <a:rPr lang="en-US" dirty="0">
                <a:latin typeface="Calibri" panose="020F0502020204030204" pitchFamily="34" charset="0"/>
                <a:ea typeface="Calibri" panose="020F0502020204030204" pitchFamily="34" charset="0"/>
                <a:cs typeface="Times New Roman" panose="02020603050405020304" pitchFamily="18" charset="0"/>
              </a:rPr>
              <a:t> – Paul is commanding, and encouraging Titus, and necessarily equipping him to be sound in the faith.</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Titus was to be sound himself, and to speak things proper for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“sound doctrine” (2:1)</a:t>
            </a:r>
            <a:r>
              <a:rPr lang="en-US" dirty="0">
                <a:latin typeface="Calibri" panose="020F0502020204030204" pitchFamily="34" charset="0"/>
                <a:ea typeface="Calibri" panose="020F0502020204030204" pitchFamily="34" charset="0"/>
                <a:cs typeface="Times New Roman" panose="02020603050405020304" pitchFamily="18" charset="0"/>
              </a:rPr>
              <a:t> – Titus was to preach the truth, and make sure the Christians on Crete were behaving accordingly.</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Paul thought it necessary to give a backing to Titus’ words so that the hearers would know his words carried the weight of the authority of an inspired apostle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 3</a:t>
            </a:r>
            <a:r>
              <a:rPr lang="en-US" dirty="0">
                <a:latin typeface="Calibri" panose="020F0502020204030204" pitchFamily="34" charset="0"/>
                <a:ea typeface="Calibri" panose="020F0502020204030204" pitchFamily="34" charset="0"/>
                <a:cs typeface="Times New Roman" panose="02020603050405020304" pitchFamily="18" charset="0"/>
              </a:rPr>
              <a:t> – apostle, word committed to him).</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giving this information in the letter to Titus, the people would know it was legitimate.</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the introduction, Paul spoke of his own work in the revealed word of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(1:1-4)</a:t>
            </a:r>
            <a:r>
              <a:rPr lang="en-US" dirty="0">
                <a:latin typeface="Calibri" panose="020F0502020204030204" pitchFamily="34" charset="0"/>
                <a:ea typeface="Calibri" panose="020F0502020204030204" pitchFamily="34" charset="0"/>
                <a:cs typeface="Times New Roman" panose="02020603050405020304" pitchFamily="18" charset="0"/>
              </a:rPr>
              <a:t> – this is also reflected throughout the epistle, as Titus was preaching the same word, and for the same reasons.</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By studying Paul’s work in the word, we gain a better understanding of the whole purpose and focus of preaching. We should have this understanding, and approach listening to God’s word with these matters in our minds and hearts.</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Paul as a servant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225B7E5-C8ED-4DB4-9EF8-6404467E037A}" type="slidenum">
              <a:rPr lang="en-US" smtClean="0"/>
              <a:t>2</a:t>
            </a:fld>
            <a:endParaRPr lang="en-US"/>
          </a:p>
        </p:txBody>
      </p:sp>
    </p:spTree>
    <p:extLst>
      <p:ext uri="{BB962C8B-B14F-4D97-AF65-F5344CB8AC3E}">
        <p14:creationId xmlns:p14="http://schemas.microsoft.com/office/powerpoint/2010/main" val="3876537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Paul as a servant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While the preaching of the word renders service to others, in that they are graced with the eternal truths of God, and their lives are made better by them, PAUL DID NOT PREACH FOR THE SAKE OF PLEASING MEN. He was a servant of God, and was mostly concerned with pleasing Him, regardless of his audience, and their reaction.</a:t>
            </a:r>
          </a:p>
          <a:p>
            <a:pPr marL="342900" marR="0" lvl="0" indent="-342900">
              <a:lnSpc>
                <a:spcPct val="107000"/>
              </a:lnSpc>
              <a:spcBef>
                <a:spcPts val="0"/>
              </a:spcBef>
              <a:spcAft>
                <a:spcPts val="0"/>
              </a:spcAft>
              <a:buFont typeface="+mj-lt"/>
              <a:buAutoNum type="alphaU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“Paul, a bondservant of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is at the heart of Paul’s preaching, and greatly affects how we understand why he did and said the things recorded of him, as well as any who preach the truth in love: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Bondservant</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dirty="0" err="1">
                <a:latin typeface="Calibri" panose="020F0502020204030204" pitchFamily="34" charset="0"/>
                <a:ea typeface="Calibri" panose="020F0502020204030204" pitchFamily="34" charset="0"/>
                <a:cs typeface="Times New Roman" panose="02020603050405020304" pitchFamily="18" charset="0"/>
              </a:rPr>
              <a:t>doulos</a:t>
            </a:r>
            <a:r>
              <a:rPr lang="en-US" dirty="0">
                <a:latin typeface="Calibri" panose="020F0502020204030204" pitchFamily="34" charset="0"/>
                <a:ea typeface="Calibri" panose="020F0502020204030204" pitchFamily="34" charset="0"/>
                <a:cs typeface="Times New Roman" panose="02020603050405020304" pitchFamily="18" charset="0"/>
              </a:rPr>
              <a:t> – “from deo, "to bind," "a slave," originally the lowest term in the scale of servitude, came also to mean "one who gives himself up to the will of another,"… [by calling himself a bondservant, Paul intimates] (1) that he had been formerly a "</a:t>
            </a:r>
            <a:r>
              <a:rPr lang="en-US" dirty="0" err="1">
                <a:latin typeface="Calibri" panose="020F0502020204030204" pitchFamily="34" charset="0"/>
                <a:ea typeface="Calibri" panose="020F0502020204030204" pitchFamily="34" charset="0"/>
                <a:cs typeface="Times New Roman" panose="02020603050405020304" pitchFamily="18" charset="0"/>
              </a:rPr>
              <a:t>bondslave</a:t>
            </a:r>
            <a:r>
              <a:rPr lang="en-US" dirty="0">
                <a:latin typeface="Calibri" panose="020F0502020204030204" pitchFamily="34" charset="0"/>
                <a:ea typeface="Calibri" panose="020F0502020204030204" pitchFamily="34" charset="0"/>
                <a:cs typeface="Times New Roman" panose="02020603050405020304" pitchFamily="18" charset="0"/>
              </a:rPr>
              <a:t>" of Satan, and (2) that, having been bought by Christ, he was now a willing slave, bound to his new Master.” (Vine)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His life is given totally over to Christ. HE DOES NOT LIVE ACCORDING TO HIS THOUGHTS, BUT THE MIND OF CHRIST.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Galatians 2:20</a:t>
            </a:r>
            <a:r>
              <a:rPr lang="en-US" dirty="0">
                <a:latin typeface="Calibri" panose="020F0502020204030204" pitchFamily="34" charset="0"/>
                <a:ea typeface="Calibri" panose="020F0502020204030204" pitchFamily="34" charset="0"/>
                <a:cs typeface="Times New Roman" panose="02020603050405020304" pitchFamily="18" charset="0"/>
              </a:rPr>
              <a:t> – Christ lives in him)</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Lowliness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3:5-8</a:t>
            </a:r>
            <a:r>
              <a:rPr lang="en-US" dirty="0">
                <a:latin typeface="Calibri" panose="020F0502020204030204" pitchFamily="34" charset="0"/>
                <a:ea typeface="Calibri" panose="020F0502020204030204" pitchFamily="34" charset="0"/>
                <a:cs typeface="Times New Roman" panose="02020603050405020304" pitchFamily="18" charset="0"/>
              </a:rPr>
              <a:t> – He considers himself a simple minister, doing the will of God, but God is accomplishing these great feats of salvation in the gospel.</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Single goal</a:t>
            </a:r>
            <a:r>
              <a:rPr lang="en-US" dirty="0">
                <a:latin typeface="Calibri" panose="020F0502020204030204" pitchFamily="34" charset="0"/>
                <a:ea typeface="Calibri" panose="020F0502020204030204" pitchFamily="34" charset="0"/>
                <a:cs typeface="Times New Roman" panose="02020603050405020304" pitchFamily="18" charset="0"/>
              </a:rPr>
              <a:t> – to please his Master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4:1-5</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a:t>
            </a:r>
            <a:r>
              <a:rPr lang="en-US" dirty="0">
                <a:latin typeface="Calibri" panose="020F0502020204030204" pitchFamily="34" charset="0"/>
                <a:ea typeface="Calibri" panose="020F0502020204030204" pitchFamily="34" charset="0"/>
                <a:cs typeface="Times New Roman" panose="02020603050405020304" pitchFamily="18" charset="0"/>
              </a:rPr>
              <a:t> – Just a slave and servant of God and His word.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a:t>
            </a:r>
            <a:r>
              <a:rPr lang="en-US" dirty="0">
                <a:latin typeface="Calibri" panose="020F0502020204030204" pitchFamily="34" charset="0"/>
                <a:ea typeface="Calibri" panose="020F0502020204030204" pitchFamily="34" charset="0"/>
                <a:cs typeface="Times New Roman" panose="02020603050405020304" pitchFamily="18" charset="0"/>
              </a:rPr>
              <a:t> – Wants to be faithful to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a:t>
            </a:r>
            <a:r>
              <a:rPr lang="en-US" dirty="0">
                <a:latin typeface="Calibri" panose="020F0502020204030204" pitchFamily="34" charset="0"/>
                <a:ea typeface="Calibri" panose="020F0502020204030204" pitchFamily="34" charset="0"/>
                <a:cs typeface="Times New Roman" panose="02020603050405020304" pitchFamily="18" charset="0"/>
              </a:rPr>
              <a:t> – Is not concerned with the judgments of men. (Negative or positive)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a:t>
            </a:r>
            <a:r>
              <a:rPr lang="en-US" dirty="0">
                <a:latin typeface="Calibri" panose="020F0502020204030204" pitchFamily="34" charset="0"/>
                <a:ea typeface="Calibri" panose="020F0502020204030204" pitchFamily="34" charset="0"/>
                <a:cs typeface="Times New Roman" panose="02020603050405020304" pitchFamily="18" charset="0"/>
              </a:rPr>
              <a:t> – Not seeking self-approval.</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Seeking praise and approval from God.</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DO I NOW PERSUADE MEN, OR GOD? OR DO I SEEK TO PLEASE MEN? FOR IF I STILL PLEASED MEN, I WOULD NOT BE A BONDSERVANT OF CHRIST” (Galatians 1:10).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Paul’s Work in the Word</a:t>
            </a:r>
          </a:p>
          <a:p>
            <a:endParaRPr lang="en-US" dirty="0"/>
          </a:p>
        </p:txBody>
      </p:sp>
      <p:sp>
        <p:nvSpPr>
          <p:cNvPr id="4" name="Slide Number Placeholder 3"/>
          <p:cNvSpPr>
            <a:spLocks noGrp="1"/>
          </p:cNvSpPr>
          <p:nvPr>
            <p:ph type="sldNum" sz="quarter" idx="10"/>
          </p:nvPr>
        </p:nvSpPr>
        <p:spPr/>
        <p:txBody>
          <a:bodyPr/>
          <a:lstStyle/>
          <a:p>
            <a:fld id="{8225B7E5-C8ED-4DB4-9EF8-6404467E037A}" type="slidenum">
              <a:rPr lang="en-US" smtClean="0"/>
              <a:t>3</a:t>
            </a:fld>
            <a:endParaRPr lang="en-US"/>
          </a:p>
        </p:txBody>
      </p:sp>
    </p:spTree>
    <p:extLst>
      <p:ext uri="{BB962C8B-B14F-4D97-AF65-F5344CB8AC3E}">
        <p14:creationId xmlns:p14="http://schemas.microsoft.com/office/powerpoint/2010/main" val="3621519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Paul’s Work in the Word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To Increase Faith in God’s People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the faith of those chosen of God” (NASB)</a:t>
            </a:r>
            <a:r>
              <a:rPr lang="en-US" dirty="0">
                <a:latin typeface="Calibri" panose="020F0502020204030204" pitchFamily="34" charset="0"/>
                <a:ea typeface="Calibri" panose="020F0502020204030204" pitchFamily="34" charset="0"/>
                <a:cs typeface="Times New Roman" panose="02020603050405020304" pitchFamily="18" charset="0"/>
              </a:rPr>
              <a:t> – not simply in harmony with their faith, but for the FURTHERANCE, and GROWTH of their faith!</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Connected with knowledge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the acknowledgment of the truth”</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10:17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Acknowledgement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err="1">
                <a:latin typeface="Calibri" panose="020F0502020204030204" pitchFamily="34" charset="0"/>
                <a:ea typeface="Calibri" panose="020F0502020204030204" pitchFamily="34" charset="0"/>
                <a:cs typeface="Times New Roman" panose="02020603050405020304" pitchFamily="18" charset="0"/>
              </a:rPr>
              <a:t>epignōsis</a:t>
            </a:r>
            <a:r>
              <a:rPr lang="en-US" dirty="0">
                <a:latin typeface="Calibri" panose="020F0502020204030204" pitchFamily="34" charset="0"/>
                <a:ea typeface="Calibri" panose="020F0502020204030204" pitchFamily="34" charset="0"/>
                <a:cs typeface="Times New Roman" panose="02020603050405020304" pitchFamily="18" charset="0"/>
              </a:rPr>
              <a:t> – epi strengthens the word – “denotes "exact or full knowledge, discernment, recognition," and is a strengthened form of [gnosis], expressing a fuller or a full "knowledge," a greater participation by the "knower" in the object "known," thus more powerfully influencing him.” (Vine)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Saving faith</a:t>
            </a:r>
            <a:r>
              <a:rPr lang="en-US" dirty="0">
                <a:latin typeface="Calibri" panose="020F0502020204030204" pitchFamily="34" charset="0"/>
                <a:ea typeface="Calibri" panose="020F0502020204030204" pitchFamily="34" charset="0"/>
                <a:cs typeface="Times New Roman" panose="02020603050405020304" pitchFamily="18" charset="0"/>
              </a:rPr>
              <a:t> – faith that does not simply know, and believes, but acts on, and in accord with that knowledge.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Preaching to increase faith: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Instruct Old men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Instruct Old women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(2:3-4)</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“not given to much wine”</a:t>
            </a:r>
            <a:r>
              <a:rPr lang="en-US" dirty="0">
                <a:latin typeface="Calibri" panose="020F0502020204030204" pitchFamily="34" charset="0"/>
                <a:ea typeface="Calibri" panose="020F0502020204030204" pitchFamily="34" charset="0"/>
                <a:cs typeface="Times New Roman" panose="02020603050405020304" pitchFamily="18" charset="0"/>
              </a:rPr>
              <a:t> (gluttonous behavior – a cultural vice)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Instruct Young women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(2:4-5)</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“discreet”</a:t>
            </a:r>
            <a:r>
              <a:rPr lang="en-US" dirty="0">
                <a:latin typeface="Calibri" panose="020F0502020204030204" pitchFamily="34" charset="0"/>
                <a:ea typeface="Calibri" panose="020F0502020204030204" pitchFamily="34" charset="0"/>
                <a:cs typeface="Times New Roman" panose="02020603050405020304" pitchFamily="18" charset="0"/>
              </a:rPr>
              <a:t> (NASB – “sensible”)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Instruct Young men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Titus as an example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(2:7-8)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Instruct Bondservants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(2:9-10)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 living in sin anymore, but maintaining good works: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Remind them that they aren’t the same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Made for good works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(3:8, 14)</a:t>
            </a:r>
            <a:r>
              <a:rPr lang="en-US" dirty="0">
                <a:latin typeface="Calibri" panose="020F0502020204030204" pitchFamily="34" charset="0"/>
                <a:ea typeface="Calibri" panose="020F0502020204030204" pitchFamily="34" charset="0"/>
                <a:cs typeface="Times New Roman" panose="02020603050405020304" pitchFamily="18" charset="0"/>
              </a:rPr>
              <a:t> – NOTE: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“SHOULD BE CAREFUL TO MAINTAIN GOOD WORKS”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“good works”</a:t>
            </a:r>
            <a:r>
              <a:rPr lang="en-US" dirty="0">
                <a:latin typeface="Calibri" panose="020F0502020204030204" pitchFamily="34" charset="0"/>
                <a:ea typeface="Calibri" panose="020F0502020204030204" pitchFamily="34" charset="0"/>
                <a:cs typeface="Times New Roman" panose="02020603050405020304" pitchFamily="18" charset="0"/>
              </a:rPr>
              <a:t> – works that are prescribed by God in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“sound doctrine” (2:1).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Galatians 5:22-26</a:t>
            </a:r>
            <a:r>
              <a:rPr lang="en-US" dirty="0">
                <a:latin typeface="Calibri" panose="020F0502020204030204" pitchFamily="34" charset="0"/>
                <a:ea typeface="Calibri" panose="020F0502020204030204" pitchFamily="34" charset="0"/>
                <a:cs typeface="Times New Roman" panose="02020603050405020304" pitchFamily="18" charset="0"/>
              </a:rPr>
              <a:t> – fruit of the Spirit.</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To Increase Godliness in God’s People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225B7E5-C8ED-4DB4-9EF8-6404467E037A}" type="slidenum">
              <a:rPr lang="en-US" smtClean="0"/>
              <a:t>4</a:t>
            </a:fld>
            <a:endParaRPr lang="en-US"/>
          </a:p>
        </p:txBody>
      </p:sp>
    </p:spTree>
    <p:extLst>
      <p:ext uri="{BB962C8B-B14F-4D97-AF65-F5344CB8AC3E}">
        <p14:creationId xmlns:p14="http://schemas.microsoft.com/office/powerpoint/2010/main" val="1421577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To Increase Godliness in God’s People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truth Paul preached was “according to,” or for the purpose of influencing people toward GODLINESS:</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without controversy great is the mystery of godliness” (1 Timothy 3:16</a:t>
            </a:r>
            <a:r>
              <a:rPr lang="en-US" dirty="0">
                <a:latin typeface="Calibri" panose="020F0502020204030204" pitchFamily="34" charset="0"/>
                <a:ea typeface="Calibri" panose="020F0502020204030204" pitchFamily="34" charset="0"/>
                <a:cs typeface="Times New Roman" panose="02020603050405020304" pitchFamily="18" charset="0"/>
              </a:rPr>
              <a:t> – metonymy – the effect put for the cause – what the mystery is intended for – godliness.)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Godliness </a:t>
            </a:r>
            <a:r>
              <a:rPr lang="en-US" dirty="0">
                <a:latin typeface="Calibri" panose="020F0502020204030204" pitchFamily="34" charset="0"/>
                <a:ea typeface="Calibri" panose="020F0502020204030204" pitchFamily="34" charset="0"/>
                <a:cs typeface="Times New Roman" panose="02020603050405020304" pitchFamily="18" charset="0"/>
              </a:rPr>
              <a:t>– piety, reverence, toward God. (Godward mindset and attitude – seeking to be pleasing to Him in all things)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Preaching to increase godliness: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What the grace of God teaches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2:11-14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Contrast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“ungodliness”</a:t>
            </a:r>
            <a:r>
              <a:rPr lang="en-US" dirty="0">
                <a:latin typeface="Calibri" panose="020F0502020204030204" pitchFamily="34" charset="0"/>
                <a:ea typeface="Calibri" panose="020F0502020204030204" pitchFamily="34" charset="0"/>
                <a:cs typeface="Times New Roman" panose="02020603050405020304" pitchFamily="18" charset="0"/>
              </a:rPr>
              <a:t> with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“godly”</a:t>
            </a:r>
            <a:r>
              <a:rPr lang="en-US" dirty="0">
                <a:latin typeface="Calibri" panose="020F0502020204030204" pitchFamily="34" charset="0"/>
                <a:ea typeface="Calibri" panose="020F0502020204030204" pitchFamily="34" charset="0"/>
                <a:cs typeface="Times New Roman" panose="02020603050405020304" pitchFamily="18" charset="0"/>
              </a:rPr>
              <a:t> of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verse 12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world lives so as to please themselves, and are not worried about God. </a:t>
            </a:r>
            <a:r>
              <a:rPr lang="en-US" b="1" dirty="0">
                <a:latin typeface="Calibri" panose="020F0502020204030204" pitchFamily="34" charset="0"/>
                <a:ea typeface="Calibri" panose="020F0502020204030204" pitchFamily="34" charset="0"/>
                <a:cs typeface="Times New Roman" panose="02020603050405020304" pitchFamily="18" charset="0"/>
              </a:rPr>
              <a:t>They don’t consider Him in their mind. But the Christian lives for God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 –</a:t>
            </a:r>
            <a:r>
              <a:rPr lang="en-US" dirty="0">
                <a:latin typeface="Calibri" panose="020F0502020204030204" pitchFamily="34" charset="0"/>
                <a:ea typeface="Calibri" panose="020F0502020204030204" pitchFamily="34" charset="0"/>
                <a:cs typeface="Times New Roman" panose="02020603050405020304" pitchFamily="18" charset="0"/>
              </a:rPr>
              <a:t> Godly mind because of what God did for you.</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Contrast with the influence of the false teachers: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1:16</a:t>
            </a:r>
            <a:r>
              <a:rPr lang="en-US" dirty="0">
                <a:latin typeface="Calibri" panose="020F0502020204030204" pitchFamily="34" charset="0"/>
                <a:ea typeface="Calibri" panose="020F0502020204030204" pitchFamily="34" charset="0"/>
                <a:cs typeface="Times New Roman" panose="02020603050405020304" pitchFamily="18" charset="0"/>
              </a:rPr>
              <a:t> – profess to know Him, but deny Him.</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Godliness is not just a profession of our mouth, but an obvious thing that can be seen.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 manifested His word through preaching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(1:3)</a:t>
            </a:r>
            <a:r>
              <a:rPr lang="en-US" dirty="0">
                <a:latin typeface="Calibri" panose="020F0502020204030204" pitchFamily="34" charset="0"/>
                <a:ea typeface="Calibri" panose="020F0502020204030204" pitchFamily="34" charset="0"/>
                <a:cs typeface="Times New Roman" panose="02020603050405020304" pitchFamily="18" charset="0"/>
              </a:rPr>
              <a:t> – revealed His word to us – </a:t>
            </a:r>
            <a:r>
              <a:rPr lang="en-US" b="1" dirty="0">
                <a:latin typeface="Calibri" panose="020F0502020204030204" pitchFamily="34" charset="0"/>
                <a:ea typeface="Calibri" panose="020F0502020204030204" pitchFamily="34" charset="0"/>
                <a:cs typeface="Times New Roman" panose="02020603050405020304" pitchFamily="18" charset="0"/>
              </a:rPr>
              <a:t>so that we could be conscious of Him, and thoughtful in our lives concerning Him – WHAT DOES GOD WANT.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more we hear, and study His word, the more godly minded we will be – hence, Paul’s work in the word.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To Lead People to Heaven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(1:2)</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225B7E5-C8ED-4DB4-9EF8-6404467E037A}" type="slidenum">
              <a:rPr lang="en-US" smtClean="0"/>
              <a:t>5</a:t>
            </a:fld>
            <a:endParaRPr lang="en-US"/>
          </a:p>
        </p:txBody>
      </p:sp>
    </p:spTree>
    <p:extLst>
      <p:ext uri="{BB962C8B-B14F-4D97-AF65-F5344CB8AC3E}">
        <p14:creationId xmlns:p14="http://schemas.microsoft.com/office/powerpoint/2010/main" val="2424898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To Lead People to Heaven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preaching of God’s word is not a hobby, nor a mere intellectual activity. It has a great spiritual purpose and significance.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God has given a promise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 promised eternal life to those in Christ Jesus – the elect.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He cannot lie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“it is impossible for God to lie, [so] we might have strong consolation, who have fled for refuge to lay hold of the hope set before us” (Hebrews 6:18).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preaching of God’s word equips men with the necessary things that will get us to heaven.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14:6</a:t>
            </a:r>
            <a:r>
              <a:rPr lang="en-US" dirty="0">
                <a:latin typeface="Calibri" panose="020F0502020204030204" pitchFamily="34" charset="0"/>
                <a:ea typeface="Calibri" panose="020F0502020204030204" pitchFamily="34" charset="0"/>
                <a:cs typeface="Times New Roman" panose="02020603050405020304" pitchFamily="18" charset="0"/>
              </a:rPr>
              <a:t> – Jesus is the only way.</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Paul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“we preach Christ crucified…the power of God and the wisdom of God” (1 Corinthians 1:23, 24)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Preaching to Lead people to heaven: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is why Jesus died, and saved us.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is why the word was revealed, </a:t>
            </a:r>
            <a:r>
              <a:rPr lang="en-US" b="1" dirty="0">
                <a:latin typeface="Calibri" panose="020F0502020204030204" pitchFamily="34" charset="0"/>
                <a:ea typeface="Calibri" panose="020F0502020204030204" pitchFamily="34" charset="0"/>
                <a:cs typeface="Times New Roman" panose="02020603050405020304" pitchFamily="18" charset="0"/>
              </a:rPr>
              <a:t>so that we could be saved from our sins, and given hope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3:4-7</a:t>
            </a:r>
            <a:r>
              <a:rPr lang="en-US" dirty="0">
                <a:latin typeface="Calibri" panose="020F0502020204030204" pitchFamily="34" charset="0"/>
                <a:ea typeface="Calibri" panose="020F0502020204030204" pitchFamily="34" charset="0"/>
                <a:cs typeface="Times New Roman" panose="02020603050405020304" pitchFamily="18" charset="0"/>
              </a:rPr>
              <a:t> – we’ve obeyed the Spirit’s instructions to be baptized into Christ, and were washed from our sins, AND GIVEN HOPE – FOLLOW THE SAME WORD PREACHED TO GET TO THE REALIZATION OF THAT HOPE.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Grace teaches us to look for Christ, </a:t>
            </a:r>
            <a:r>
              <a:rPr lang="en-US" b="1" dirty="0">
                <a:latin typeface="Calibri" panose="020F0502020204030204" pitchFamily="34" charset="0"/>
                <a:ea typeface="Calibri" panose="020F0502020204030204" pitchFamily="34" charset="0"/>
                <a:cs typeface="Times New Roman" panose="02020603050405020304" pitchFamily="18" charset="0"/>
              </a:rPr>
              <a:t>and HOW to look</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2:11-14</a:t>
            </a:r>
            <a:r>
              <a:rPr lang="en-US" dirty="0">
                <a:latin typeface="Calibri" panose="020F0502020204030204" pitchFamily="34" charset="0"/>
                <a:ea typeface="Calibri" panose="020F0502020204030204" pitchFamily="34" charset="0"/>
                <a:cs typeface="Times New Roman" panose="02020603050405020304" pitchFamily="18" charset="0"/>
              </a:rPr>
              <a:t> – we are looking for His appearing by living faithfully and godly.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are to be ever looking forward to the realization of our hope, and the preaching of the gospel equips us to do so, and reach that realization.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To Preach the Gospel as Commanded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(1:3)</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225B7E5-C8ED-4DB4-9EF8-6404467E037A}" type="slidenum">
              <a:rPr lang="en-US" smtClean="0"/>
              <a:t>6</a:t>
            </a:fld>
            <a:endParaRPr lang="en-US"/>
          </a:p>
        </p:txBody>
      </p:sp>
    </p:spTree>
    <p:extLst>
      <p:ext uri="{BB962C8B-B14F-4D97-AF65-F5344CB8AC3E}">
        <p14:creationId xmlns:p14="http://schemas.microsoft.com/office/powerpoint/2010/main" val="1900845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To Preach the Gospel as Commanded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Paul was not to simply preach, but to preach THE GOSPEL, and nothing else.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Only the gospel can increase faith.</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Only the gospel can increase godliness.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Only the gospel can lead people to heaven.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 OTHER MESSAGE, OR PERVERTED GOSPEL CAN DO THAT, SO PAUL WAS NEVER GOING TO PREACH ANYTHING LESS, OR MORE.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Preaching only the gospel as God commanded: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False teachers in Crete: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(1:9)</a:t>
            </a:r>
            <a:r>
              <a:rPr lang="en-US" dirty="0">
                <a:latin typeface="Calibri" panose="020F0502020204030204" pitchFamily="34" charset="0"/>
                <a:ea typeface="Calibri" panose="020F0502020204030204" pitchFamily="34" charset="0"/>
                <a:cs typeface="Times New Roman" panose="02020603050405020304" pitchFamily="18" charset="0"/>
              </a:rPr>
              <a:t> – they contradict – sound doctrine.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3:10, 11</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“divisive”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hairetikos</a:t>
            </a:r>
            <a:r>
              <a:rPr lang="en-US" dirty="0">
                <a:latin typeface="Calibri" panose="020F0502020204030204" pitchFamily="34" charset="0"/>
                <a:ea typeface="Calibri" panose="020F0502020204030204" pitchFamily="34" charset="0"/>
                <a:cs typeface="Times New Roman" panose="02020603050405020304" pitchFamily="18" charset="0"/>
              </a:rPr>
              <a:t>; from the same as 140; a schismatic: — heretic (the Greek word itself). (A follower of false doctrine.)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(1:10-11)</a:t>
            </a:r>
            <a:r>
              <a:rPr lang="en-US" dirty="0">
                <a:latin typeface="Calibri" panose="020F0502020204030204" pitchFamily="34" charset="0"/>
                <a:ea typeface="Calibri" panose="020F0502020204030204" pitchFamily="34" charset="0"/>
                <a:cs typeface="Times New Roman" panose="02020603050405020304" pitchFamily="18" charset="0"/>
              </a:rPr>
              <a:t> – speak with worthless words, and in pretense, and doing so SUBVERT WHOLE HOUSEHOLDS – leading whole families into sin. (</a:t>
            </a:r>
            <a:r>
              <a:rPr lang="en-US" b="1" dirty="0">
                <a:latin typeface="Calibri" panose="020F0502020204030204" pitchFamily="34" charset="0"/>
                <a:ea typeface="Calibri" panose="020F0502020204030204" pitchFamily="34" charset="0"/>
                <a:cs typeface="Times New Roman" panose="02020603050405020304" pitchFamily="18" charset="0"/>
              </a:rPr>
              <a:t>Insubordinate</a:t>
            </a:r>
            <a:r>
              <a:rPr lang="en-US" dirty="0">
                <a:latin typeface="Calibri" panose="020F0502020204030204" pitchFamily="34" charset="0"/>
                <a:ea typeface="Calibri" panose="020F0502020204030204" pitchFamily="34" charset="0"/>
                <a:cs typeface="Times New Roman" panose="02020603050405020304" pitchFamily="18" charset="0"/>
              </a:rPr>
              <a:t> – not submitting to authority – by teaching contrary doctrine)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(1:14)</a:t>
            </a:r>
            <a:r>
              <a:rPr lang="en-US" dirty="0">
                <a:latin typeface="Calibri" panose="020F0502020204030204" pitchFamily="34" charset="0"/>
                <a:ea typeface="Calibri" panose="020F0502020204030204" pitchFamily="34" charset="0"/>
                <a:cs typeface="Times New Roman" panose="02020603050405020304" pitchFamily="18" charset="0"/>
              </a:rPr>
              <a:t> – fables – tell stories that are void of truth, and substance – the GOSPEL is the power of God to salvation, not made up stories. (Anecdotal preaching)</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(1:15)</a:t>
            </a:r>
            <a:r>
              <a:rPr lang="en-US" dirty="0">
                <a:latin typeface="Calibri" panose="020F0502020204030204" pitchFamily="34" charset="0"/>
                <a:ea typeface="Calibri" panose="020F0502020204030204" pitchFamily="34" charset="0"/>
                <a:cs typeface="Times New Roman" panose="02020603050405020304" pitchFamily="18" charset="0"/>
              </a:rPr>
              <a:t> – binding where the bible does not. (Judaizing teachers – saying you must abstain from certain meats to be saved)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(1:16)</a:t>
            </a:r>
            <a:r>
              <a:rPr lang="en-US" dirty="0">
                <a:latin typeface="Calibri" panose="020F0502020204030204" pitchFamily="34" charset="0"/>
                <a:ea typeface="Calibri" panose="020F0502020204030204" pitchFamily="34" charset="0"/>
                <a:cs typeface="Times New Roman" panose="02020603050405020304" pitchFamily="18" charset="0"/>
              </a:rPr>
              <a:t> – They are actually disobedient to God, and disqualified. (not simply for their character and actions, but because of what they teach)</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Responsibility of Titus and Paul: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Rebuke them, and convict them – show them they are wrong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(1:9, 13</a:t>
            </a:r>
            <a:r>
              <a:rPr lang="en-US" dirty="0">
                <a:latin typeface="Calibri" panose="020F0502020204030204" pitchFamily="34" charset="0"/>
                <a:ea typeface="Calibri" panose="020F0502020204030204" pitchFamily="34" charset="0"/>
                <a:cs typeface="Times New Roman" panose="02020603050405020304" pitchFamily="18" charset="0"/>
              </a:rPr>
              <a:t> – elders, but also Titus, and of course Paul)</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(3:9)</a:t>
            </a:r>
            <a:r>
              <a:rPr lang="en-US" dirty="0">
                <a:latin typeface="Calibri" panose="020F0502020204030204" pitchFamily="34" charset="0"/>
                <a:ea typeface="Calibri" panose="020F0502020204030204" pitchFamily="34" charset="0"/>
                <a:cs typeface="Times New Roman" panose="02020603050405020304" pitchFamily="18" charset="0"/>
              </a:rPr>
              <a:t> – Do not be dragged down to the muck with them – simply preach the word!</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“Preach the word! Be ready in season and out of season. Convince, rebuke, exhort, with all longsuffering and teaching” (2 Timothy 4:2).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Only the word of God, the GOSPEL, can save men, so that is what a preacher is to preach, </a:t>
            </a:r>
            <a:r>
              <a:rPr lang="en-US" b="1" dirty="0">
                <a:latin typeface="Calibri" panose="020F0502020204030204" pitchFamily="34" charset="0"/>
                <a:ea typeface="Calibri" panose="020F0502020204030204" pitchFamily="34" charset="0"/>
                <a:cs typeface="Times New Roman" panose="02020603050405020304" pitchFamily="18" charset="0"/>
              </a:rPr>
              <a:t>AND THAT IS WHAT THE PEOPLE SHOULD DESIRE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To Bring Grace, Mercy, and Peace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225B7E5-C8ED-4DB4-9EF8-6404467E037A}" type="slidenum">
              <a:rPr lang="en-US" smtClean="0"/>
              <a:t>7</a:t>
            </a:fld>
            <a:endParaRPr lang="en-US"/>
          </a:p>
        </p:txBody>
      </p:sp>
    </p:spTree>
    <p:extLst>
      <p:ext uri="{BB962C8B-B14F-4D97-AF65-F5344CB8AC3E}">
        <p14:creationId xmlns:p14="http://schemas.microsoft.com/office/powerpoint/2010/main" val="2039245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To Bring Grace, Mercy, and Peace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(1:4)</a:t>
            </a:r>
            <a:r>
              <a:rPr lang="en-US" dirty="0">
                <a:latin typeface="Calibri" panose="020F0502020204030204" pitchFamily="34" charset="0"/>
                <a:ea typeface="Calibri" panose="020F0502020204030204" pitchFamily="34" charset="0"/>
                <a:cs typeface="Times New Roman" panose="02020603050405020304" pitchFamily="18" charset="0"/>
              </a:rPr>
              <a:t> – This structure is seen throughout the NT in the greetings of the epistles. Often it is passed over, but is powerful, and helpful.</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Grace, Mercy, and Peace BY PREACHING THE WORD: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Initially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GRACE </a:t>
            </a:r>
            <a:r>
              <a:rPr lang="en-US" dirty="0">
                <a:latin typeface="Calibri" panose="020F0502020204030204" pitchFamily="34" charset="0"/>
                <a:ea typeface="Calibri" panose="020F0502020204030204" pitchFamily="34" charset="0"/>
                <a:cs typeface="Times New Roman" panose="02020603050405020304" pitchFamily="18" charset="0"/>
              </a:rPr>
              <a:t>is the MINDSET of God toward us (gracious – desire to bestow favor), </a:t>
            </a:r>
            <a:r>
              <a:rPr lang="en-US" b="1" dirty="0">
                <a:latin typeface="Calibri" panose="020F0502020204030204" pitchFamily="34" charset="0"/>
                <a:ea typeface="Calibri" panose="020F0502020204030204" pitchFamily="34" charset="0"/>
                <a:cs typeface="Times New Roman" panose="02020603050405020304" pitchFamily="18" charset="0"/>
              </a:rPr>
              <a:t>MERCY</a:t>
            </a:r>
            <a:r>
              <a:rPr lang="en-US" dirty="0">
                <a:latin typeface="Calibri" panose="020F0502020204030204" pitchFamily="34" charset="0"/>
                <a:ea typeface="Calibri" panose="020F0502020204030204" pitchFamily="34" charset="0"/>
                <a:cs typeface="Times New Roman" panose="02020603050405020304" pitchFamily="18" charset="0"/>
              </a:rPr>
              <a:t> is the product of God’s graciousness (mercy instead of just reward of death), and </a:t>
            </a:r>
            <a:r>
              <a:rPr lang="en-US" b="1" dirty="0">
                <a:latin typeface="Calibri" panose="020F0502020204030204" pitchFamily="34" charset="0"/>
                <a:ea typeface="Calibri" panose="020F0502020204030204" pitchFamily="34" charset="0"/>
                <a:cs typeface="Times New Roman" panose="02020603050405020304" pitchFamily="18" charset="0"/>
              </a:rPr>
              <a:t>PEACE</a:t>
            </a:r>
            <a:r>
              <a:rPr lang="en-US" dirty="0">
                <a:latin typeface="Calibri" panose="020F0502020204030204" pitchFamily="34" charset="0"/>
                <a:ea typeface="Calibri" panose="020F0502020204030204" pitchFamily="34" charset="0"/>
                <a:cs typeface="Times New Roman" panose="02020603050405020304" pitchFamily="18" charset="0"/>
              </a:rPr>
              <a:t> is the result (peace between God and men – thus, a peace of mind).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Continually – in realization of the reception of such, and strength derived from that knowledge and understanding: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Grace: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2:11-12</a:t>
            </a:r>
            <a:r>
              <a:rPr lang="en-US" dirty="0">
                <a:latin typeface="Calibri" panose="020F0502020204030204" pitchFamily="34" charset="0"/>
                <a:ea typeface="Calibri" panose="020F0502020204030204" pitchFamily="34" charset="0"/>
                <a:cs typeface="Times New Roman" panose="02020603050405020304" pitchFamily="18" charset="0"/>
              </a:rPr>
              <a:t> – found in His revelation. </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3:7</a:t>
            </a:r>
            <a:r>
              <a:rPr lang="en-US" dirty="0">
                <a:latin typeface="Calibri" panose="020F0502020204030204" pitchFamily="34" charset="0"/>
                <a:ea typeface="Calibri" panose="020F0502020204030204" pitchFamily="34" charset="0"/>
                <a:cs typeface="Times New Roman" panose="02020603050405020304" pitchFamily="18" charset="0"/>
              </a:rPr>
              <a:t> – justified by His grace and given hope.</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“My grace is sufficient for you, for My strength is made perfect in weakness” (2 Corinthians 12:9</a:t>
            </a:r>
            <a:r>
              <a:rPr lang="en-US" dirty="0">
                <a:latin typeface="Calibri" panose="020F0502020204030204" pitchFamily="34" charset="0"/>
                <a:ea typeface="Calibri" panose="020F0502020204030204" pitchFamily="34" charset="0"/>
                <a:cs typeface="Times New Roman" panose="02020603050405020304" pitchFamily="18" charset="0"/>
              </a:rPr>
              <a:t> – knowledge of God’s grace gives us strength to endure and overcome).</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“You therefore, my son, be strong in the grace that is in Christ Jesus” (2 Timothy 2:1</a:t>
            </a:r>
            <a:r>
              <a:rPr lang="en-US" dirty="0">
                <a:latin typeface="Calibri" panose="020F0502020204030204" pitchFamily="34" charset="0"/>
                <a:ea typeface="Calibri" panose="020F0502020204030204" pitchFamily="34" charset="0"/>
                <a:cs typeface="Times New Roman" panose="02020603050405020304" pitchFamily="18" charset="0"/>
              </a:rPr>
              <a:t> – such is powerful for us).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Mercy: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3:5, 7</a:t>
            </a:r>
            <a:r>
              <a:rPr lang="en-US" dirty="0">
                <a:latin typeface="Calibri" panose="020F0502020204030204" pitchFamily="34" charset="0"/>
                <a:ea typeface="Calibri" panose="020F0502020204030204" pitchFamily="34" charset="0"/>
                <a:cs typeface="Times New Roman" panose="02020603050405020304" pitchFamily="18" charset="0"/>
              </a:rPr>
              <a:t> – the reason we were saved – God was merciful to us and washed us from our sins.</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Such knowledge gives an assurance of hope of eternal life – BECAUSE OF HIS MERCY I HAVE HOPE.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Peace: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Because God was gracious, and had mercy on us, we are at peace with Him.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3:7 – “justified”</a:t>
            </a:r>
            <a:r>
              <a:rPr lang="en-US" dirty="0">
                <a:latin typeface="Calibri" panose="020F0502020204030204" pitchFamily="34" charset="0"/>
                <a:ea typeface="Calibri" panose="020F0502020204030204" pitchFamily="34" charset="0"/>
                <a:cs typeface="Times New Roman" panose="02020603050405020304" pitchFamily="18" charset="0"/>
              </a:rPr>
              <a:t> before God)</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peace of God, which surpasses all understanding, will guard your hearts and minds through Christ Jesus” (Philippians 4:7).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80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Knowing we are right with God, and because of that we have hope of eternal life, we can have a peace of mind – </a:t>
            </a:r>
            <a:r>
              <a:rPr lang="en-US" b="1" dirty="0">
                <a:latin typeface="Calibri" panose="020F0502020204030204" pitchFamily="34" charset="0"/>
                <a:ea typeface="Calibri" panose="020F0502020204030204" pitchFamily="34" charset="0"/>
                <a:cs typeface="Times New Roman" panose="02020603050405020304" pitchFamily="18" charset="0"/>
              </a:rPr>
              <a:t>SOMETHING THAT ONLY CHRISTIANS HAVE, AND THEY HAVE IT THROUGH THE GOSPEL.</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225B7E5-C8ED-4DB4-9EF8-6404467E037A}" type="slidenum">
              <a:rPr lang="en-US" smtClean="0"/>
              <a:t>8</a:t>
            </a:fld>
            <a:endParaRPr lang="en-US"/>
          </a:p>
        </p:txBody>
      </p:sp>
    </p:spTree>
    <p:extLst>
      <p:ext uri="{BB962C8B-B14F-4D97-AF65-F5344CB8AC3E}">
        <p14:creationId xmlns:p14="http://schemas.microsoft.com/office/powerpoint/2010/main" val="3383371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Christians need to understand the goals and purposes and nature of preaching the gospel.</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It is not a performance, or an event. It is something which includes the entire audience, and is meant to change the hearers of the message preached.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Ultimately, the gospel is preached so that men are led to heaven, and can be with the Lord forever in eternal life.</a:t>
            </a:r>
          </a:p>
          <a:p>
            <a:endParaRPr lang="en-US" dirty="0"/>
          </a:p>
        </p:txBody>
      </p:sp>
      <p:sp>
        <p:nvSpPr>
          <p:cNvPr id="4" name="Slide Number Placeholder 3"/>
          <p:cNvSpPr>
            <a:spLocks noGrp="1"/>
          </p:cNvSpPr>
          <p:nvPr>
            <p:ph type="sldNum" sz="quarter" idx="10"/>
          </p:nvPr>
        </p:nvSpPr>
        <p:spPr/>
        <p:txBody>
          <a:bodyPr/>
          <a:lstStyle/>
          <a:p>
            <a:fld id="{8225B7E5-C8ED-4DB4-9EF8-6404467E037A}" type="slidenum">
              <a:rPr lang="en-US" smtClean="0"/>
              <a:t>9</a:t>
            </a:fld>
            <a:endParaRPr lang="en-US"/>
          </a:p>
        </p:txBody>
      </p:sp>
    </p:spTree>
    <p:extLst>
      <p:ext uri="{BB962C8B-B14F-4D97-AF65-F5344CB8AC3E}">
        <p14:creationId xmlns:p14="http://schemas.microsoft.com/office/powerpoint/2010/main" val="2662620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9DCD6-0823-4557-A050-18C8718C32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E3E6B3-228E-4EB9-AF7D-CF7A5EBB97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A5270A-DCC2-4004-ACCC-4A2688C39709}"/>
              </a:ext>
            </a:extLst>
          </p:cNvPr>
          <p:cNvSpPr>
            <a:spLocks noGrp="1"/>
          </p:cNvSpPr>
          <p:nvPr>
            <p:ph type="dt" sz="half" idx="10"/>
          </p:nvPr>
        </p:nvSpPr>
        <p:spPr/>
        <p:txBody>
          <a:bodyPr/>
          <a:lstStyle/>
          <a:p>
            <a:fld id="{5EEAECA8-B2CD-4667-B24E-B06A680DB5E3}" type="datetimeFigureOut">
              <a:rPr lang="en-US" smtClean="0"/>
              <a:t>8/19/2018</a:t>
            </a:fld>
            <a:endParaRPr lang="en-US"/>
          </a:p>
        </p:txBody>
      </p:sp>
      <p:sp>
        <p:nvSpPr>
          <p:cNvPr id="5" name="Footer Placeholder 4">
            <a:extLst>
              <a:ext uri="{FF2B5EF4-FFF2-40B4-BE49-F238E27FC236}">
                <a16:creationId xmlns:a16="http://schemas.microsoft.com/office/drawing/2014/main" id="{CC8E2812-C5CF-4C31-B2A4-9CCFFB7E8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8112F0-29D6-4EC8-B154-316C93D439A5}"/>
              </a:ext>
            </a:extLst>
          </p:cNvPr>
          <p:cNvSpPr>
            <a:spLocks noGrp="1"/>
          </p:cNvSpPr>
          <p:nvPr>
            <p:ph type="sldNum" sz="quarter" idx="12"/>
          </p:nvPr>
        </p:nvSpPr>
        <p:spPr/>
        <p:txBody>
          <a:bodyPr/>
          <a:lstStyle/>
          <a:p>
            <a:fld id="{B8179560-2B60-488A-8DA7-EF0753FD7541}" type="slidenum">
              <a:rPr lang="en-US" smtClean="0"/>
              <a:t>‹#›</a:t>
            </a:fld>
            <a:endParaRPr lang="en-US"/>
          </a:p>
        </p:txBody>
      </p:sp>
    </p:spTree>
    <p:extLst>
      <p:ext uri="{BB962C8B-B14F-4D97-AF65-F5344CB8AC3E}">
        <p14:creationId xmlns:p14="http://schemas.microsoft.com/office/powerpoint/2010/main" val="464429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13C1-329D-49EF-9F0E-579B5C2421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1729B5-2AEE-4A36-90D9-D8A31AEBC91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8D41D2-009B-48E0-B92F-FD68614824A3}"/>
              </a:ext>
            </a:extLst>
          </p:cNvPr>
          <p:cNvSpPr>
            <a:spLocks noGrp="1"/>
          </p:cNvSpPr>
          <p:nvPr>
            <p:ph type="dt" sz="half" idx="10"/>
          </p:nvPr>
        </p:nvSpPr>
        <p:spPr/>
        <p:txBody>
          <a:bodyPr/>
          <a:lstStyle/>
          <a:p>
            <a:fld id="{5EEAECA8-B2CD-4667-B24E-B06A680DB5E3}" type="datetimeFigureOut">
              <a:rPr lang="en-US" smtClean="0"/>
              <a:t>8/19/2018</a:t>
            </a:fld>
            <a:endParaRPr lang="en-US"/>
          </a:p>
        </p:txBody>
      </p:sp>
      <p:sp>
        <p:nvSpPr>
          <p:cNvPr id="5" name="Footer Placeholder 4">
            <a:extLst>
              <a:ext uri="{FF2B5EF4-FFF2-40B4-BE49-F238E27FC236}">
                <a16:creationId xmlns:a16="http://schemas.microsoft.com/office/drawing/2014/main" id="{BEE8447F-EB3D-4425-80A7-A7F34B2727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03798C-8750-4C53-A8FB-CC8B01255686}"/>
              </a:ext>
            </a:extLst>
          </p:cNvPr>
          <p:cNvSpPr>
            <a:spLocks noGrp="1"/>
          </p:cNvSpPr>
          <p:nvPr>
            <p:ph type="sldNum" sz="quarter" idx="12"/>
          </p:nvPr>
        </p:nvSpPr>
        <p:spPr/>
        <p:txBody>
          <a:bodyPr/>
          <a:lstStyle/>
          <a:p>
            <a:fld id="{B8179560-2B60-488A-8DA7-EF0753FD7541}" type="slidenum">
              <a:rPr lang="en-US" smtClean="0"/>
              <a:t>‹#›</a:t>
            </a:fld>
            <a:endParaRPr lang="en-US"/>
          </a:p>
        </p:txBody>
      </p:sp>
    </p:spTree>
    <p:extLst>
      <p:ext uri="{BB962C8B-B14F-4D97-AF65-F5344CB8AC3E}">
        <p14:creationId xmlns:p14="http://schemas.microsoft.com/office/powerpoint/2010/main" val="1510664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B07391-A419-4EA7-B921-9FC9C423E7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A9DD79-0BBD-4083-A90D-12CC454748C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A762AE-1588-47A2-AD93-1BF0EFF19525}"/>
              </a:ext>
            </a:extLst>
          </p:cNvPr>
          <p:cNvSpPr>
            <a:spLocks noGrp="1"/>
          </p:cNvSpPr>
          <p:nvPr>
            <p:ph type="dt" sz="half" idx="10"/>
          </p:nvPr>
        </p:nvSpPr>
        <p:spPr/>
        <p:txBody>
          <a:bodyPr/>
          <a:lstStyle/>
          <a:p>
            <a:fld id="{5EEAECA8-B2CD-4667-B24E-B06A680DB5E3}" type="datetimeFigureOut">
              <a:rPr lang="en-US" smtClean="0"/>
              <a:t>8/19/2018</a:t>
            </a:fld>
            <a:endParaRPr lang="en-US"/>
          </a:p>
        </p:txBody>
      </p:sp>
      <p:sp>
        <p:nvSpPr>
          <p:cNvPr id="5" name="Footer Placeholder 4">
            <a:extLst>
              <a:ext uri="{FF2B5EF4-FFF2-40B4-BE49-F238E27FC236}">
                <a16:creationId xmlns:a16="http://schemas.microsoft.com/office/drawing/2014/main" id="{22FCEB34-C056-416F-BE5A-BD5B61AB60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C0ECDC-41A9-469F-A477-7186C92D1DEA}"/>
              </a:ext>
            </a:extLst>
          </p:cNvPr>
          <p:cNvSpPr>
            <a:spLocks noGrp="1"/>
          </p:cNvSpPr>
          <p:nvPr>
            <p:ph type="sldNum" sz="quarter" idx="12"/>
          </p:nvPr>
        </p:nvSpPr>
        <p:spPr/>
        <p:txBody>
          <a:bodyPr/>
          <a:lstStyle/>
          <a:p>
            <a:fld id="{B8179560-2B60-488A-8DA7-EF0753FD7541}" type="slidenum">
              <a:rPr lang="en-US" smtClean="0"/>
              <a:t>‹#›</a:t>
            </a:fld>
            <a:endParaRPr lang="en-US"/>
          </a:p>
        </p:txBody>
      </p:sp>
    </p:spTree>
    <p:extLst>
      <p:ext uri="{BB962C8B-B14F-4D97-AF65-F5344CB8AC3E}">
        <p14:creationId xmlns:p14="http://schemas.microsoft.com/office/powerpoint/2010/main" val="185617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E3EF3-AD9B-486C-95C0-9942CA883B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BE3CCF-18FF-414B-BC85-49D752DA2F4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AFAAED-EADA-4C72-A19E-EE517D2DAEFD}"/>
              </a:ext>
            </a:extLst>
          </p:cNvPr>
          <p:cNvSpPr>
            <a:spLocks noGrp="1"/>
          </p:cNvSpPr>
          <p:nvPr>
            <p:ph type="dt" sz="half" idx="10"/>
          </p:nvPr>
        </p:nvSpPr>
        <p:spPr/>
        <p:txBody>
          <a:bodyPr/>
          <a:lstStyle/>
          <a:p>
            <a:fld id="{5EEAECA8-B2CD-4667-B24E-B06A680DB5E3}" type="datetimeFigureOut">
              <a:rPr lang="en-US" smtClean="0"/>
              <a:t>8/19/2018</a:t>
            </a:fld>
            <a:endParaRPr lang="en-US"/>
          </a:p>
        </p:txBody>
      </p:sp>
      <p:sp>
        <p:nvSpPr>
          <p:cNvPr id="5" name="Footer Placeholder 4">
            <a:extLst>
              <a:ext uri="{FF2B5EF4-FFF2-40B4-BE49-F238E27FC236}">
                <a16:creationId xmlns:a16="http://schemas.microsoft.com/office/drawing/2014/main" id="{9E3F1B44-C84E-494D-B6C5-98F04CB53A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6E6936-2FB5-4341-A014-259CD967570E}"/>
              </a:ext>
            </a:extLst>
          </p:cNvPr>
          <p:cNvSpPr>
            <a:spLocks noGrp="1"/>
          </p:cNvSpPr>
          <p:nvPr>
            <p:ph type="sldNum" sz="quarter" idx="12"/>
          </p:nvPr>
        </p:nvSpPr>
        <p:spPr/>
        <p:txBody>
          <a:bodyPr/>
          <a:lstStyle/>
          <a:p>
            <a:fld id="{B8179560-2B60-488A-8DA7-EF0753FD7541}" type="slidenum">
              <a:rPr lang="en-US" smtClean="0"/>
              <a:t>‹#›</a:t>
            </a:fld>
            <a:endParaRPr lang="en-US"/>
          </a:p>
        </p:txBody>
      </p:sp>
    </p:spTree>
    <p:extLst>
      <p:ext uri="{BB962C8B-B14F-4D97-AF65-F5344CB8AC3E}">
        <p14:creationId xmlns:p14="http://schemas.microsoft.com/office/powerpoint/2010/main" val="1068140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2E326-34E6-4261-99F1-E99033A4F7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012A85-91A5-4A13-B331-72A5C1517B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75061D4-1B86-4DF2-A0BF-E3741E2CC048}"/>
              </a:ext>
            </a:extLst>
          </p:cNvPr>
          <p:cNvSpPr>
            <a:spLocks noGrp="1"/>
          </p:cNvSpPr>
          <p:nvPr>
            <p:ph type="dt" sz="half" idx="10"/>
          </p:nvPr>
        </p:nvSpPr>
        <p:spPr/>
        <p:txBody>
          <a:bodyPr/>
          <a:lstStyle/>
          <a:p>
            <a:fld id="{5EEAECA8-B2CD-4667-B24E-B06A680DB5E3}" type="datetimeFigureOut">
              <a:rPr lang="en-US" smtClean="0"/>
              <a:t>8/19/2018</a:t>
            </a:fld>
            <a:endParaRPr lang="en-US"/>
          </a:p>
        </p:txBody>
      </p:sp>
      <p:sp>
        <p:nvSpPr>
          <p:cNvPr id="5" name="Footer Placeholder 4">
            <a:extLst>
              <a:ext uri="{FF2B5EF4-FFF2-40B4-BE49-F238E27FC236}">
                <a16:creationId xmlns:a16="http://schemas.microsoft.com/office/drawing/2014/main" id="{4841D100-0979-4B88-BB92-9823A4246C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36BFE3-1270-41FF-80D6-D4D32F943F5D}"/>
              </a:ext>
            </a:extLst>
          </p:cNvPr>
          <p:cNvSpPr>
            <a:spLocks noGrp="1"/>
          </p:cNvSpPr>
          <p:nvPr>
            <p:ph type="sldNum" sz="quarter" idx="12"/>
          </p:nvPr>
        </p:nvSpPr>
        <p:spPr/>
        <p:txBody>
          <a:bodyPr/>
          <a:lstStyle/>
          <a:p>
            <a:fld id="{B8179560-2B60-488A-8DA7-EF0753FD7541}" type="slidenum">
              <a:rPr lang="en-US" smtClean="0"/>
              <a:t>‹#›</a:t>
            </a:fld>
            <a:endParaRPr lang="en-US"/>
          </a:p>
        </p:txBody>
      </p:sp>
    </p:spTree>
    <p:extLst>
      <p:ext uri="{BB962C8B-B14F-4D97-AF65-F5344CB8AC3E}">
        <p14:creationId xmlns:p14="http://schemas.microsoft.com/office/powerpoint/2010/main" val="4053775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78CDA-3C6D-41FE-8ED8-BBABFE416F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1DEA5B-B5CB-41CE-902E-C2AB3DEFDE5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AF6809-F868-42C6-82D8-1FDE240ACD5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0ADC80-1B54-4B90-BDBB-2C8EA39D8327}"/>
              </a:ext>
            </a:extLst>
          </p:cNvPr>
          <p:cNvSpPr>
            <a:spLocks noGrp="1"/>
          </p:cNvSpPr>
          <p:nvPr>
            <p:ph type="dt" sz="half" idx="10"/>
          </p:nvPr>
        </p:nvSpPr>
        <p:spPr/>
        <p:txBody>
          <a:bodyPr/>
          <a:lstStyle/>
          <a:p>
            <a:fld id="{5EEAECA8-B2CD-4667-B24E-B06A680DB5E3}" type="datetimeFigureOut">
              <a:rPr lang="en-US" smtClean="0"/>
              <a:t>8/19/2018</a:t>
            </a:fld>
            <a:endParaRPr lang="en-US"/>
          </a:p>
        </p:txBody>
      </p:sp>
      <p:sp>
        <p:nvSpPr>
          <p:cNvPr id="6" name="Footer Placeholder 5">
            <a:extLst>
              <a:ext uri="{FF2B5EF4-FFF2-40B4-BE49-F238E27FC236}">
                <a16:creationId xmlns:a16="http://schemas.microsoft.com/office/drawing/2014/main" id="{6E92AF0B-00AF-4AD9-BFE2-C52BB36341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DFE28B-1E9C-44D2-9ECF-5DB9E9D9A5B7}"/>
              </a:ext>
            </a:extLst>
          </p:cNvPr>
          <p:cNvSpPr>
            <a:spLocks noGrp="1"/>
          </p:cNvSpPr>
          <p:nvPr>
            <p:ph type="sldNum" sz="quarter" idx="12"/>
          </p:nvPr>
        </p:nvSpPr>
        <p:spPr/>
        <p:txBody>
          <a:bodyPr/>
          <a:lstStyle/>
          <a:p>
            <a:fld id="{B8179560-2B60-488A-8DA7-EF0753FD7541}" type="slidenum">
              <a:rPr lang="en-US" smtClean="0"/>
              <a:t>‹#›</a:t>
            </a:fld>
            <a:endParaRPr lang="en-US"/>
          </a:p>
        </p:txBody>
      </p:sp>
    </p:spTree>
    <p:extLst>
      <p:ext uri="{BB962C8B-B14F-4D97-AF65-F5344CB8AC3E}">
        <p14:creationId xmlns:p14="http://schemas.microsoft.com/office/powerpoint/2010/main" val="2578637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EEA88-E3DA-4E08-BC7B-E6E4DE4A7B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D00057-351A-4214-94A9-51B36B149C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367C919-C819-4111-9E05-5E98737D3A6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95E501-D3ED-4B00-B7B5-E7F00CE48E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8E14CDA-F2D0-4024-BA7A-5EBC31EBEFE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AAB25A-8F49-4317-A15E-9A34BFACC851}"/>
              </a:ext>
            </a:extLst>
          </p:cNvPr>
          <p:cNvSpPr>
            <a:spLocks noGrp="1"/>
          </p:cNvSpPr>
          <p:nvPr>
            <p:ph type="dt" sz="half" idx="10"/>
          </p:nvPr>
        </p:nvSpPr>
        <p:spPr/>
        <p:txBody>
          <a:bodyPr/>
          <a:lstStyle/>
          <a:p>
            <a:fld id="{5EEAECA8-B2CD-4667-B24E-B06A680DB5E3}" type="datetimeFigureOut">
              <a:rPr lang="en-US" smtClean="0"/>
              <a:t>8/19/2018</a:t>
            </a:fld>
            <a:endParaRPr lang="en-US"/>
          </a:p>
        </p:txBody>
      </p:sp>
      <p:sp>
        <p:nvSpPr>
          <p:cNvPr id="8" name="Footer Placeholder 7">
            <a:extLst>
              <a:ext uri="{FF2B5EF4-FFF2-40B4-BE49-F238E27FC236}">
                <a16:creationId xmlns:a16="http://schemas.microsoft.com/office/drawing/2014/main" id="{D72CF6AE-E2E1-46CD-BF0B-6090743326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7A99E3-7250-4C92-9D45-CE39B8B80D84}"/>
              </a:ext>
            </a:extLst>
          </p:cNvPr>
          <p:cNvSpPr>
            <a:spLocks noGrp="1"/>
          </p:cNvSpPr>
          <p:nvPr>
            <p:ph type="sldNum" sz="quarter" idx="12"/>
          </p:nvPr>
        </p:nvSpPr>
        <p:spPr/>
        <p:txBody>
          <a:bodyPr/>
          <a:lstStyle/>
          <a:p>
            <a:fld id="{B8179560-2B60-488A-8DA7-EF0753FD7541}" type="slidenum">
              <a:rPr lang="en-US" smtClean="0"/>
              <a:t>‹#›</a:t>
            </a:fld>
            <a:endParaRPr lang="en-US"/>
          </a:p>
        </p:txBody>
      </p:sp>
    </p:spTree>
    <p:extLst>
      <p:ext uri="{BB962C8B-B14F-4D97-AF65-F5344CB8AC3E}">
        <p14:creationId xmlns:p14="http://schemas.microsoft.com/office/powerpoint/2010/main" val="3810285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28E43-F02B-41C1-BCB0-DDD3EC3E11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DC7FB0-3583-49D4-BD90-27CD6608FC86}"/>
              </a:ext>
            </a:extLst>
          </p:cNvPr>
          <p:cNvSpPr>
            <a:spLocks noGrp="1"/>
          </p:cNvSpPr>
          <p:nvPr>
            <p:ph type="dt" sz="half" idx="10"/>
          </p:nvPr>
        </p:nvSpPr>
        <p:spPr/>
        <p:txBody>
          <a:bodyPr/>
          <a:lstStyle/>
          <a:p>
            <a:fld id="{5EEAECA8-B2CD-4667-B24E-B06A680DB5E3}" type="datetimeFigureOut">
              <a:rPr lang="en-US" smtClean="0"/>
              <a:t>8/19/2018</a:t>
            </a:fld>
            <a:endParaRPr lang="en-US"/>
          </a:p>
        </p:txBody>
      </p:sp>
      <p:sp>
        <p:nvSpPr>
          <p:cNvPr id="4" name="Footer Placeholder 3">
            <a:extLst>
              <a:ext uri="{FF2B5EF4-FFF2-40B4-BE49-F238E27FC236}">
                <a16:creationId xmlns:a16="http://schemas.microsoft.com/office/drawing/2014/main" id="{0E47BDE5-7DD0-4CA1-B176-09879FC4AC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24DBC7-859B-4AD1-B8A5-9EC666096E3A}"/>
              </a:ext>
            </a:extLst>
          </p:cNvPr>
          <p:cNvSpPr>
            <a:spLocks noGrp="1"/>
          </p:cNvSpPr>
          <p:nvPr>
            <p:ph type="sldNum" sz="quarter" idx="12"/>
          </p:nvPr>
        </p:nvSpPr>
        <p:spPr/>
        <p:txBody>
          <a:bodyPr/>
          <a:lstStyle/>
          <a:p>
            <a:fld id="{B8179560-2B60-488A-8DA7-EF0753FD7541}" type="slidenum">
              <a:rPr lang="en-US" smtClean="0"/>
              <a:t>‹#›</a:t>
            </a:fld>
            <a:endParaRPr lang="en-US"/>
          </a:p>
        </p:txBody>
      </p:sp>
    </p:spTree>
    <p:extLst>
      <p:ext uri="{BB962C8B-B14F-4D97-AF65-F5344CB8AC3E}">
        <p14:creationId xmlns:p14="http://schemas.microsoft.com/office/powerpoint/2010/main" val="307560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2B0DB8-8220-468B-8B90-0E34307C92DC}"/>
              </a:ext>
            </a:extLst>
          </p:cNvPr>
          <p:cNvSpPr>
            <a:spLocks noGrp="1"/>
          </p:cNvSpPr>
          <p:nvPr>
            <p:ph type="dt" sz="half" idx="10"/>
          </p:nvPr>
        </p:nvSpPr>
        <p:spPr/>
        <p:txBody>
          <a:bodyPr/>
          <a:lstStyle/>
          <a:p>
            <a:fld id="{5EEAECA8-B2CD-4667-B24E-B06A680DB5E3}" type="datetimeFigureOut">
              <a:rPr lang="en-US" smtClean="0"/>
              <a:t>8/19/2018</a:t>
            </a:fld>
            <a:endParaRPr lang="en-US"/>
          </a:p>
        </p:txBody>
      </p:sp>
      <p:sp>
        <p:nvSpPr>
          <p:cNvPr id="3" name="Footer Placeholder 2">
            <a:extLst>
              <a:ext uri="{FF2B5EF4-FFF2-40B4-BE49-F238E27FC236}">
                <a16:creationId xmlns:a16="http://schemas.microsoft.com/office/drawing/2014/main" id="{DB99FDEA-11A4-42AA-8E6B-CF02E5C867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62FBB5-446A-48AA-934C-EB3A0E158149}"/>
              </a:ext>
            </a:extLst>
          </p:cNvPr>
          <p:cNvSpPr>
            <a:spLocks noGrp="1"/>
          </p:cNvSpPr>
          <p:nvPr>
            <p:ph type="sldNum" sz="quarter" idx="12"/>
          </p:nvPr>
        </p:nvSpPr>
        <p:spPr/>
        <p:txBody>
          <a:bodyPr/>
          <a:lstStyle/>
          <a:p>
            <a:fld id="{B8179560-2B60-488A-8DA7-EF0753FD7541}" type="slidenum">
              <a:rPr lang="en-US" smtClean="0"/>
              <a:t>‹#›</a:t>
            </a:fld>
            <a:endParaRPr lang="en-US"/>
          </a:p>
        </p:txBody>
      </p:sp>
    </p:spTree>
    <p:extLst>
      <p:ext uri="{BB962C8B-B14F-4D97-AF65-F5344CB8AC3E}">
        <p14:creationId xmlns:p14="http://schemas.microsoft.com/office/powerpoint/2010/main" val="4177119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C6972-6085-4000-A3A1-DF907FA68E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B96AC6-8526-4C39-A00A-C8EEF81129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24098B-66D4-4C63-81D7-69DD18BD19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CF8C6C4-C0CF-46E5-9C42-09B053568AD4}"/>
              </a:ext>
            </a:extLst>
          </p:cNvPr>
          <p:cNvSpPr>
            <a:spLocks noGrp="1"/>
          </p:cNvSpPr>
          <p:nvPr>
            <p:ph type="dt" sz="half" idx="10"/>
          </p:nvPr>
        </p:nvSpPr>
        <p:spPr/>
        <p:txBody>
          <a:bodyPr/>
          <a:lstStyle/>
          <a:p>
            <a:fld id="{5EEAECA8-B2CD-4667-B24E-B06A680DB5E3}" type="datetimeFigureOut">
              <a:rPr lang="en-US" smtClean="0"/>
              <a:t>8/19/2018</a:t>
            </a:fld>
            <a:endParaRPr lang="en-US"/>
          </a:p>
        </p:txBody>
      </p:sp>
      <p:sp>
        <p:nvSpPr>
          <p:cNvPr id="6" name="Footer Placeholder 5">
            <a:extLst>
              <a:ext uri="{FF2B5EF4-FFF2-40B4-BE49-F238E27FC236}">
                <a16:creationId xmlns:a16="http://schemas.microsoft.com/office/drawing/2014/main" id="{E7F6340D-0C48-455F-80F1-9F83973E42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999C08-EA5D-4C95-AA59-26B15D232BFC}"/>
              </a:ext>
            </a:extLst>
          </p:cNvPr>
          <p:cNvSpPr>
            <a:spLocks noGrp="1"/>
          </p:cNvSpPr>
          <p:nvPr>
            <p:ph type="sldNum" sz="quarter" idx="12"/>
          </p:nvPr>
        </p:nvSpPr>
        <p:spPr/>
        <p:txBody>
          <a:bodyPr/>
          <a:lstStyle/>
          <a:p>
            <a:fld id="{B8179560-2B60-488A-8DA7-EF0753FD7541}" type="slidenum">
              <a:rPr lang="en-US" smtClean="0"/>
              <a:t>‹#›</a:t>
            </a:fld>
            <a:endParaRPr lang="en-US"/>
          </a:p>
        </p:txBody>
      </p:sp>
    </p:spTree>
    <p:extLst>
      <p:ext uri="{BB962C8B-B14F-4D97-AF65-F5344CB8AC3E}">
        <p14:creationId xmlns:p14="http://schemas.microsoft.com/office/powerpoint/2010/main" val="2022280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74D7B-1B7D-474B-A807-E70A77513B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9B2DEE-D29F-4740-B758-9F0CBEEDCA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E14F93-5FAC-45BA-B4EA-37DA46226F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9BBE68-407D-4035-A955-704D054B8B6A}"/>
              </a:ext>
            </a:extLst>
          </p:cNvPr>
          <p:cNvSpPr>
            <a:spLocks noGrp="1"/>
          </p:cNvSpPr>
          <p:nvPr>
            <p:ph type="dt" sz="half" idx="10"/>
          </p:nvPr>
        </p:nvSpPr>
        <p:spPr/>
        <p:txBody>
          <a:bodyPr/>
          <a:lstStyle/>
          <a:p>
            <a:fld id="{5EEAECA8-B2CD-4667-B24E-B06A680DB5E3}" type="datetimeFigureOut">
              <a:rPr lang="en-US" smtClean="0"/>
              <a:t>8/19/2018</a:t>
            </a:fld>
            <a:endParaRPr lang="en-US"/>
          </a:p>
        </p:txBody>
      </p:sp>
      <p:sp>
        <p:nvSpPr>
          <p:cNvPr id="6" name="Footer Placeholder 5">
            <a:extLst>
              <a:ext uri="{FF2B5EF4-FFF2-40B4-BE49-F238E27FC236}">
                <a16:creationId xmlns:a16="http://schemas.microsoft.com/office/drawing/2014/main" id="{F01B2C26-499D-4DE3-9030-4FAF0EC28E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55D72F-38D4-4AFB-8750-1AE1E95BED0A}"/>
              </a:ext>
            </a:extLst>
          </p:cNvPr>
          <p:cNvSpPr>
            <a:spLocks noGrp="1"/>
          </p:cNvSpPr>
          <p:nvPr>
            <p:ph type="sldNum" sz="quarter" idx="12"/>
          </p:nvPr>
        </p:nvSpPr>
        <p:spPr/>
        <p:txBody>
          <a:bodyPr/>
          <a:lstStyle/>
          <a:p>
            <a:fld id="{B8179560-2B60-488A-8DA7-EF0753FD7541}" type="slidenum">
              <a:rPr lang="en-US" smtClean="0"/>
              <a:t>‹#›</a:t>
            </a:fld>
            <a:endParaRPr lang="en-US"/>
          </a:p>
        </p:txBody>
      </p:sp>
    </p:spTree>
    <p:extLst>
      <p:ext uri="{BB962C8B-B14F-4D97-AF65-F5344CB8AC3E}">
        <p14:creationId xmlns:p14="http://schemas.microsoft.com/office/powerpoint/2010/main" val="27622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CCCBF0-68E2-4458-81DB-AA7A0DE9FE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C08444-6ECC-40A2-B296-CB9F37170C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EF46D4-83E3-472B-8E88-F05473052D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AECA8-B2CD-4667-B24E-B06A680DB5E3}" type="datetimeFigureOut">
              <a:rPr lang="en-US" smtClean="0"/>
              <a:t>8/19/2018</a:t>
            </a:fld>
            <a:endParaRPr lang="en-US"/>
          </a:p>
        </p:txBody>
      </p:sp>
      <p:sp>
        <p:nvSpPr>
          <p:cNvPr id="5" name="Footer Placeholder 4">
            <a:extLst>
              <a:ext uri="{FF2B5EF4-FFF2-40B4-BE49-F238E27FC236}">
                <a16:creationId xmlns:a16="http://schemas.microsoft.com/office/drawing/2014/main" id="{F69B852F-1A5F-4CA5-BE52-CA114A4217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BE394E-7516-46AC-8FB4-3365ED9010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79560-2B60-488A-8DA7-EF0753FD7541}" type="slidenum">
              <a:rPr lang="en-US" smtClean="0"/>
              <a:t>‹#›</a:t>
            </a:fld>
            <a:endParaRPr lang="en-US"/>
          </a:p>
        </p:txBody>
      </p:sp>
    </p:spTree>
    <p:extLst>
      <p:ext uri="{BB962C8B-B14F-4D97-AF65-F5344CB8AC3E}">
        <p14:creationId xmlns:p14="http://schemas.microsoft.com/office/powerpoint/2010/main" val="4029584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CE862-346F-414B-8B99-C6F915946A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C162D5-8D1A-4508-9B63-33EA39E6219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54656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C9EFE1-D8CB-4668-9980-DB108327A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7CBAE1BD-B8E4-4029-8AA2-C77E4FED9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45A60C7-B6AE-400A-9964-49EA011AF608}"/>
              </a:ext>
            </a:extLst>
          </p:cNvPr>
          <p:cNvSpPr>
            <a:spLocks noGrp="1"/>
          </p:cNvSpPr>
          <p:nvPr>
            <p:ph type="ctrTitle"/>
          </p:nvPr>
        </p:nvSpPr>
        <p:spPr>
          <a:xfrm>
            <a:off x="6585882" y="3719186"/>
            <a:ext cx="4805996" cy="1401448"/>
          </a:xfrm>
        </p:spPr>
        <p:txBody>
          <a:bodyPr anchor="t">
            <a:noAutofit/>
            <a:scene3d>
              <a:camera prst="orthographicFront"/>
              <a:lightRig rig="threePt" dir="t"/>
            </a:scene3d>
            <a:sp3d extrusionH="57150">
              <a:bevelT w="38100" h="38100" prst="angle"/>
            </a:sp3d>
          </a:bodyPr>
          <a:lstStyle/>
          <a:p>
            <a:pPr algn="l"/>
            <a:r>
              <a:rPr lang="en-US" sz="8000" b="1" dirty="0">
                <a:solidFill>
                  <a:schemeClr val="bg1"/>
                </a:solidFill>
                <a:effectLst>
                  <a:glow rad="101600">
                    <a:srgbClr val="375C9E"/>
                  </a:glow>
                </a:effectLst>
                <a:latin typeface="Agency FB" panose="020B0503020202020204" pitchFamily="34" charset="0"/>
              </a:rPr>
              <a:t>Paul’s Work in the Word</a:t>
            </a:r>
          </a:p>
        </p:txBody>
      </p:sp>
      <p:sp>
        <p:nvSpPr>
          <p:cNvPr id="3" name="Subtitle 2">
            <a:extLst>
              <a:ext uri="{FF2B5EF4-FFF2-40B4-BE49-F238E27FC236}">
                <a16:creationId xmlns:a16="http://schemas.microsoft.com/office/drawing/2014/main" id="{ED3482D7-760A-4770-81AB-583FF76B6FB7}"/>
              </a:ext>
            </a:extLst>
          </p:cNvPr>
          <p:cNvSpPr>
            <a:spLocks noGrp="1"/>
          </p:cNvSpPr>
          <p:nvPr>
            <p:ph type="subTitle" idx="1"/>
          </p:nvPr>
        </p:nvSpPr>
        <p:spPr>
          <a:xfrm>
            <a:off x="6586186" y="2880353"/>
            <a:ext cx="4805691" cy="838831"/>
          </a:xfrm>
        </p:spPr>
        <p:txBody>
          <a:bodyPr anchor="b">
            <a:normAutofit/>
          </a:bodyPr>
          <a:lstStyle/>
          <a:p>
            <a:pPr algn="l"/>
            <a:r>
              <a:rPr lang="en-US" sz="5400" i="1" dirty="0">
                <a:solidFill>
                  <a:srgbClr val="375C9E"/>
                </a:solidFill>
              </a:rPr>
              <a:t>Titus 1:1-4</a:t>
            </a:r>
          </a:p>
        </p:txBody>
      </p:sp>
      <p:sp>
        <p:nvSpPr>
          <p:cNvPr id="16" name="Freeform 49">
            <a:extLst>
              <a:ext uri="{FF2B5EF4-FFF2-40B4-BE49-F238E27FC236}">
                <a16:creationId xmlns:a16="http://schemas.microsoft.com/office/drawing/2014/main" id="{77DA6D33-2D62-458C-BF5D-DBF612FD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a:extLst>
              <a:ext uri="{FF2B5EF4-FFF2-40B4-BE49-F238E27FC236}">
                <a16:creationId xmlns:a16="http://schemas.microsoft.com/office/drawing/2014/main" id="{AC677233-BB9C-4B6F-8273-8F518C3359B9}"/>
              </a:ext>
            </a:extLst>
          </p:cNvPr>
          <p:cNvPicPr>
            <a:picLocks noChangeAspect="1"/>
          </p:cNvPicPr>
          <p:nvPr/>
        </p:nvPicPr>
        <p:blipFill rotWithShape="1">
          <a:blip r:embed="rId4">
            <a:alphaModFix/>
            <a:extLst>
              <a:ext uri="{BEBA8EAE-BF5A-486C-A8C5-ECC9F3942E4B}">
                <a14:imgProps xmlns:a14="http://schemas.microsoft.com/office/drawing/2010/main">
                  <a14:imgLayer r:embed="rId5">
                    <a14:imgEffect>
                      <a14:artisticPaintBrush/>
                    </a14:imgEffect>
                  </a14:imgLayer>
                </a14:imgProps>
              </a:ext>
              <a:ext uri="{28A0092B-C50C-407E-A947-70E740481C1C}">
                <a14:useLocalDpi xmlns:a14="http://schemas.microsoft.com/office/drawing/2010/main" val="0"/>
              </a:ext>
            </a:extLst>
          </a:blip>
          <a:srcRect l="49081" r="1" b="1"/>
          <a:stretch/>
        </p:blipFill>
        <p:spPr>
          <a:xfrm>
            <a:off x="1" y="770037"/>
            <a:ext cx="5298683" cy="6097438"/>
          </a:xfrm>
          <a:custGeom>
            <a:avLst/>
            <a:gdLst>
              <a:gd name="connsiteX0" fmla="*/ 2178155 w 5298683"/>
              <a:gd name="connsiteY0" fmla="*/ 0 h 6097438"/>
              <a:gd name="connsiteX1" fmla="*/ 5298683 w 5298683"/>
              <a:gd name="connsiteY1" fmla="*/ 3120527 h 6097438"/>
              <a:gd name="connsiteX2" fmla="*/ 3392805 w 5298683"/>
              <a:gd name="connsiteY2" fmla="*/ 5995828 h 6097438"/>
              <a:gd name="connsiteX3" fmla="*/ 3115184 w 5298683"/>
              <a:gd name="connsiteY3" fmla="*/ 6097438 h 6097438"/>
              <a:gd name="connsiteX4" fmla="*/ 1241127 w 5298683"/>
              <a:gd name="connsiteY4" fmla="*/ 6097438 h 6097438"/>
              <a:gd name="connsiteX5" fmla="*/ 963506 w 5298683"/>
              <a:gd name="connsiteY5" fmla="*/ 5995828 h 6097438"/>
              <a:gd name="connsiteX6" fmla="*/ 193210 w 5298683"/>
              <a:gd name="connsiteY6" fmla="*/ 5528477 h 6097438"/>
              <a:gd name="connsiteX7" fmla="*/ 0 w 5298683"/>
              <a:gd name="connsiteY7" fmla="*/ 5352876 h 6097438"/>
              <a:gd name="connsiteX8" fmla="*/ 0 w 5298683"/>
              <a:gd name="connsiteY8" fmla="*/ 888178 h 6097438"/>
              <a:gd name="connsiteX9" fmla="*/ 193210 w 5298683"/>
              <a:gd name="connsiteY9" fmla="*/ 712577 h 6097438"/>
              <a:gd name="connsiteX10" fmla="*/ 2178155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Tree>
    <p:extLst>
      <p:ext uri="{BB962C8B-B14F-4D97-AF65-F5344CB8AC3E}">
        <p14:creationId xmlns:p14="http://schemas.microsoft.com/office/powerpoint/2010/main" val="36843492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75C9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7D11-D5A7-47B5-A168-D131A53751DD}"/>
              </a:ext>
            </a:extLst>
          </p:cNvPr>
          <p:cNvSpPr>
            <a:spLocks noGrp="1"/>
          </p:cNvSpPr>
          <p:nvPr>
            <p:ph type="title"/>
          </p:nvPr>
        </p:nvSpPr>
        <p:spPr>
          <a:xfrm>
            <a:off x="838200" y="192236"/>
            <a:ext cx="10515600" cy="1325563"/>
          </a:xfrm>
        </p:spPr>
        <p:txBody>
          <a:bodyPr>
            <a:normAutofit/>
          </a:bodyPr>
          <a:lstStyle/>
          <a:p>
            <a:r>
              <a:rPr lang="en-US" sz="5400" b="1" dirty="0">
                <a:solidFill>
                  <a:schemeClr val="bg1"/>
                </a:solidFill>
              </a:rPr>
              <a:t>Paul as a Servant (1:1)</a:t>
            </a:r>
          </a:p>
        </p:txBody>
      </p:sp>
      <p:sp>
        <p:nvSpPr>
          <p:cNvPr id="3" name="Content Placeholder 2">
            <a:extLst>
              <a:ext uri="{FF2B5EF4-FFF2-40B4-BE49-F238E27FC236}">
                <a16:creationId xmlns:a16="http://schemas.microsoft.com/office/drawing/2014/main" id="{F8343072-3788-4A6A-8061-FA56E320970B}"/>
              </a:ext>
            </a:extLst>
          </p:cNvPr>
          <p:cNvSpPr>
            <a:spLocks noGrp="1"/>
          </p:cNvSpPr>
          <p:nvPr>
            <p:ph idx="1"/>
          </p:nvPr>
        </p:nvSpPr>
        <p:spPr>
          <a:xfrm>
            <a:off x="209550" y="1825624"/>
            <a:ext cx="11772900" cy="4870597"/>
          </a:xfrm>
        </p:spPr>
        <p:txBody>
          <a:bodyPr>
            <a:normAutofit/>
          </a:bodyPr>
          <a:lstStyle/>
          <a:p>
            <a:r>
              <a:rPr lang="en-US" sz="4000" dirty="0">
                <a:solidFill>
                  <a:schemeClr val="bg1"/>
                </a:solidFill>
              </a:rPr>
              <a:t>Bondservant – </a:t>
            </a:r>
            <a:r>
              <a:rPr lang="en-US" sz="4000" i="1" dirty="0" err="1">
                <a:solidFill>
                  <a:schemeClr val="bg1"/>
                </a:solidFill>
              </a:rPr>
              <a:t>doulos</a:t>
            </a:r>
            <a:r>
              <a:rPr lang="en-US" sz="4000" dirty="0">
                <a:solidFill>
                  <a:schemeClr val="bg1"/>
                </a:solidFill>
              </a:rPr>
              <a:t> – “from deo, "to bind," "a slave," originally the lowest term in the scale of servitude, came also to mean "one who gives himself up to the will of another,“ (VINE)</a:t>
            </a:r>
          </a:p>
          <a:p>
            <a:pPr lvl="1"/>
            <a:r>
              <a:rPr lang="en-US" sz="4000" dirty="0">
                <a:solidFill>
                  <a:schemeClr val="bg1"/>
                </a:solidFill>
              </a:rPr>
              <a:t>Humility – </a:t>
            </a:r>
            <a:r>
              <a:rPr lang="en-US" sz="4000" i="1" dirty="0">
                <a:solidFill>
                  <a:schemeClr val="bg1"/>
                </a:solidFill>
              </a:rPr>
              <a:t>1 Corinthians 3:5-8 </a:t>
            </a:r>
            <a:r>
              <a:rPr lang="en-US" sz="4000" dirty="0">
                <a:solidFill>
                  <a:schemeClr val="bg1"/>
                </a:solidFill>
              </a:rPr>
              <a:t>– Simply a minister of God. The power is with Him.</a:t>
            </a:r>
          </a:p>
          <a:p>
            <a:pPr lvl="1"/>
            <a:r>
              <a:rPr lang="en-US" sz="4000" dirty="0">
                <a:solidFill>
                  <a:schemeClr val="bg1"/>
                </a:solidFill>
              </a:rPr>
              <a:t>Single Goal – </a:t>
            </a:r>
            <a:r>
              <a:rPr lang="en-US" sz="4000" i="1" dirty="0">
                <a:solidFill>
                  <a:schemeClr val="bg1"/>
                </a:solidFill>
              </a:rPr>
              <a:t>1 Corinthians 4:1-5</a:t>
            </a:r>
            <a:r>
              <a:rPr lang="en-US" sz="4000" dirty="0">
                <a:solidFill>
                  <a:schemeClr val="bg1"/>
                </a:solidFill>
              </a:rPr>
              <a:t> – Paul simply wants to be pleasing to God.</a:t>
            </a:r>
          </a:p>
        </p:txBody>
      </p:sp>
      <p:cxnSp>
        <p:nvCxnSpPr>
          <p:cNvPr id="5" name="Straight Connector 4">
            <a:extLst>
              <a:ext uri="{FF2B5EF4-FFF2-40B4-BE49-F238E27FC236}">
                <a16:creationId xmlns:a16="http://schemas.microsoft.com/office/drawing/2014/main" id="{EA7EC229-1274-43E2-81C8-5D9479DC21FD}"/>
              </a:ext>
            </a:extLst>
          </p:cNvPr>
          <p:cNvCxnSpPr>
            <a:cxnSpLocks/>
          </p:cNvCxnSpPr>
          <p:nvPr/>
        </p:nvCxnSpPr>
        <p:spPr>
          <a:xfrm>
            <a:off x="-188742" y="1640331"/>
            <a:ext cx="6284742" cy="0"/>
          </a:xfrm>
          <a:prstGeom prst="line">
            <a:avLst/>
          </a:prstGeom>
          <a:ln w="7620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724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75C9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7D11-D5A7-47B5-A168-D131A53751DD}"/>
              </a:ext>
            </a:extLst>
          </p:cNvPr>
          <p:cNvSpPr>
            <a:spLocks noGrp="1"/>
          </p:cNvSpPr>
          <p:nvPr>
            <p:ph type="title"/>
          </p:nvPr>
        </p:nvSpPr>
        <p:spPr>
          <a:xfrm>
            <a:off x="838200" y="192236"/>
            <a:ext cx="10515600" cy="1325563"/>
          </a:xfrm>
        </p:spPr>
        <p:txBody>
          <a:bodyPr>
            <a:noAutofit/>
          </a:bodyPr>
          <a:lstStyle/>
          <a:p>
            <a:r>
              <a:rPr lang="en-US" sz="5400" b="1" dirty="0">
                <a:solidFill>
                  <a:schemeClr val="bg1"/>
                </a:solidFill>
              </a:rPr>
              <a:t>To Increase Faith in God’s People (1:1)</a:t>
            </a:r>
          </a:p>
        </p:txBody>
      </p:sp>
      <p:sp>
        <p:nvSpPr>
          <p:cNvPr id="3" name="Content Placeholder 2">
            <a:extLst>
              <a:ext uri="{FF2B5EF4-FFF2-40B4-BE49-F238E27FC236}">
                <a16:creationId xmlns:a16="http://schemas.microsoft.com/office/drawing/2014/main" id="{F8343072-3788-4A6A-8061-FA56E320970B}"/>
              </a:ext>
            </a:extLst>
          </p:cNvPr>
          <p:cNvSpPr>
            <a:spLocks noGrp="1"/>
          </p:cNvSpPr>
          <p:nvPr>
            <p:ph idx="1"/>
          </p:nvPr>
        </p:nvSpPr>
        <p:spPr>
          <a:xfrm>
            <a:off x="209550" y="1825624"/>
            <a:ext cx="11772900" cy="4870597"/>
          </a:xfrm>
        </p:spPr>
        <p:txBody>
          <a:bodyPr>
            <a:normAutofit/>
          </a:bodyPr>
          <a:lstStyle/>
          <a:p>
            <a:r>
              <a:rPr lang="en-US" sz="4000" dirty="0">
                <a:solidFill>
                  <a:schemeClr val="bg1"/>
                </a:solidFill>
              </a:rPr>
              <a:t>Biblical faith that saves is faith that does.</a:t>
            </a:r>
          </a:p>
          <a:p>
            <a:r>
              <a:rPr lang="en-US" sz="4000" dirty="0">
                <a:solidFill>
                  <a:schemeClr val="bg1"/>
                </a:solidFill>
              </a:rPr>
              <a:t>Instructions given:</a:t>
            </a:r>
          </a:p>
          <a:p>
            <a:pPr lvl="1"/>
            <a:r>
              <a:rPr lang="en-US" sz="4000" dirty="0">
                <a:solidFill>
                  <a:schemeClr val="bg1"/>
                </a:solidFill>
              </a:rPr>
              <a:t>Old men </a:t>
            </a:r>
            <a:r>
              <a:rPr lang="en-US" sz="4000" i="1" dirty="0">
                <a:solidFill>
                  <a:schemeClr val="bg1"/>
                </a:solidFill>
              </a:rPr>
              <a:t>(2:1-2)</a:t>
            </a:r>
            <a:r>
              <a:rPr lang="en-US" sz="4000" dirty="0">
                <a:solidFill>
                  <a:schemeClr val="bg1"/>
                </a:solidFill>
              </a:rPr>
              <a:t>; Old women </a:t>
            </a:r>
            <a:r>
              <a:rPr lang="en-US" sz="4000" i="1" dirty="0">
                <a:solidFill>
                  <a:schemeClr val="bg1"/>
                </a:solidFill>
              </a:rPr>
              <a:t>(2:3-4)</a:t>
            </a:r>
            <a:r>
              <a:rPr lang="en-US" sz="4000" dirty="0">
                <a:solidFill>
                  <a:schemeClr val="bg1"/>
                </a:solidFill>
              </a:rPr>
              <a:t>; Young women </a:t>
            </a:r>
            <a:r>
              <a:rPr lang="en-US" sz="4000" i="1" dirty="0">
                <a:solidFill>
                  <a:schemeClr val="bg1"/>
                </a:solidFill>
              </a:rPr>
              <a:t>(2:4-5)</a:t>
            </a:r>
            <a:r>
              <a:rPr lang="en-US" sz="4000" dirty="0">
                <a:solidFill>
                  <a:schemeClr val="bg1"/>
                </a:solidFill>
              </a:rPr>
              <a:t>; Young men </a:t>
            </a:r>
            <a:r>
              <a:rPr lang="en-US" sz="4000" i="1" dirty="0">
                <a:solidFill>
                  <a:schemeClr val="bg1"/>
                </a:solidFill>
              </a:rPr>
              <a:t>(2:6);</a:t>
            </a:r>
            <a:r>
              <a:rPr lang="en-US" sz="4000" dirty="0">
                <a:solidFill>
                  <a:schemeClr val="bg1"/>
                </a:solidFill>
              </a:rPr>
              <a:t> Bondservants </a:t>
            </a:r>
            <a:r>
              <a:rPr lang="en-US" sz="4000" i="1" dirty="0">
                <a:solidFill>
                  <a:schemeClr val="bg1"/>
                </a:solidFill>
              </a:rPr>
              <a:t>(2:9-10)</a:t>
            </a:r>
          </a:p>
          <a:p>
            <a:pPr lvl="1"/>
            <a:r>
              <a:rPr lang="en-US" sz="4000" dirty="0">
                <a:solidFill>
                  <a:schemeClr val="bg1"/>
                </a:solidFill>
              </a:rPr>
              <a:t>Titus as an example – </a:t>
            </a:r>
            <a:r>
              <a:rPr lang="en-US" sz="4000" i="1" dirty="0">
                <a:solidFill>
                  <a:schemeClr val="bg1"/>
                </a:solidFill>
              </a:rPr>
              <a:t>(2:7-8)</a:t>
            </a:r>
          </a:p>
          <a:p>
            <a:pPr lvl="1"/>
            <a:r>
              <a:rPr lang="en-US" sz="4000" dirty="0">
                <a:solidFill>
                  <a:schemeClr val="bg1"/>
                </a:solidFill>
              </a:rPr>
              <a:t>You aren’t the same as you were before. Live accordingly – </a:t>
            </a:r>
            <a:r>
              <a:rPr lang="en-US" sz="4000" i="1" dirty="0">
                <a:solidFill>
                  <a:schemeClr val="bg1"/>
                </a:solidFill>
              </a:rPr>
              <a:t>(3:1-8, 14)</a:t>
            </a:r>
          </a:p>
        </p:txBody>
      </p:sp>
      <p:cxnSp>
        <p:nvCxnSpPr>
          <p:cNvPr id="5" name="Straight Connector 4">
            <a:extLst>
              <a:ext uri="{FF2B5EF4-FFF2-40B4-BE49-F238E27FC236}">
                <a16:creationId xmlns:a16="http://schemas.microsoft.com/office/drawing/2014/main" id="{EA7EC229-1274-43E2-81C8-5D9479DC21FD}"/>
              </a:ext>
            </a:extLst>
          </p:cNvPr>
          <p:cNvCxnSpPr>
            <a:cxnSpLocks/>
          </p:cNvCxnSpPr>
          <p:nvPr/>
        </p:nvCxnSpPr>
        <p:spPr>
          <a:xfrm>
            <a:off x="-188742" y="1640331"/>
            <a:ext cx="6284742" cy="0"/>
          </a:xfrm>
          <a:prstGeom prst="line">
            <a:avLst/>
          </a:prstGeom>
          <a:ln w="7620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4921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75C9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7D11-D5A7-47B5-A168-D131A53751DD}"/>
              </a:ext>
            </a:extLst>
          </p:cNvPr>
          <p:cNvSpPr>
            <a:spLocks noGrp="1"/>
          </p:cNvSpPr>
          <p:nvPr>
            <p:ph type="title"/>
          </p:nvPr>
        </p:nvSpPr>
        <p:spPr>
          <a:xfrm>
            <a:off x="838200" y="192236"/>
            <a:ext cx="10515600" cy="1325563"/>
          </a:xfrm>
        </p:spPr>
        <p:txBody>
          <a:bodyPr>
            <a:noAutofit/>
          </a:bodyPr>
          <a:lstStyle/>
          <a:p>
            <a:r>
              <a:rPr lang="en-US" sz="5400" b="1" dirty="0">
                <a:solidFill>
                  <a:schemeClr val="bg1"/>
                </a:solidFill>
              </a:rPr>
              <a:t>To Increase Godliness in God’s People (1:1)</a:t>
            </a:r>
          </a:p>
        </p:txBody>
      </p:sp>
      <p:sp>
        <p:nvSpPr>
          <p:cNvPr id="3" name="Content Placeholder 2">
            <a:extLst>
              <a:ext uri="{FF2B5EF4-FFF2-40B4-BE49-F238E27FC236}">
                <a16:creationId xmlns:a16="http://schemas.microsoft.com/office/drawing/2014/main" id="{F8343072-3788-4A6A-8061-FA56E320970B}"/>
              </a:ext>
            </a:extLst>
          </p:cNvPr>
          <p:cNvSpPr>
            <a:spLocks noGrp="1"/>
          </p:cNvSpPr>
          <p:nvPr>
            <p:ph idx="1"/>
          </p:nvPr>
        </p:nvSpPr>
        <p:spPr>
          <a:xfrm>
            <a:off x="209550" y="1825624"/>
            <a:ext cx="11772900" cy="4870597"/>
          </a:xfrm>
        </p:spPr>
        <p:txBody>
          <a:bodyPr>
            <a:normAutofit/>
          </a:bodyPr>
          <a:lstStyle/>
          <a:p>
            <a:r>
              <a:rPr lang="en-US" sz="4000" dirty="0">
                <a:solidFill>
                  <a:schemeClr val="bg1"/>
                </a:solidFill>
              </a:rPr>
              <a:t>Godliness – piety, reverence, toward God.</a:t>
            </a:r>
          </a:p>
          <a:p>
            <a:pPr lvl="1"/>
            <a:r>
              <a:rPr lang="en-US" sz="4000" dirty="0">
                <a:solidFill>
                  <a:schemeClr val="bg1"/>
                </a:solidFill>
              </a:rPr>
              <a:t>Taught by grace to be godly – </a:t>
            </a:r>
            <a:r>
              <a:rPr lang="en-US" sz="4000" i="1" dirty="0">
                <a:solidFill>
                  <a:schemeClr val="bg1"/>
                </a:solidFill>
              </a:rPr>
              <a:t>(2:11-14)</a:t>
            </a:r>
          </a:p>
          <a:p>
            <a:pPr lvl="1"/>
            <a:r>
              <a:rPr lang="en-US" sz="4000" dirty="0">
                <a:solidFill>
                  <a:schemeClr val="bg1"/>
                </a:solidFill>
              </a:rPr>
              <a:t>God manifested toward preaching – </a:t>
            </a:r>
            <a:r>
              <a:rPr lang="en-US" sz="4000" i="1" dirty="0">
                <a:solidFill>
                  <a:schemeClr val="bg1"/>
                </a:solidFill>
              </a:rPr>
              <a:t>(1:3) </a:t>
            </a:r>
            <a:r>
              <a:rPr lang="en-US" sz="4000" dirty="0">
                <a:solidFill>
                  <a:schemeClr val="bg1"/>
                </a:solidFill>
              </a:rPr>
              <a:t>– to reveal God, that we may be mindful of Him.</a:t>
            </a:r>
          </a:p>
        </p:txBody>
      </p:sp>
      <p:cxnSp>
        <p:nvCxnSpPr>
          <p:cNvPr id="5" name="Straight Connector 4">
            <a:extLst>
              <a:ext uri="{FF2B5EF4-FFF2-40B4-BE49-F238E27FC236}">
                <a16:creationId xmlns:a16="http://schemas.microsoft.com/office/drawing/2014/main" id="{EA7EC229-1274-43E2-81C8-5D9479DC21FD}"/>
              </a:ext>
            </a:extLst>
          </p:cNvPr>
          <p:cNvCxnSpPr>
            <a:cxnSpLocks/>
          </p:cNvCxnSpPr>
          <p:nvPr/>
        </p:nvCxnSpPr>
        <p:spPr>
          <a:xfrm>
            <a:off x="-188742" y="1640331"/>
            <a:ext cx="6284742" cy="0"/>
          </a:xfrm>
          <a:prstGeom prst="line">
            <a:avLst/>
          </a:prstGeom>
          <a:ln w="7620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1480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75C9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7D11-D5A7-47B5-A168-D131A53751DD}"/>
              </a:ext>
            </a:extLst>
          </p:cNvPr>
          <p:cNvSpPr>
            <a:spLocks noGrp="1"/>
          </p:cNvSpPr>
          <p:nvPr>
            <p:ph type="title"/>
          </p:nvPr>
        </p:nvSpPr>
        <p:spPr>
          <a:xfrm>
            <a:off x="838200" y="192236"/>
            <a:ext cx="10515600" cy="1325563"/>
          </a:xfrm>
        </p:spPr>
        <p:txBody>
          <a:bodyPr>
            <a:noAutofit/>
          </a:bodyPr>
          <a:lstStyle/>
          <a:p>
            <a:r>
              <a:rPr lang="en-US" sz="5400" b="1" dirty="0">
                <a:solidFill>
                  <a:schemeClr val="bg1"/>
                </a:solidFill>
              </a:rPr>
              <a:t>To Lead People to Heaven (1:2)</a:t>
            </a:r>
          </a:p>
        </p:txBody>
      </p:sp>
      <p:sp>
        <p:nvSpPr>
          <p:cNvPr id="3" name="Content Placeholder 2">
            <a:extLst>
              <a:ext uri="{FF2B5EF4-FFF2-40B4-BE49-F238E27FC236}">
                <a16:creationId xmlns:a16="http://schemas.microsoft.com/office/drawing/2014/main" id="{F8343072-3788-4A6A-8061-FA56E320970B}"/>
              </a:ext>
            </a:extLst>
          </p:cNvPr>
          <p:cNvSpPr>
            <a:spLocks noGrp="1"/>
          </p:cNvSpPr>
          <p:nvPr>
            <p:ph idx="1"/>
          </p:nvPr>
        </p:nvSpPr>
        <p:spPr>
          <a:xfrm>
            <a:off x="209550" y="1825624"/>
            <a:ext cx="11772900" cy="4870597"/>
          </a:xfrm>
        </p:spPr>
        <p:txBody>
          <a:bodyPr>
            <a:normAutofit/>
          </a:bodyPr>
          <a:lstStyle/>
          <a:p>
            <a:r>
              <a:rPr lang="en-US" sz="4000" dirty="0">
                <a:solidFill>
                  <a:schemeClr val="bg1"/>
                </a:solidFill>
              </a:rPr>
              <a:t>God’s promise – </a:t>
            </a:r>
            <a:r>
              <a:rPr lang="en-US" sz="4000" i="1" dirty="0">
                <a:solidFill>
                  <a:schemeClr val="bg1"/>
                </a:solidFill>
              </a:rPr>
              <a:t>(1:2) </a:t>
            </a:r>
            <a:r>
              <a:rPr lang="en-US" sz="4000" dirty="0">
                <a:solidFill>
                  <a:schemeClr val="bg1"/>
                </a:solidFill>
              </a:rPr>
              <a:t>– He cannot lie                                   </a:t>
            </a:r>
            <a:r>
              <a:rPr lang="en-US" sz="4000" i="1" dirty="0">
                <a:solidFill>
                  <a:schemeClr val="bg1"/>
                </a:solidFill>
              </a:rPr>
              <a:t>(cf. Hebrews 6:18)!</a:t>
            </a:r>
          </a:p>
          <a:p>
            <a:pPr lvl="1"/>
            <a:r>
              <a:rPr lang="en-US" sz="4000" dirty="0">
                <a:solidFill>
                  <a:schemeClr val="bg1"/>
                </a:solidFill>
              </a:rPr>
              <a:t>Saved from sins through the gospel – </a:t>
            </a:r>
            <a:r>
              <a:rPr lang="en-US" sz="4000" i="1" dirty="0">
                <a:solidFill>
                  <a:schemeClr val="bg1"/>
                </a:solidFill>
              </a:rPr>
              <a:t>(3:4-7) </a:t>
            </a:r>
            <a:r>
              <a:rPr lang="en-US" sz="4000" dirty="0">
                <a:solidFill>
                  <a:schemeClr val="bg1"/>
                </a:solidFill>
              </a:rPr>
              <a:t>– given hope.</a:t>
            </a:r>
          </a:p>
          <a:p>
            <a:pPr lvl="1"/>
            <a:r>
              <a:rPr lang="en-US" sz="4000" dirty="0">
                <a:solidFill>
                  <a:schemeClr val="bg1"/>
                </a:solidFill>
              </a:rPr>
              <a:t>Grace teaches us how to look toward that hope – </a:t>
            </a:r>
            <a:r>
              <a:rPr lang="en-US" sz="4000" i="1" dirty="0">
                <a:solidFill>
                  <a:schemeClr val="bg1"/>
                </a:solidFill>
              </a:rPr>
              <a:t>(2:11-14)</a:t>
            </a:r>
          </a:p>
        </p:txBody>
      </p:sp>
      <p:cxnSp>
        <p:nvCxnSpPr>
          <p:cNvPr id="5" name="Straight Connector 4">
            <a:extLst>
              <a:ext uri="{FF2B5EF4-FFF2-40B4-BE49-F238E27FC236}">
                <a16:creationId xmlns:a16="http://schemas.microsoft.com/office/drawing/2014/main" id="{EA7EC229-1274-43E2-81C8-5D9479DC21FD}"/>
              </a:ext>
            </a:extLst>
          </p:cNvPr>
          <p:cNvCxnSpPr>
            <a:cxnSpLocks/>
          </p:cNvCxnSpPr>
          <p:nvPr/>
        </p:nvCxnSpPr>
        <p:spPr>
          <a:xfrm>
            <a:off x="-188742" y="1640331"/>
            <a:ext cx="6284742" cy="0"/>
          </a:xfrm>
          <a:prstGeom prst="line">
            <a:avLst/>
          </a:prstGeom>
          <a:ln w="7620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3564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75C9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7D11-D5A7-47B5-A168-D131A53751DD}"/>
              </a:ext>
            </a:extLst>
          </p:cNvPr>
          <p:cNvSpPr>
            <a:spLocks noGrp="1"/>
          </p:cNvSpPr>
          <p:nvPr>
            <p:ph type="title"/>
          </p:nvPr>
        </p:nvSpPr>
        <p:spPr>
          <a:xfrm>
            <a:off x="838200" y="192236"/>
            <a:ext cx="10515600" cy="1325563"/>
          </a:xfrm>
        </p:spPr>
        <p:txBody>
          <a:bodyPr>
            <a:noAutofit/>
          </a:bodyPr>
          <a:lstStyle/>
          <a:p>
            <a:r>
              <a:rPr lang="en-US" sz="5400" b="1" dirty="0">
                <a:solidFill>
                  <a:schemeClr val="bg1"/>
                </a:solidFill>
              </a:rPr>
              <a:t>To Preach the Gospel as Commanded (1:3)</a:t>
            </a:r>
          </a:p>
        </p:txBody>
      </p:sp>
      <p:sp>
        <p:nvSpPr>
          <p:cNvPr id="3" name="Content Placeholder 2">
            <a:extLst>
              <a:ext uri="{FF2B5EF4-FFF2-40B4-BE49-F238E27FC236}">
                <a16:creationId xmlns:a16="http://schemas.microsoft.com/office/drawing/2014/main" id="{F8343072-3788-4A6A-8061-FA56E320970B}"/>
              </a:ext>
            </a:extLst>
          </p:cNvPr>
          <p:cNvSpPr>
            <a:spLocks noGrp="1"/>
          </p:cNvSpPr>
          <p:nvPr>
            <p:ph idx="1"/>
          </p:nvPr>
        </p:nvSpPr>
        <p:spPr>
          <a:xfrm>
            <a:off x="209550" y="1825624"/>
            <a:ext cx="11772900" cy="4870597"/>
          </a:xfrm>
        </p:spPr>
        <p:txBody>
          <a:bodyPr>
            <a:normAutofit/>
          </a:bodyPr>
          <a:lstStyle/>
          <a:p>
            <a:r>
              <a:rPr lang="en-US" sz="4000" dirty="0">
                <a:solidFill>
                  <a:schemeClr val="bg1"/>
                </a:solidFill>
              </a:rPr>
              <a:t>Paul was COMMANDED to preach the gospel, not just anything. Only the gospel saves, and glorifies God.</a:t>
            </a:r>
          </a:p>
          <a:p>
            <a:pPr lvl="1"/>
            <a:r>
              <a:rPr lang="en-US" sz="4000" dirty="0">
                <a:solidFill>
                  <a:schemeClr val="bg1"/>
                </a:solidFill>
              </a:rPr>
              <a:t>Contrast with false teachers in Crete – </a:t>
            </a:r>
            <a:r>
              <a:rPr lang="en-US" sz="4000" i="1" dirty="0">
                <a:solidFill>
                  <a:schemeClr val="bg1"/>
                </a:solidFill>
              </a:rPr>
              <a:t>(1:9-16)</a:t>
            </a:r>
          </a:p>
          <a:p>
            <a:pPr lvl="1"/>
            <a:r>
              <a:rPr lang="en-US" sz="4000" dirty="0">
                <a:solidFill>
                  <a:schemeClr val="bg1"/>
                </a:solidFill>
              </a:rPr>
              <a:t>Responsibility of Paul and Titus – </a:t>
            </a:r>
            <a:r>
              <a:rPr lang="en-US" sz="4000" i="1" dirty="0">
                <a:solidFill>
                  <a:schemeClr val="bg1"/>
                </a:solidFill>
              </a:rPr>
              <a:t>(1:9, 13; 3:9);        cf. 2 Timothy 4:2</a:t>
            </a:r>
          </a:p>
        </p:txBody>
      </p:sp>
      <p:cxnSp>
        <p:nvCxnSpPr>
          <p:cNvPr id="5" name="Straight Connector 4">
            <a:extLst>
              <a:ext uri="{FF2B5EF4-FFF2-40B4-BE49-F238E27FC236}">
                <a16:creationId xmlns:a16="http://schemas.microsoft.com/office/drawing/2014/main" id="{EA7EC229-1274-43E2-81C8-5D9479DC21FD}"/>
              </a:ext>
            </a:extLst>
          </p:cNvPr>
          <p:cNvCxnSpPr>
            <a:cxnSpLocks/>
          </p:cNvCxnSpPr>
          <p:nvPr/>
        </p:nvCxnSpPr>
        <p:spPr>
          <a:xfrm>
            <a:off x="-188742" y="1640331"/>
            <a:ext cx="6284742" cy="0"/>
          </a:xfrm>
          <a:prstGeom prst="line">
            <a:avLst/>
          </a:prstGeom>
          <a:ln w="7620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571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75C9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77D11-D5A7-47B5-A168-D131A53751DD}"/>
              </a:ext>
            </a:extLst>
          </p:cNvPr>
          <p:cNvSpPr>
            <a:spLocks noGrp="1"/>
          </p:cNvSpPr>
          <p:nvPr>
            <p:ph type="title"/>
          </p:nvPr>
        </p:nvSpPr>
        <p:spPr>
          <a:xfrm>
            <a:off x="838200" y="192236"/>
            <a:ext cx="10515600" cy="1325563"/>
          </a:xfrm>
        </p:spPr>
        <p:txBody>
          <a:bodyPr>
            <a:noAutofit/>
          </a:bodyPr>
          <a:lstStyle/>
          <a:p>
            <a:r>
              <a:rPr lang="en-US" sz="5400" b="1" dirty="0">
                <a:solidFill>
                  <a:schemeClr val="bg1"/>
                </a:solidFill>
              </a:rPr>
              <a:t>To Bring Grace, Mercy, and Peace (1:4)</a:t>
            </a:r>
          </a:p>
        </p:txBody>
      </p:sp>
      <p:sp>
        <p:nvSpPr>
          <p:cNvPr id="3" name="Content Placeholder 2">
            <a:extLst>
              <a:ext uri="{FF2B5EF4-FFF2-40B4-BE49-F238E27FC236}">
                <a16:creationId xmlns:a16="http://schemas.microsoft.com/office/drawing/2014/main" id="{F8343072-3788-4A6A-8061-FA56E320970B}"/>
              </a:ext>
            </a:extLst>
          </p:cNvPr>
          <p:cNvSpPr>
            <a:spLocks noGrp="1"/>
          </p:cNvSpPr>
          <p:nvPr>
            <p:ph idx="1"/>
          </p:nvPr>
        </p:nvSpPr>
        <p:spPr>
          <a:xfrm>
            <a:off x="209550" y="1825624"/>
            <a:ext cx="11772900" cy="4870597"/>
          </a:xfrm>
        </p:spPr>
        <p:txBody>
          <a:bodyPr>
            <a:normAutofit/>
          </a:bodyPr>
          <a:lstStyle/>
          <a:p>
            <a:r>
              <a:rPr lang="en-US" sz="4000" dirty="0">
                <a:solidFill>
                  <a:schemeClr val="bg1"/>
                </a:solidFill>
              </a:rPr>
              <a:t>Grace, Mercy, and Peace are connected, and they only come through the word of God.</a:t>
            </a:r>
          </a:p>
          <a:p>
            <a:pPr lvl="1"/>
            <a:r>
              <a:rPr lang="en-US" sz="4000" dirty="0">
                <a:solidFill>
                  <a:schemeClr val="bg1"/>
                </a:solidFill>
              </a:rPr>
              <a:t>Grace – </a:t>
            </a:r>
            <a:r>
              <a:rPr lang="en-US" sz="4000" i="1" dirty="0">
                <a:solidFill>
                  <a:schemeClr val="bg1"/>
                </a:solidFill>
              </a:rPr>
              <a:t>(2:11-12; 3:7); 2 Corinthians 12:9;                         2 Timothy 2:1</a:t>
            </a:r>
          </a:p>
          <a:p>
            <a:pPr lvl="1"/>
            <a:r>
              <a:rPr lang="en-US" sz="4000" dirty="0">
                <a:solidFill>
                  <a:schemeClr val="bg1"/>
                </a:solidFill>
              </a:rPr>
              <a:t>Mercy – </a:t>
            </a:r>
            <a:r>
              <a:rPr lang="en-US" sz="4000" i="1" dirty="0">
                <a:solidFill>
                  <a:schemeClr val="bg1"/>
                </a:solidFill>
              </a:rPr>
              <a:t>(3:5, 7)</a:t>
            </a:r>
          </a:p>
          <a:p>
            <a:pPr lvl="1"/>
            <a:r>
              <a:rPr lang="en-US" sz="4000" dirty="0">
                <a:solidFill>
                  <a:schemeClr val="bg1"/>
                </a:solidFill>
              </a:rPr>
              <a:t>Peace – </a:t>
            </a:r>
            <a:r>
              <a:rPr lang="en-US" sz="4000" i="1" dirty="0">
                <a:solidFill>
                  <a:schemeClr val="bg1"/>
                </a:solidFill>
              </a:rPr>
              <a:t>(3:7 – “justified”); Philippians 4:7</a:t>
            </a:r>
          </a:p>
        </p:txBody>
      </p:sp>
      <p:cxnSp>
        <p:nvCxnSpPr>
          <p:cNvPr id="5" name="Straight Connector 4">
            <a:extLst>
              <a:ext uri="{FF2B5EF4-FFF2-40B4-BE49-F238E27FC236}">
                <a16:creationId xmlns:a16="http://schemas.microsoft.com/office/drawing/2014/main" id="{EA7EC229-1274-43E2-81C8-5D9479DC21FD}"/>
              </a:ext>
            </a:extLst>
          </p:cNvPr>
          <p:cNvCxnSpPr>
            <a:cxnSpLocks/>
          </p:cNvCxnSpPr>
          <p:nvPr/>
        </p:nvCxnSpPr>
        <p:spPr>
          <a:xfrm>
            <a:off x="-188742" y="1640331"/>
            <a:ext cx="6284742" cy="0"/>
          </a:xfrm>
          <a:prstGeom prst="line">
            <a:avLst/>
          </a:prstGeom>
          <a:ln w="7620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5141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C9EFE1-D8CB-4668-9980-DB108327A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7CBAE1BD-B8E4-4029-8AA2-C77E4FED9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45A60C7-B6AE-400A-9964-49EA011AF608}"/>
              </a:ext>
            </a:extLst>
          </p:cNvPr>
          <p:cNvSpPr>
            <a:spLocks noGrp="1"/>
          </p:cNvSpPr>
          <p:nvPr>
            <p:ph type="ctrTitle"/>
          </p:nvPr>
        </p:nvSpPr>
        <p:spPr>
          <a:xfrm>
            <a:off x="6585882" y="3719186"/>
            <a:ext cx="4805996" cy="1401448"/>
          </a:xfrm>
        </p:spPr>
        <p:txBody>
          <a:bodyPr anchor="t">
            <a:noAutofit/>
            <a:scene3d>
              <a:camera prst="orthographicFront"/>
              <a:lightRig rig="threePt" dir="t"/>
            </a:scene3d>
            <a:sp3d extrusionH="57150">
              <a:bevelT w="38100" h="38100" prst="angle"/>
            </a:sp3d>
          </a:bodyPr>
          <a:lstStyle/>
          <a:p>
            <a:pPr algn="l"/>
            <a:r>
              <a:rPr lang="en-US" sz="8000" b="1" dirty="0">
                <a:solidFill>
                  <a:schemeClr val="bg1"/>
                </a:solidFill>
                <a:effectLst>
                  <a:glow rad="101600">
                    <a:srgbClr val="375C9E"/>
                  </a:glow>
                </a:effectLst>
                <a:latin typeface="Agency FB" panose="020B0503020202020204" pitchFamily="34" charset="0"/>
              </a:rPr>
              <a:t>Paul’s Work in the Word</a:t>
            </a:r>
          </a:p>
        </p:txBody>
      </p:sp>
      <p:sp>
        <p:nvSpPr>
          <p:cNvPr id="3" name="Subtitle 2">
            <a:extLst>
              <a:ext uri="{FF2B5EF4-FFF2-40B4-BE49-F238E27FC236}">
                <a16:creationId xmlns:a16="http://schemas.microsoft.com/office/drawing/2014/main" id="{ED3482D7-760A-4770-81AB-583FF76B6FB7}"/>
              </a:ext>
            </a:extLst>
          </p:cNvPr>
          <p:cNvSpPr>
            <a:spLocks noGrp="1"/>
          </p:cNvSpPr>
          <p:nvPr>
            <p:ph type="subTitle" idx="1"/>
          </p:nvPr>
        </p:nvSpPr>
        <p:spPr>
          <a:xfrm>
            <a:off x="6586186" y="2880353"/>
            <a:ext cx="4805691" cy="838831"/>
          </a:xfrm>
        </p:spPr>
        <p:txBody>
          <a:bodyPr anchor="b">
            <a:normAutofit/>
          </a:bodyPr>
          <a:lstStyle/>
          <a:p>
            <a:pPr algn="l"/>
            <a:r>
              <a:rPr lang="en-US" sz="5400" i="1" dirty="0">
                <a:solidFill>
                  <a:srgbClr val="375C9E"/>
                </a:solidFill>
              </a:rPr>
              <a:t>Titus 1:1-4</a:t>
            </a:r>
          </a:p>
        </p:txBody>
      </p:sp>
      <p:sp>
        <p:nvSpPr>
          <p:cNvPr id="16" name="Freeform 49">
            <a:extLst>
              <a:ext uri="{FF2B5EF4-FFF2-40B4-BE49-F238E27FC236}">
                <a16:creationId xmlns:a16="http://schemas.microsoft.com/office/drawing/2014/main" id="{77DA6D33-2D62-458C-BF5D-DBF612FD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a:extLst>
              <a:ext uri="{FF2B5EF4-FFF2-40B4-BE49-F238E27FC236}">
                <a16:creationId xmlns:a16="http://schemas.microsoft.com/office/drawing/2014/main" id="{AC677233-BB9C-4B6F-8273-8F518C3359B9}"/>
              </a:ext>
            </a:extLst>
          </p:cNvPr>
          <p:cNvPicPr>
            <a:picLocks noChangeAspect="1"/>
          </p:cNvPicPr>
          <p:nvPr/>
        </p:nvPicPr>
        <p:blipFill rotWithShape="1">
          <a:blip r:embed="rId4">
            <a:alphaModFix/>
            <a:extLst>
              <a:ext uri="{BEBA8EAE-BF5A-486C-A8C5-ECC9F3942E4B}">
                <a14:imgProps xmlns:a14="http://schemas.microsoft.com/office/drawing/2010/main">
                  <a14:imgLayer r:embed="rId5">
                    <a14:imgEffect>
                      <a14:artisticPaintBrush/>
                    </a14:imgEffect>
                  </a14:imgLayer>
                </a14:imgProps>
              </a:ext>
              <a:ext uri="{28A0092B-C50C-407E-A947-70E740481C1C}">
                <a14:useLocalDpi xmlns:a14="http://schemas.microsoft.com/office/drawing/2010/main" val="0"/>
              </a:ext>
            </a:extLst>
          </a:blip>
          <a:srcRect l="49081" r="1" b="1"/>
          <a:stretch/>
        </p:blipFill>
        <p:spPr>
          <a:xfrm>
            <a:off x="1" y="770037"/>
            <a:ext cx="5298683" cy="6097438"/>
          </a:xfrm>
          <a:custGeom>
            <a:avLst/>
            <a:gdLst>
              <a:gd name="connsiteX0" fmla="*/ 2178155 w 5298683"/>
              <a:gd name="connsiteY0" fmla="*/ 0 h 6097438"/>
              <a:gd name="connsiteX1" fmla="*/ 5298683 w 5298683"/>
              <a:gd name="connsiteY1" fmla="*/ 3120527 h 6097438"/>
              <a:gd name="connsiteX2" fmla="*/ 3392805 w 5298683"/>
              <a:gd name="connsiteY2" fmla="*/ 5995828 h 6097438"/>
              <a:gd name="connsiteX3" fmla="*/ 3115184 w 5298683"/>
              <a:gd name="connsiteY3" fmla="*/ 6097438 h 6097438"/>
              <a:gd name="connsiteX4" fmla="*/ 1241127 w 5298683"/>
              <a:gd name="connsiteY4" fmla="*/ 6097438 h 6097438"/>
              <a:gd name="connsiteX5" fmla="*/ 963506 w 5298683"/>
              <a:gd name="connsiteY5" fmla="*/ 5995828 h 6097438"/>
              <a:gd name="connsiteX6" fmla="*/ 193210 w 5298683"/>
              <a:gd name="connsiteY6" fmla="*/ 5528477 h 6097438"/>
              <a:gd name="connsiteX7" fmla="*/ 0 w 5298683"/>
              <a:gd name="connsiteY7" fmla="*/ 5352876 h 6097438"/>
              <a:gd name="connsiteX8" fmla="*/ 0 w 5298683"/>
              <a:gd name="connsiteY8" fmla="*/ 888178 h 6097438"/>
              <a:gd name="connsiteX9" fmla="*/ 193210 w 5298683"/>
              <a:gd name="connsiteY9" fmla="*/ 712577 h 6097438"/>
              <a:gd name="connsiteX10" fmla="*/ 2178155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Tree>
    <p:extLst>
      <p:ext uri="{BB962C8B-B14F-4D97-AF65-F5344CB8AC3E}">
        <p14:creationId xmlns:p14="http://schemas.microsoft.com/office/powerpoint/2010/main" val="36703293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2858</Words>
  <Application>Microsoft Office PowerPoint</Application>
  <PresentationFormat>Widescreen</PresentationFormat>
  <Paragraphs>157</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Agency FB</vt:lpstr>
      <vt:lpstr>Arial</vt:lpstr>
      <vt:lpstr>Calibri</vt:lpstr>
      <vt:lpstr>Calibri Light</vt:lpstr>
      <vt:lpstr>Times New Roman</vt:lpstr>
      <vt:lpstr>Office Theme</vt:lpstr>
      <vt:lpstr>PowerPoint Presentation</vt:lpstr>
      <vt:lpstr>Paul’s Work in the Word</vt:lpstr>
      <vt:lpstr>Paul as a Servant (1:1)</vt:lpstr>
      <vt:lpstr>To Increase Faith in God’s People (1:1)</vt:lpstr>
      <vt:lpstr>To Increase Godliness in God’s People (1:1)</vt:lpstr>
      <vt:lpstr>To Lead People to Heaven (1:2)</vt:lpstr>
      <vt:lpstr>To Preach the Gospel as Commanded (1:3)</vt:lpstr>
      <vt:lpstr>To Bring Grace, Mercy, and Peace (1:4)</vt:lpstr>
      <vt:lpstr>Paul’s Work in the Word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Work in the Word</dc:title>
  <dc:creator>Stan Cox</dc:creator>
  <cp:lastModifiedBy>Stan Cox</cp:lastModifiedBy>
  <cp:revision>10</cp:revision>
  <dcterms:created xsi:type="dcterms:W3CDTF">2018-08-16T16:34:26Z</dcterms:created>
  <dcterms:modified xsi:type="dcterms:W3CDTF">2018-08-19T21:11:03Z</dcterms:modified>
</cp:coreProperties>
</file>