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 id="2147483732" r:id="rId2"/>
  </p:sldMasterIdLst>
  <p:notesMasterIdLst>
    <p:notesMasterId r:id="rId10"/>
  </p:notesMasterIdLst>
  <p:sldIdLst>
    <p:sldId id="258" r:id="rId3"/>
    <p:sldId id="256" r:id="rId4"/>
    <p:sldId id="257" r:id="rId5"/>
    <p:sldId id="259" r:id="rId6"/>
    <p:sldId id="260" r:id="rId7"/>
    <p:sldId id="261" r:id="rId8"/>
    <p:sldId id="26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A00"/>
    <a:srgbClr val="E71C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8"/>
      </p:cViewPr>
      <p:guideLst/>
    </p:cSldViewPr>
  </p:slideViewPr>
  <p:notesTextViewPr>
    <p:cViewPr>
      <p:scale>
        <a:sx n="3" d="2"/>
        <a:sy n="3" d="2"/>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7ACE82-589A-4F02-8435-613091204635}" type="datetimeFigureOut">
              <a:rPr lang="en-US" smtClean="0"/>
              <a:t>8/10/2018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4DBFE5-53F2-4388-A81C-3832AF153756}" type="slidenum">
              <a:rPr lang="en-US" smtClean="0"/>
              <a:t>‹#›</a:t>
            </a:fld>
            <a:endParaRPr lang="en-US"/>
          </a:p>
        </p:txBody>
      </p:sp>
    </p:spTree>
    <p:extLst>
      <p:ext uri="{BB962C8B-B14F-4D97-AF65-F5344CB8AC3E}">
        <p14:creationId xmlns:p14="http://schemas.microsoft.com/office/powerpoint/2010/main" val="242092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4DBFE5-53F2-4388-A81C-3832AF153756}" type="slidenum">
              <a:rPr lang="en-US" smtClean="0"/>
              <a:t>1</a:t>
            </a:fld>
            <a:endParaRPr lang="en-US"/>
          </a:p>
        </p:txBody>
      </p:sp>
    </p:spTree>
    <p:extLst>
      <p:ext uri="{BB962C8B-B14F-4D97-AF65-F5344CB8AC3E}">
        <p14:creationId xmlns:p14="http://schemas.microsoft.com/office/powerpoint/2010/main" val="3438817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True Worship</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John 4:23-24</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Passing through Samaria on His way to Galilee, wearied from His journey, Jesus stopped at Jacob’s well in Sychar. There He encountered a woman, and He asked her for a drink. He then offered her living water (spiritual), and proof that He had such water to give (facts about her life He couldn’t know without Divine knowledge).</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Having her sin pointed out by Jesus, perceiving Him to be a prophet, she changed the subject to an age-old dispute between the Samaritans and Jews concerning the proper place of worship.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John 4:19-20)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OT contemplated a Divinely prescribed place of worship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Deuteronomy 12:5</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Under Divine guidance, Solomon built the temple, the house of worship, in Jerusalem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Kings 5-8</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Samaritans only accepted the Pentateuch, and falsely claimed the place of worship was Mount Gerizim – Which mount Jesus and the woman could look up to see in person at Jacob’s well.</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Jesus told her plainly that the Samaritans were wrong about the place of worship, and the Jews were right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4:22</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Salvation would come through the Jewish people – Messiah would be a Jew.</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tutor pointing to Christ was the Jewish law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Galatians 3:24</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Jews were the people under direct guidance of God for the proper worship. (Israel was the only true Theocracy in existence – only one God, and He was the God of the Israelite nation.)</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Regardless, Jesus looked forward to a time when the age-old dispute between the Samaritans and the Jews concerning the proper place of worship would be moot, because His kingdom would prescribe worship in spirit and truth, regardless of the location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21, 23-24).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“True worshipers”</a:t>
            </a:r>
            <a:r>
              <a:rPr lang="en-US" dirty="0">
                <a:latin typeface="Calibri" panose="020F0502020204030204" pitchFamily="34" charset="0"/>
                <a:ea typeface="Calibri" panose="020F0502020204030204" pitchFamily="34" charset="0"/>
                <a:cs typeface="Times New Roman" panose="02020603050405020304" pitchFamily="18" charset="0"/>
              </a:rPr>
              <a:t> implies a true worship – namely, worship in spirit and truth. This also implies a false worship exists:</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Ignorant worship</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4:22; Acts 17:22-23</a:t>
            </a:r>
            <a:r>
              <a:rPr lang="en-US" dirty="0">
                <a:latin typeface="Calibri" panose="020F0502020204030204" pitchFamily="34" charset="0"/>
                <a:ea typeface="Calibri" panose="020F0502020204030204" pitchFamily="34" charset="0"/>
                <a:cs typeface="Times New Roman" panose="02020603050405020304" pitchFamily="18" charset="0"/>
              </a:rPr>
              <a:t> – not knowing God, therefore not knowing what worship is acceptable.</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Will worship</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Colossians 2:20-23</a:t>
            </a:r>
            <a:r>
              <a:rPr lang="en-US" dirty="0">
                <a:latin typeface="Calibri" panose="020F0502020204030204" pitchFamily="34" charset="0"/>
                <a:ea typeface="Calibri" panose="020F0502020204030204" pitchFamily="34" charset="0"/>
                <a:cs typeface="Times New Roman" panose="02020603050405020304" pitchFamily="18" charset="0"/>
              </a:rPr>
              <a:t> – such ignorance leads to self-prescribed worship.</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Vain worship</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15:7-9</a:t>
            </a:r>
            <a:r>
              <a:rPr lang="en-US" dirty="0">
                <a:latin typeface="Calibri" panose="020F0502020204030204" pitchFamily="34" charset="0"/>
                <a:ea typeface="Calibri" panose="020F0502020204030204" pitchFamily="34" charset="0"/>
                <a:cs typeface="Times New Roman" panose="02020603050405020304" pitchFamily="18" charset="0"/>
              </a:rPr>
              <a:t> – any worship to God prescribed by man is vain.</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What is true worship? – Ultimately, what is authorized worship?</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Object of Worship</a:t>
            </a:r>
          </a:p>
          <a:p>
            <a:endParaRPr lang="en-US" dirty="0"/>
          </a:p>
        </p:txBody>
      </p:sp>
      <p:sp>
        <p:nvSpPr>
          <p:cNvPr id="4" name="Slide Number Placeholder 3"/>
          <p:cNvSpPr>
            <a:spLocks noGrp="1"/>
          </p:cNvSpPr>
          <p:nvPr>
            <p:ph type="sldNum" sz="quarter" idx="10"/>
          </p:nvPr>
        </p:nvSpPr>
        <p:spPr/>
        <p:txBody>
          <a:bodyPr/>
          <a:lstStyle/>
          <a:p>
            <a:fld id="{A14DBFE5-53F2-4388-A81C-3832AF153756}" type="slidenum">
              <a:rPr lang="en-US" smtClean="0"/>
              <a:t>2</a:t>
            </a:fld>
            <a:endParaRPr lang="en-US"/>
          </a:p>
        </p:txBody>
      </p:sp>
    </p:spTree>
    <p:extLst>
      <p:ext uri="{BB962C8B-B14F-4D97-AF65-F5344CB8AC3E}">
        <p14:creationId xmlns:p14="http://schemas.microsoft.com/office/powerpoint/2010/main" val="2915397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Object of Worship</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God is Spirit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4:24</a:t>
            </a:r>
            <a:r>
              <a:rPr lang="en-US" dirty="0">
                <a:latin typeface="Calibri" panose="020F0502020204030204" pitchFamily="34" charset="0"/>
                <a:ea typeface="Calibri" panose="020F0502020204030204" pitchFamily="34" charset="0"/>
                <a:cs typeface="Times New Roman" panose="02020603050405020304" pitchFamily="18" charset="0"/>
              </a:rPr>
              <a:t> – Jesus gave a foundation for His assertion about the correct form of worship – spirit and truth – BECAUSE GOD IS SPIRIT. </a:t>
            </a:r>
            <a:r>
              <a:rPr lang="en-US" i="1" dirty="0">
                <a:latin typeface="Calibri" panose="020F0502020204030204" pitchFamily="34" charset="0"/>
                <a:ea typeface="Calibri" panose="020F0502020204030204" pitchFamily="34" charset="0"/>
                <a:cs typeface="Times New Roman" panose="02020603050405020304" pitchFamily="18" charset="0"/>
              </a:rPr>
              <a:t>(It matters how God is viewed and represented.)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Spirit</a:t>
            </a:r>
            <a:r>
              <a:rPr lang="en-US" dirty="0">
                <a:latin typeface="Calibri" panose="020F0502020204030204" pitchFamily="34" charset="0"/>
                <a:ea typeface="Calibri" panose="020F0502020204030204" pitchFamily="34" charset="0"/>
                <a:cs typeface="Times New Roman" panose="02020603050405020304" pitchFamily="18" charset="0"/>
              </a:rPr>
              <a:t> – primarily denotes "the wind" (akin to </a:t>
            </a:r>
            <a:r>
              <a:rPr lang="en-US" i="1" dirty="0" err="1">
                <a:latin typeface="Calibri" panose="020F0502020204030204" pitchFamily="34" charset="0"/>
                <a:ea typeface="Calibri" panose="020F0502020204030204" pitchFamily="34" charset="0"/>
                <a:cs typeface="Times New Roman" panose="02020603050405020304" pitchFamily="18" charset="0"/>
              </a:rPr>
              <a:t>pneo</a:t>
            </a:r>
            <a:r>
              <a:rPr lang="en-US" dirty="0">
                <a:latin typeface="Calibri" panose="020F0502020204030204" pitchFamily="34" charset="0"/>
                <a:ea typeface="Calibri" panose="020F0502020204030204" pitchFamily="34" charset="0"/>
                <a:cs typeface="Times New Roman" panose="02020603050405020304" pitchFamily="18" charset="0"/>
              </a:rPr>
              <a:t>, "to breathe, blow"); also "breath;" then, especially "the spirit," which, like the wind, is invisible, immaterial and powerful. (Vine)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John 3:8</a:t>
            </a:r>
            <a:r>
              <a:rPr lang="en-US" dirty="0">
                <a:latin typeface="Calibri" panose="020F0502020204030204" pitchFamily="34" charset="0"/>
                <a:ea typeface="Calibri" panose="020F0502020204030204" pitchFamily="34" charset="0"/>
                <a:cs typeface="Times New Roman" panose="02020603050405020304" pitchFamily="18" charset="0"/>
              </a:rPr>
              <a:t> – Jesus’ explanation of those born of the Spirit.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Transcends the physical universe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Ecclesiastes 11:5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God in relation to creation:</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Creator greater than creation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17:24-25</a:t>
            </a:r>
            <a:r>
              <a:rPr lang="en-US" dirty="0">
                <a:latin typeface="Calibri" panose="020F0502020204030204" pitchFamily="34" charset="0"/>
                <a:ea typeface="Calibri" panose="020F0502020204030204" pitchFamily="34" charset="0"/>
                <a:cs typeface="Times New Roman" panose="02020603050405020304" pitchFamily="18" charset="0"/>
              </a:rPr>
              <a:t> – He created, thus is not the one in need – if these things emanate from Him, then He is not sustained by them, but them by Him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Hebrews 1:3</a:t>
            </a:r>
            <a:r>
              <a:rPr lang="en-US" dirty="0">
                <a:latin typeface="Calibri" panose="020F0502020204030204" pitchFamily="34" charset="0"/>
                <a:ea typeface="Calibri" panose="020F0502020204030204" pitchFamily="34" charset="0"/>
                <a:cs typeface="Times New Roman" panose="02020603050405020304" pitchFamily="18" charset="0"/>
              </a:rPr>
              <a:t> – upholds them by His word).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Worship without the consideration of its object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50:7-15</a:t>
            </a:r>
            <a:r>
              <a:rPr lang="en-US" dirty="0">
                <a:latin typeface="Calibri" panose="020F0502020204030204" pitchFamily="34" charset="0"/>
                <a:ea typeface="Calibri" panose="020F0502020204030204" pitchFamily="34" charset="0"/>
                <a:cs typeface="Times New Roman" panose="02020603050405020304" pitchFamily="18" charset="0"/>
              </a:rPr>
              <a:t> – Israel missed the point of worship – God didn’t NEED it, but they needed Him.</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Worship to God cannot be reduced in our MIND or PRACTICE to anything less than the nature of God Himself – Who is Spirit.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God is not physical, but neither is He simply an emotional entity.</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He is an intelligent self-existent eternal being whose ways and desires cannot be ascertained except through revelation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Isaiah 55:8-9</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God is Revealed (Truth)</a:t>
            </a:r>
          </a:p>
          <a:p>
            <a:endParaRPr lang="en-US" dirty="0"/>
          </a:p>
        </p:txBody>
      </p:sp>
      <p:sp>
        <p:nvSpPr>
          <p:cNvPr id="4" name="Slide Number Placeholder 3"/>
          <p:cNvSpPr>
            <a:spLocks noGrp="1"/>
          </p:cNvSpPr>
          <p:nvPr>
            <p:ph type="sldNum" sz="quarter" idx="10"/>
          </p:nvPr>
        </p:nvSpPr>
        <p:spPr/>
        <p:txBody>
          <a:bodyPr/>
          <a:lstStyle/>
          <a:p>
            <a:fld id="{A14DBFE5-53F2-4388-A81C-3832AF153756}" type="slidenum">
              <a:rPr lang="en-US" smtClean="0"/>
              <a:t>3</a:t>
            </a:fld>
            <a:endParaRPr lang="en-US"/>
          </a:p>
        </p:txBody>
      </p:sp>
    </p:spTree>
    <p:extLst>
      <p:ext uri="{BB962C8B-B14F-4D97-AF65-F5344CB8AC3E}">
        <p14:creationId xmlns:p14="http://schemas.microsoft.com/office/powerpoint/2010/main" val="2212998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God is Revealed (Truth)</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True worship transcends the mere elements and actions in worship prescribed by God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Psalm 51:16-17</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Sacrifices and offerings were prescribed by God, but the essence of worship was in the countenance of man’s spirit</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However, worship that is merely sincere is not pleasing to God if it is not according to the elements and actions prescribed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John 4:22</a:t>
            </a:r>
            <a:r>
              <a:rPr lang="en-US" dirty="0">
                <a:latin typeface="Calibri" panose="020F0502020204030204" pitchFamily="34" charset="0"/>
                <a:ea typeface="Calibri" panose="020F0502020204030204" pitchFamily="34" charset="0"/>
                <a:cs typeface="Times New Roman" panose="02020603050405020304" pitchFamily="18" charset="0"/>
              </a:rPr>
              <a:t> – for God is only pleased by worship ordained by Him, and we cannot know such without His revelation.)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2:11-13</a:t>
            </a:r>
            <a:r>
              <a:rPr lang="en-US" dirty="0">
                <a:latin typeface="Calibri" panose="020F0502020204030204" pitchFamily="34" charset="0"/>
                <a:ea typeface="Calibri" panose="020F0502020204030204" pitchFamily="34" charset="0"/>
                <a:cs typeface="Times New Roman" panose="02020603050405020304" pitchFamily="18" charset="0"/>
              </a:rPr>
              <a:t> – Worship that is spiritual must be known, but cannot be known except through revelation.</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God is Spirit, but He is also a God of truth</a:t>
            </a:r>
            <a:r>
              <a:rPr lang="en-US" dirty="0">
                <a:latin typeface="Calibri" panose="020F0502020204030204" pitchFamily="34" charset="0"/>
                <a:ea typeface="Calibri" panose="020F0502020204030204" pitchFamily="34" charset="0"/>
                <a:cs typeface="Times New Roman" panose="02020603050405020304" pitchFamily="18" charset="0"/>
              </a:rPr>
              <a:t> – these are interrelated because we cannot understand the spiritual without the revealed truth of God.</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13) – “which things we also speak, not in words taught by human wisdom, but in those taught by the Spirit, combining spiritual thoughts with spiritual words.”</a:t>
            </a:r>
            <a:r>
              <a:rPr lang="en-US" dirty="0">
                <a:latin typeface="Calibri" panose="020F0502020204030204" pitchFamily="34" charset="0"/>
                <a:ea typeface="Calibri" panose="020F0502020204030204" pitchFamily="34" charset="0"/>
                <a:cs typeface="Times New Roman" panose="02020603050405020304" pitchFamily="18" charset="0"/>
              </a:rPr>
              <a:t> (NASB)</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16)</a:t>
            </a:r>
            <a:r>
              <a:rPr lang="en-US" dirty="0">
                <a:latin typeface="Calibri" panose="020F0502020204030204" pitchFamily="34" charset="0"/>
                <a:ea typeface="Calibri" panose="020F0502020204030204" pitchFamily="34" charset="0"/>
                <a:cs typeface="Times New Roman" panose="02020603050405020304" pitchFamily="18" charset="0"/>
              </a:rPr>
              <a:t> – We cannot instruct God concerning spiritual truths – He instructs us by revelation, thus, the mind of Christ of which Paul speaks.</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Those who approach God, especially in worship, with a mindset that claims to better emphasize the fact that God is Spirit, but dismisses precept, miss the point.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These individuals claim to know God better than those who insist on closely following His revelation, but in doing so they claim to know God better than He knows Himself.</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Following precept closely does not negate the spiritual side of worship. Rather, it supports 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Form of Worship</a:t>
            </a:r>
          </a:p>
          <a:p>
            <a:endParaRPr lang="en-US" dirty="0"/>
          </a:p>
        </p:txBody>
      </p:sp>
      <p:sp>
        <p:nvSpPr>
          <p:cNvPr id="4" name="Slide Number Placeholder 3"/>
          <p:cNvSpPr>
            <a:spLocks noGrp="1"/>
          </p:cNvSpPr>
          <p:nvPr>
            <p:ph type="sldNum" sz="quarter" idx="10"/>
          </p:nvPr>
        </p:nvSpPr>
        <p:spPr/>
        <p:txBody>
          <a:bodyPr/>
          <a:lstStyle/>
          <a:p>
            <a:fld id="{A14DBFE5-53F2-4388-A81C-3832AF153756}" type="slidenum">
              <a:rPr lang="en-US" smtClean="0"/>
              <a:t>4</a:t>
            </a:fld>
            <a:endParaRPr lang="en-US"/>
          </a:p>
        </p:txBody>
      </p:sp>
    </p:spTree>
    <p:extLst>
      <p:ext uri="{BB962C8B-B14F-4D97-AF65-F5344CB8AC3E}">
        <p14:creationId xmlns:p14="http://schemas.microsoft.com/office/powerpoint/2010/main" val="1536775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Form of Worship</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In Spirit and Truth</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True worship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4:23-24</a:t>
            </a:r>
            <a:r>
              <a:rPr lang="en-US" dirty="0">
                <a:latin typeface="Calibri" panose="020F0502020204030204" pitchFamily="34" charset="0"/>
                <a:ea typeface="Calibri" panose="020F0502020204030204" pitchFamily="34" charset="0"/>
                <a:cs typeface="Times New Roman" panose="02020603050405020304" pitchFamily="18" charset="0"/>
              </a:rPr>
              <a:t> – worship in spirit and truth.</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Not a consideration of BALANCE</a:t>
            </a:r>
            <a:r>
              <a:rPr lang="en-US" dirty="0">
                <a:latin typeface="Calibri" panose="020F0502020204030204" pitchFamily="34" charset="0"/>
                <a:ea typeface="Calibri" panose="020F0502020204030204" pitchFamily="34" charset="0"/>
                <a:cs typeface="Times New Roman" panose="02020603050405020304" pitchFamily="18" charset="0"/>
              </a:rPr>
              <a:t> – gives the idea of compromise. (Picture a scale, taking away or adding to each side until there is balance.)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COEXISTENCE </a:t>
            </a:r>
            <a:r>
              <a:rPr lang="en-US" dirty="0">
                <a:latin typeface="Calibri" panose="020F0502020204030204" pitchFamily="34" charset="0"/>
                <a:ea typeface="Calibri" panose="020F0502020204030204" pitchFamily="34" charset="0"/>
                <a:cs typeface="Times New Roman" panose="02020603050405020304" pitchFamily="18" charset="0"/>
              </a:rPr>
              <a:t>– Worship in spirit is worship in truth, and worship in truth is worship in spirit.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This relationship between spirit and truth is manifest in the object of said worship, God Himself. (As seen before – how can we know Him who is SPIRIT, and approach Him in a spiritual way, without His revelation of TRUTH.)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example of rebellious Israel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Exodus 32:1-6</a:t>
            </a:r>
            <a:r>
              <a:rPr lang="en-US" dirty="0">
                <a:latin typeface="Calibri" panose="020F0502020204030204" pitchFamily="34" charset="0"/>
                <a:ea typeface="Calibri" panose="020F0502020204030204" pitchFamily="34" charset="0"/>
                <a:cs typeface="Times New Roman" panose="02020603050405020304" pitchFamily="18" charset="0"/>
              </a:rPr>
              <a:t> – impatient at Sinai):</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Moses’ delay led the people to request a representation of God’s presence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Moses on the mount for 40 days and 40 nights.</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Is God with them? (God gave several proofs that He was.)</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Exodus (cf. Exodus 14:31).</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Bitter waters turned sweet (cf. Exodus 15:22-27).</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Manna and Quail (cf. Exodus 16:6-7).</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Water from the rock (cf. Exodus 17:7).</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Cloud and voice (cf. Exodus 19:9; Even when Moses ascended the mount – Exodus 24:16-18).</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Despite the facts of the past that illustrated God’s presence among them, they wanted a physical representation of God because they didn’t think of Him in a spiritual way. (GOD IS NOT SEEN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John 4:12, 20</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Aaron complies with the people’s request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Aaron made a golden calf for them.</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4b)</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“this is your god”</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i="1" dirty="0" err="1">
                <a:latin typeface="Calibri" panose="020F0502020204030204" pitchFamily="34" charset="0"/>
                <a:ea typeface="Calibri" panose="020F0502020204030204" pitchFamily="34" charset="0"/>
                <a:cs typeface="Times New Roman" panose="02020603050405020304" pitchFamily="18" charset="0"/>
              </a:rPr>
              <a:t>elôhîym</a:t>
            </a:r>
            <a:r>
              <a:rPr lang="en-US" dirty="0">
                <a:latin typeface="Calibri" panose="020F0502020204030204" pitchFamily="34" charset="0"/>
                <a:ea typeface="Calibri" panose="020F0502020204030204" pitchFamily="34" charset="0"/>
                <a:cs typeface="Times New Roman" panose="02020603050405020304" pitchFamily="18" charset="0"/>
              </a:rPr>
              <a:t>; gods in the ordinary sense (Strong).</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Used in reference to the supreme God. (Plural – trinity)</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Here used generally.</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Aaron’s approach of compromise concerning the worship of Jehovah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5-6):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“SO WHEN AARON SAW IT”</a:t>
            </a:r>
            <a:r>
              <a:rPr lang="en-US" dirty="0">
                <a:latin typeface="Calibri" panose="020F0502020204030204" pitchFamily="34" charset="0"/>
                <a:ea typeface="Calibri" panose="020F0502020204030204" pitchFamily="34" charset="0"/>
                <a:cs typeface="Times New Roman" panose="02020603050405020304" pitchFamily="18" charset="0"/>
              </a:rPr>
              <a:t> (going further than expected, so Aaron seeks to direct attention back to God)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latin typeface="Calibri" panose="020F0502020204030204" pitchFamily="34" charset="0"/>
                <a:ea typeface="Calibri" panose="020F0502020204030204" pitchFamily="34" charset="0"/>
                <a:cs typeface="Times New Roman" panose="02020603050405020304" pitchFamily="18" charset="0"/>
              </a:rPr>
              <a:t>LORD</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yhwh</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(the) self-Existent or Eternal; name of God (Strong).</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 remarkable circumstance, strongly confirmatory of the view that they had not renounced the worship of Jehovah, but in accordance with Egyptian notions, had formed an image with which they had been familiar, to be the visible symbol of the divine presence.” (Jamieson, Fausset, and Brown Commentary – Exodus 32:5-6)</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“Yet he calls it a feast to Jehovah; for, brutish as they were, they did not imagine that this image was itself a god, nor did they design to terminate their adoration in the image, but they made it for a representation of the true God, whom they intended to worship in and through this image; and yet this did not excuse them from gross idolatry, any more than it will excuse the papists, whose plea it is that they do not worship the image, but God by the image, so making themselves just such idolaters as the worshippers of the golden calf, whose feast was a feast to Jehovah, and proclaimed to be so, that the most ignorant and unthinking might not mistake it.” (Matthew Henry: Commentary on Exodus 32)</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6)</a:t>
            </a:r>
            <a:r>
              <a:rPr lang="en-US" dirty="0">
                <a:latin typeface="Calibri" panose="020F0502020204030204" pitchFamily="34" charset="0"/>
                <a:ea typeface="Calibri" panose="020F0502020204030204" pitchFamily="34" charset="0"/>
                <a:cs typeface="Times New Roman" panose="02020603050405020304" pitchFamily="18" charset="0"/>
              </a:rPr>
              <a:t> – They worshiped before the alter and image – claimed to worship Jehovah, but really were not:</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Reduced Jehovah, who is Spirit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John 4:24),</a:t>
            </a:r>
            <a:r>
              <a:rPr lang="en-US" dirty="0">
                <a:latin typeface="Calibri" panose="020F0502020204030204" pitchFamily="34" charset="0"/>
                <a:ea typeface="Calibri" panose="020F0502020204030204" pitchFamily="34" charset="0"/>
                <a:cs typeface="Times New Roman" panose="02020603050405020304" pitchFamily="18" charset="0"/>
              </a:rPr>
              <a:t> to an image.</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Psalm 106:19-22</a:t>
            </a:r>
            <a:r>
              <a:rPr lang="en-US" dirty="0">
                <a:latin typeface="Calibri" panose="020F0502020204030204" pitchFamily="34" charset="0"/>
                <a:ea typeface="Calibri" panose="020F0502020204030204" pitchFamily="34" charset="0"/>
                <a:cs typeface="Times New Roman" panose="02020603050405020304" pitchFamily="18" charset="0"/>
              </a:rPr>
              <a:t> – In doing so, they did not pay homage to God, or do reverence to Him, but in actuality forgot Him.</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THEIR JOVIAL CONCOCTION WAS NEITHER IN SPIRIT NOR TRUTH SINCE THEY HAD ABANDONED THE VERY NATURE OF GOD HIMSELF – such worship was self-made, not Divinely appointed.</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7-10, 17-21)</a:t>
            </a:r>
            <a:r>
              <a:rPr lang="en-US" dirty="0">
                <a:latin typeface="Calibri" panose="020F0502020204030204" pitchFamily="34" charset="0"/>
                <a:ea typeface="Calibri" panose="020F0502020204030204" pitchFamily="34" charset="0"/>
                <a:cs typeface="Times New Roman" panose="02020603050405020304" pitchFamily="18" charset="0"/>
              </a:rPr>
              <a:t> – What they were doing was obviously wrong – NOT IN SPIRIT OR TRUTH.</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What was right with their actions?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Worship in spirit? </a:t>
            </a:r>
            <a:r>
              <a:rPr lang="en-US" dirty="0">
                <a:latin typeface="Calibri" panose="020F0502020204030204" pitchFamily="34" charset="0"/>
                <a:ea typeface="Calibri" panose="020F0502020204030204" pitchFamily="34" charset="0"/>
                <a:cs typeface="Times New Roman" panose="02020603050405020304" pitchFamily="18" charset="0"/>
              </a:rPr>
              <a:t>– Some would say so, for look at their energy! But how could it be when they disobeyed an explicit command of God who is Spirit?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Exodus 20:3-4)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Worship in truth?</a:t>
            </a:r>
            <a:r>
              <a:rPr lang="en-US" dirty="0">
                <a:latin typeface="Calibri" panose="020F0502020204030204" pitchFamily="34" charset="0"/>
                <a:ea typeface="Calibri" panose="020F0502020204030204" pitchFamily="34" charset="0"/>
                <a:cs typeface="Times New Roman" panose="02020603050405020304" pitchFamily="18" charset="0"/>
              </a:rPr>
              <a:t> – Obviously not, as they were doing something unlawful, and untrue to God.</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Worship in spirit and truth: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Worship that is sincere and thoughtful, not simply, but in its seeking to do reverence to God who IS SPIRIT.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Worship that is according to the revealed truth of God.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These coexist. If one or the other is missing the worship will not be acceptable to God, and is therefore unauthorized worship.</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There is no compromise here.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Spirit and truth worship are intimately related to the point of being inseparable in their totality.</a:t>
            </a: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Authorized Worship</a:t>
            </a:r>
          </a:p>
          <a:p>
            <a:endParaRPr lang="en-US" dirty="0"/>
          </a:p>
        </p:txBody>
      </p:sp>
      <p:sp>
        <p:nvSpPr>
          <p:cNvPr id="4" name="Slide Number Placeholder 3"/>
          <p:cNvSpPr>
            <a:spLocks noGrp="1"/>
          </p:cNvSpPr>
          <p:nvPr>
            <p:ph type="sldNum" sz="quarter" idx="10"/>
          </p:nvPr>
        </p:nvSpPr>
        <p:spPr/>
        <p:txBody>
          <a:bodyPr/>
          <a:lstStyle/>
          <a:p>
            <a:fld id="{A14DBFE5-53F2-4388-A81C-3832AF153756}" type="slidenum">
              <a:rPr lang="en-US" smtClean="0"/>
              <a:t>5</a:t>
            </a:fld>
            <a:endParaRPr lang="en-US"/>
          </a:p>
        </p:txBody>
      </p:sp>
    </p:spTree>
    <p:extLst>
      <p:ext uri="{BB962C8B-B14F-4D97-AF65-F5344CB8AC3E}">
        <p14:creationId xmlns:p14="http://schemas.microsoft.com/office/powerpoint/2010/main" val="2872503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Authorized Worship</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Preaching: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2:42a</a:t>
            </a:r>
            <a:r>
              <a:rPr lang="en-US" dirty="0">
                <a:latin typeface="Calibri" panose="020F0502020204030204" pitchFamily="34" charset="0"/>
                <a:ea typeface="Calibri" panose="020F0502020204030204" pitchFamily="34" charset="0"/>
                <a:cs typeface="Times New Roman" panose="02020603050405020304" pitchFamily="18" charset="0"/>
              </a:rPr>
              <a:t> – The newly functioning church had a need for continued instruction in the Lord’s ways.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20:7</a:t>
            </a:r>
            <a:r>
              <a:rPr lang="en-US" dirty="0">
                <a:latin typeface="Calibri" panose="020F0502020204030204" pitchFamily="34" charset="0"/>
                <a:ea typeface="Calibri" panose="020F0502020204030204" pitchFamily="34" charset="0"/>
                <a:cs typeface="Times New Roman" panose="02020603050405020304" pitchFamily="18" charset="0"/>
              </a:rPr>
              <a:t> – When they gathered on the 1</a:t>
            </a:r>
            <a:r>
              <a:rPr lang="en-US" baseline="30000" dirty="0">
                <a:latin typeface="Calibri" panose="020F0502020204030204" pitchFamily="34" charset="0"/>
                <a:ea typeface="Calibri" panose="020F0502020204030204" pitchFamily="34" charset="0"/>
                <a:cs typeface="Times New Roman" panose="02020603050405020304" pitchFamily="18" charset="0"/>
              </a:rPr>
              <a:t>st</a:t>
            </a:r>
            <a:r>
              <a:rPr lang="en-US" dirty="0">
                <a:latin typeface="Calibri" panose="020F0502020204030204" pitchFamily="34" charset="0"/>
                <a:ea typeface="Calibri" panose="020F0502020204030204" pitchFamily="34" charset="0"/>
                <a:cs typeface="Times New Roman" panose="02020603050405020304" pitchFamily="18" charset="0"/>
              </a:rPr>
              <a:t> day of the week it was not simply to observe the LS, but to hear God’s word proclaimed.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14:5, 12, 26</a:t>
            </a:r>
            <a:r>
              <a:rPr lang="en-US" dirty="0">
                <a:latin typeface="Calibri" panose="020F0502020204030204" pitchFamily="34" charset="0"/>
                <a:ea typeface="Calibri" panose="020F0502020204030204" pitchFamily="34" charset="0"/>
                <a:cs typeface="Times New Roman" panose="02020603050405020304" pitchFamily="18" charset="0"/>
              </a:rPr>
              <a:t> – Emphasis on prophecy in spiritual gifts for the EDIFICATION of the church.</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3:9-11, 20-21</a:t>
            </a:r>
            <a:r>
              <a:rPr lang="en-US" dirty="0">
                <a:latin typeface="Calibri" panose="020F0502020204030204" pitchFamily="34" charset="0"/>
                <a:ea typeface="Calibri" panose="020F0502020204030204" pitchFamily="34" charset="0"/>
                <a:cs typeface="Times New Roman" panose="02020603050405020304" pitchFamily="18" charset="0"/>
              </a:rPr>
              <a:t> – The proclamation of God’s word manifests His wisdom, and brings Him glory in the church.</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Spirit and truth?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More emotions provoked the more spiritual?</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More scripture and exegesis less spiritual?</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Is YOUR involvement in spirit and truth? – Just because the preacher is preaching doesn’t mean your part is accomplished?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Acts 17:11</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As long as the preacher is sincere and honest the subject matter is not important? False doctrine?</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Praying: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2:42</a:t>
            </a:r>
            <a:r>
              <a:rPr lang="en-US" dirty="0">
                <a:latin typeface="Calibri" panose="020F0502020204030204" pitchFamily="34" charset="0"/>
                <a:ea typeface="Calibri" panose="020F0502020204030204" pitchFamily="34" charset="0"/>
                <a:cs typeface="Times New Roman" panose="02020603050405020304" pitchFamily="18" charset="0"/>
              </a:rPr>
              <a:t> – Prayer needed in the first century church.</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14:15-17</a:t>
            </a:r>
            <a:r>
              <a:rPr lang="en-US" dirty="0">
                <a:latin typeface="Calibri" panose="020F0502020204030204" pitchFamily="34" charset="0"/>
                <a:ea typeface="Calibri" panose="020F0502020204030204" pitchFamily="34" charset="0"/>
                <a:cs typeface="Times New Roman" panose="02020603050405020304" pitchFamily="18" charset="0"/>
              </a:rPr>
              <a:t> – Prayers that are understood, and acceptable to God – leading in prayer, others need the understanding to say “Amen.”</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Spirit and truth?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More spiritual if the one praying is moved to tears? (Less spiritual if little emotion is detected?)</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Eloquence makes more spiritual?</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It doesn’t matter if the thoughts are scriptural, and sound more denominational if it is sincere?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Matthew 6:9</a:t>
            </a:r>
            <a:r>
              <a:rPr lang="en-US" dirty="0">
                <a:latin typeface="Calibri" panose="020F0502020204030204" pitchFamily="34" charset="0"/>
                <a:ea typeface="Calibri" panose="020F0502020204030204" pitchFamily="34" charset="0"/>
                <a:cs typeface="Times New Roman" panose="02020603050405020304" pitchFamily="18" charset="0"/>
              </a:rPr>
              <a:t> – instruction on prayer)</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Singing: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Colossians 3:16-17</a:t>
            </a:r>
            <a:r>
              <a:rPr lang="en-US" dirty="0">
                <a:latin typeface="Calibri" panose="020F0502020204030204" pitchFamily="34" charset="0"/>
                <a:ea typeface="Calibri" panose="020F0502020204030204" pitchFamily="34" charset="0"/>
                <a:cs typeface="Times New Roman" panose="02020603050405020304" pitchFamily="18" charset="0"/>
              </a:rPr>
              <a:t> – Rooted in the word of Christ, and according to the authority of the Lord.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5:18-20</a:t>
            </a:r>
            <a:r>
              <a:rPr lang="en-US" dirty="0">
                <a:latin typeface="Calibri" panose="020F0502020204030204" pitchFamily="34" charset="0"/>
                <a:ea typeface="Calibri" panose="020F0502020204030204" pitchFamily="34" charset="0"/>
                <a:cs typeface="Times New Roman" panose="02020603050405020304" pitchFamily="18" charset="0"/>
              </a:rPr>
              <a:t> – Speaking. The melody is in our heart (not on a mechanical instrument).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Spirit and truth?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Acapella is simply traditional, and instruments are okay as long as you are sincere? (NO authority for instruments – all scripture talks about is singing.)</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Instruments make the worship more meaningful and spiritual? (Emotions are not spiritual).</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Emphasis on the melody instead of the words – spiritual side of singing is the way the music moves you? (The words are the spiritual side as well as the truth.)</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Lord’s Supper: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11:23-29</a:t>
            </a:r>
            <a:r>
              <a:rPr lang="en-US" dirty="0">
                <a:latin typeface="Calibri" panose="020F0502020204030204" pitchFamily="34" charset="0"/>
                <a:ea typeface="Calibri" panose="020F0502020204030204" pitchFamily="34" charset="0"/>
                <a:cs typeface="Times New Roman" panose="02020603050405020304" pitchFamily="18" charset="0"/>
              </a:rPr>
              <a:t> – A memorial of the Lord’s death – body and blood – discern His body!</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Spirit and truth?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part of worship should be highly emotional so that it is more meaningful and spiritual?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Malachi 2:13</a:t>
            </a:r>
            <a:r>
              <a:rPr lang="en-US" dirty="0">
                <a:latin typeface="Calibri" panose="020F0502020204030204" pitchFamily="34" charset="0"/>
                <a:ea typeface="Calibri" panose="020F0502020204030204" pitchFamily="34" charset="0"/>
                <a:cs typeface="Times New Roman" panose="02020603050405020304" pitchFamily="18" charset="0"/>
              </a:rPr>
              <a:t> – emotions for the sake of emotions are not pleasing to God</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 1 Kings 18:27-29</a:t>
            </a:r>
            <a:r>
              <a:rPr lang="en-US" dirty="0">
                <a:latin typeface="Calibri" panose="020F0502020204030204" pitchFamily="34" charset="0"/>
                <a:ea typeface="Calibri" panose="020F0502020204030204" pitchFamily="34" charset="0"/>
                <a:cs typeface="Times New Roman" panose="02020603050405020304" pitchFamily="18" charset="0"/>
              </a:rPr>
              <a:t> – prophets of Baal – emotionalism is closer to idolatry)</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need dramatization in order to truly reflect on the Lord’s death? (What of scripture? Is it a production, or a message read and understood?)</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Every Sunday is too often? We need to make the time in between longer so it does not become mundane?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Acts 20:7</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The bible shows they did it EVERY 1</a:t>
            </a:r>
            <a:r>
              <a:rPr lang="en-US" baseline="30000" dirty="0">
                <a:latin typeface="Calibri" panose="020F0502020204030204" pitchFamily="34" charset="0"/>
                <a:ea typeface="Calibri" panose="020F0502020204030204" pitchFamily="34" charset="0"/>
                <a:cs typeface="Times New Roman" panose="02020603050405020304" pitchFamily="18" charset="0"/>
              </a:rPr>
              <a:t>st</a:t>
            </a:r>
            <a:r>
              <a:rPr lang="en-US" dirty="0">
                <a:latin typeface="Calibri" panose="020F0502020204030204" pitchFamily="34" charset="0"/>
                <a:ea typeface="Calibri" panose="020F0502020204030204" pitchFamily="34" charset="0"/>
                <a:cs typeface="Times New Roman" panose="02020603050405020304" pitchFamily="18" charset="0"/>
              </a:rPr>
              <a:t> day of the week – HOW CAN THE DEATH OF JESUS GET OLD?)</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Giving: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16:1-2</a:t>
            </a:r>
            <a:r>
              <a:rPr lang="en-US" dirty="0">
                <a:latin typeface="Calibri" panose="020F0502020204030204" pitchFamily="34" charset="0"/>
                <a:ea typeface="Calibri" panose="020F0502020204030204" pitchFamily="34" charset="0"/>
                <a:cs typeface="Times New Roman" panose="02020603050405020304" pitchFamily="18" charset="0"/>
              </a:rPr>
              <a:t> – Command to be observed every 1</a:t>
            </a:r>
            <a:r>
              <a:rPr lang="en-US" baseline="30000" dirty="0">
                <a:latin typeface="Calibri" panose="020F0502020204030204" pitchFamily="34" charset="0"/>
                <a:ea typeface="Calibri" panose="020F0502020204030204" pitchFamily="34" charset="0"/>
                <a:cs typeface="Times New Roman" panose="02020603050405020304" pitchFamily="18" charset="0"/>
              </a:rPr>
              <a:t>st</a:t>
            </a:r>
            <a:r>
              <a:rPr lang="en-US" dirty="0">
                <a:latin typeface="Calibri" panose="020F0502020204030204" pitchFamily="34" charset="0"/>
                <a:ea typeface="Calibri" panose="020F0502020204030204" pitchFamily="34" charset="0"/>
                <a:cs typeface="Times New Roman" panose="02020603050405020304" pitchFamily="18" charset="0"/>
              </a:rPr>
              <a:t> day of the week.</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Corinthians 8:5; 9:6-15</a:t>
            </a:r>
            <a:r>
              <a:rPr lang="en-US" dirty="0">
                <a:latin typeface="Calibri" panose="020F0502020204030204" pitchFamily="34" charset="0"/>
                <a:ea typeface="Calibri" panose="020F0502020204030204" pitchFamily="34" charset="0"/>
                <a:cs typeface="Times New Roman" panose="02020603050405020304" pitchFamily="18" charset="0"/>
              </a:rPr>
              <a:t> – An obvious aspect of worship, not merely something that is done on the 1</a:t>
            </a:r>
            <a:r>
              <a:rPr lang="en-US" baseline="30000" dirty="0">
                <a:latin typeface="Calibri" panose="020F0502020204030204" pitchFamily="34" charset="0"/>
                <a:ea typeface="Calibri" panose="020F0502020204030204" pitchFamily="34" charset="0"/>
                <a:cs typeface="Times New Roman" panose="02020603050405020304" pitchFamily="18" charset="0"/>
              </a:rPr>
              <a:t>st</a:t>
            </a:r>
            <a:r>
              <a:rPr lang="en-US" dirty="0">
                <a:latin typeface="Calibri" panose="020F0502020204030204" pitchFamily="34" charset="0"/>
                <a:ea typeface="Calibri" panose="020F0502020204030204" pitchFamily="34" charset="0"/>
                <a:cs typeface="Times New Roman" panose="02020603050405020304" pitchFamily="18" charset="0"/>
              </a:rPr>
              <a:t> day of the week, but something done in worship, as a form of worship.</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Spirit and truth?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My involvement in this part of worship is simply putting the money in the collection plate? No thoughts or reflection?</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more you give the more spiritual you show yourself to be?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Mark 12:41-44</a:t>
            </a:r>
            <a:r>
              <a:rPr lang="en-US" dirty="0">
                <a:latin typeface="Calibri" panose="020F0502020204030204" pitchFamily="34" charset="0"/>
                <a:ea typeface="Calibri" panose="020F0502020204030204" pitchFamily="34" charset="0"/>
                <a:cs typeface="Times New Roman" panose="02020603050405020304" pitchFamily="18" charset="0"/>
              </a:rPr>
              <a:t> – the widow and her two mites.)</a:t>
            </a:r>
          </a:p>
          <a:p>
            <a:pPr marL="1600200" marR="0" lvl="3" indent="-2286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point of giving is to make the church’s wallet fat? Fundraisers will be pleasing to God? (God’s way of the treasury is free-will offerings of the members.)</a:t>
            </a:r>
          </a:p>
          <a:p>
            <a:endParaRPr lang="en-US" dirty="0"/>
          </a:p>
        </p:txBody>
      </p:sp>
      <p:sp>
        <p:nvSpPr>
          <p:cNvPr id="4" name="Slide Number Placeholder 3"/>
          <p:cNvSpPr>
            <a:spLocks noGrp="1"/>
          </p:cNvSpPr>
          <p:nvPr>
            <p:ph type="sldNum" sz="quarter" idx="10"/>
          </p:nvPr>
        </p:nvSpPr>
        <p:spPr/>
        <p:txBody>
          <a:bodyPr/>
          <a:lstStyle/>
          <a:p>
            <a:fld id="{A14DBFE5-53F2-4388-A81C-3832AF153756}" type="slidenum">
              <a:rPr lang="en-US" smtClean="0"/>
              <a:t>6</a:t>
            </a:fld>
            <a:endParaRPr lang="en-US"/>
          </a:p>
        </p:txBody>
      </p:sp>
    </p:spTree>
    <p:extLst>
      <p:ext uri="{BB962C8B-B14F-4D97-AF65-F5344CB8AC3E}">
        <p14:creationId xmlns:p14="http://schemas.microsoft.com/office/powerpoint/2010/main" val="1114694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must understand that it matters how we worship God.</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Our worship to God is heavily reliant upon how we view God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John 4:24).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Our worship is to be in spirit and truth. WE MUST UNDERSTAND WHAT THIS MEANS.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Are we worshiping God in spirit and truth?</a:t>
            </a:r>
          </a:p>
          <a:p>
            <a:endParaRPr lang="en-US" dirty="0"/>
          </a:p>
        </p:txBody>
      </p:sp>
      <p:sp>
        <p:nvSpPr>
          <p:cNvPr id="4" name="Slide Number Placeholder 3"/>
          <p:cNvSpPr>
            <a:spLocks noGrp="1"/>
          </p:cNvSpPr>
          <p:nvPr>
            <p:ph type="sldNum" sz="quarter" idx="10"/>
          </p:nvPr>
        </p:nvSpPr>
        <p:spPr/>
        <p:txBody>
          <a:bodyPr/>
          <a:lstStyle/>
          <a:p>
            <a:fld id="{A14DBFE5-53F2-4388-A81C-3832AF153756}" type="slidenum">
              <a:rPr lang="en-US" smtClean="0"/>
              <a:t>7</a:t>
            </a:fld>
            <a:endParaRPr lang="en-US"/>
          </a:p>
        </p:txBody>
      </p:sp>
    </p:spTree>
    <p:extLst>
      <p:ext uri="{BB962C8B-B14F-4D97-AF65-F5344CB8AC3E}">
        <p14:creationId xmlns:p14="http://schemas.microsoft.com/office/powerpoint/2010/main" val="19457836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9B86F853-2849-4E84-AB6B-222093C228E2}" type="datetimeFigureOut">
              <a:rPr lang="en-US" smtClean="0"/>
              <a:t>8/10/2018</a:t>
            </a:fld>
            <a:endParaRPr lang="en-US"/>
          </a:p>
        </p:txBody>
      </p:sp>
      <p:sp>
        <p:nvSpPr>
          <p:cNvPr id="5" name="Footer Placeholder 4"/>
          <p:cNvSpPr>
            <a:spLocks noGrp="1"/>
          </p:cNvSpPr>
          <p:nvPr>
            <p:ph type="ftr" sz="quarter" idx="11"/>
          </p:nvPr>
        </p:nvSpPr>
        <p:spPr>
          <a:xfrm>
            <a:off x="914400" y="4323846"/>
            <a:ext cx="4880610" cy="365125"/>
          </a:xfrm>
        </p:spPr>
        <p:txBody>
          <a:bodyPr/>
          <a:lstStyle/>
          <a:p>
            <a:endParaRPr lang="en-US"/>
          </a:p>
        </p:txBody>
      </p:sp>
      <p:sp>
        <p:nvSpPr>
          <p:cNvPr id="6" name="Slide Number Placeholder 5"/>
          <p:cNvSpPr>
            <a:spLocks noGrp="1"/>
          </p:cNvSpPr>
          <p:nvPr>
            <p:ph type="sldNum" sz="quarter" idx="12"/>
          </p:nvPr>
        </p:nvSpPr>
        <p:spPr>
          <a:xfrm>
            <a:off x="6057900" y="1430867"/>
            <a:ext cx="2171700" cy="365125"/>
          </a:xfrm>
        </p:spPr>
        <p:txBody>
          <a:bodyPr/>
          <a:lstStyle/>
          <a:p>
            <a:fld id="{37885F31-5954-4070-8245-4EC99233E3A2}" type="slidenum">
              <a:rPr lang="en-US" smtClean="0"/>
              <a:t>‹#›</a:t>
            </a:fld>
            <a:endParaRPr lang="en-US"/>
          </a:p>
        </p:txBody>
      </p:sp>
    </p:spTree>
    <p:extLst>
      <p:ext uri="{BB962C8B-B14F-4D97-AF65-F5344CB8AC3E}">
        <p14:creationId xmlns:p14="http://schemas.microsoft.com/office/powerpoint/2010/main" val="703652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B86F853-2849-4E84-AB6B-222093C228E2}" type="datetimeFigureOut">
              <a:rPr lang="en-US" smtClean="0"/>
              <a:t>8/10/2018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85F31-5954-4070-8245-4EC99233E3A2}" type="slidenum">
              <a:rPr lang="en-US" smtClean="0"/>
              <a:t>‹#›</a:t>
            </a:fld>
            <a:endParaRPr lang="en-US"/>
          </a:p>
        </p:txBody>
      </p:sp>
    </p:spTree>
    <p:extLst>
      <p:ext uri="{BB962C8B-B14F-4D97-AF65-F5344CB8AC3E}">
        <p14:creationId xmlns:p14="http://schemas.microsoft.com/office/powerpoint/2010/main" val="2672285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9B86F853-2849-4E84-AB6B-222093C228E2}" type="datetimeFigureOut">
              <a:rPr lang="en-US" smtClean="0"/>
              <a:t>8/10/2018</a:t>
            </a:fld>
            <a:endParaRPr lang="en-US"/>
          </a:p>
        </p:txBody>
      </p:sp>
      <p:sp>
        <p:nvSpPr>
          <p:cNvPr id="6" name="Footer Placeholder 5"/>
          <p:cNvSpPr>
            <a:spLocks noGrp="1"/>
          </p:cNvSpPr>
          <p:nvPr>
            <p:ph type="ftr" sz="quarter" idx="11"/>
          </p:nvPr>
        </p:nvSpPr>
        <p:spPr>
          <a:xfrm>
            <a:off x="594360" y="381001"/>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37885F31-5954-4070-8245-4EC99233E3A2}" type="slidenum">
              <a:rPr lang="en-US" smtClean="0"/>
              <a:t>‹#›</a:t>
            </a:fld>
            <a:endParaRPr lang="en-US"/>
          </a:p>
        </p:txBody>
      </p:sp>
    </p:spTree>
    <p:extLst>
      <p:ext uri="{BB962C8B-B14F-4D97-AF65-F5344CB8AC3E}">
        <p14:creationId xmlns:p14="http://schemas.microsoft.com/office/powerpoint/2010/main" val="2373649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5" name="Picture 14"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9B86F853-2849-4E84-AB6B-222093C228E2}" type="datetimeFigureOut">
              <a:rPr lang="en-US" smtClean="0"/>
              <a:t>8/10/2018</a:t>
            </a:fld>
            <a:endParaRPr lang="en-US"/>
          </a:p>
        </p:txBody>
      </p:sp>
      <p:sp>
        <p:nvSpPr>
          <p:cNvPr id="6" name="Footer Placeholder 5"/>
          <p:cNvSpPr>
            <a:spLocks noGrp="1"/>
          </p:cNvSpPr>
          <p:nvPr>
            <p:ph type="ftr" sz="quarter" idx="11"/>
          </p:nvPr>
        </p:nvSpPr>
        <p:spPr>
          <a:xfrm>
            <a:off x="594360" y="379438"/>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37885F31-5954-4070-8245-4EC99233E3A2}" type="slidenum">
              <a:rPr lang="en-US" smtClean="0"/>
              <a:t>‹#›</a:t>
            </a:fld>
            <a:endParaRPr lang="en-US"/>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940163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9B86F853-2849-4E84-AB6B-222093C228E2}" type="datetimeFigureOut">
              <a:rPr lang="en-US" smtClean="0"/>
              <a:t>8/10/2018</a:t>
            </a:fld>
            <a:endParaRPr lang="en-US"/>
          </a:p>
        </p:txBody>
      </p:sp>
      <p:sp>
        <p:nvSpPr>
          <p:cNvPr id="6" name="Footer Placeholder 5"/>
          <p:cNvSpPr>
            <a:spLocks noGrp="1"/>
          </p:cNvSpPr>
          <p:nvPr>
            <p:ph type="ftr" sz="quarter" idx="11"/>
          </p:nvPr>
        </p:nvSpPr>
        <p:spPr>
          <a:xfrm>
            <a:off x="594360" y="378884"/>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37885F31-5954-4070-8245-4EC99233E3A2}" type="slidenum">
              <a:rPr lang="en-US" smtClean="0"/>
              <a:t>‹#›</a:t>
            </a:fld>
            <a:endParaRPr lang="en-US"/>
          </a:p>
        </p:txBody>
      </p:sp>
    </p:spTree>
    <p:extLst>
      <p:ext uri="{BB962C8B-B14F-4D97-AF65-F5344CB8AC3E}">
        <p14:creationId xmlns:p14="http://schemas.microsoft.com/office/powerpoint/2010/main" val="255145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9B86F853-2849-4E84-AB6B-222093C228E2}" type="datetimeFigureOut">
              <a:rPr lang="en-US" smtClean="0"/>
              <a:t>8/10/2018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885F31-5954-4070-8245-4EC99233E3A2}" type="slidenum">
              <a:rPr lang="en-US" smtClean="0"/>
              <a:t>‹#›</a:t>
            </a:fld>
            <a:endParaRPr lang="en-US"/>
          </a:p>
        </p:txBody>
      </p:sp>
    </p:spTree>
    <p:extLst>
      <p:ext uri="{BB962C8B-B14F-4D97-AF65-F5344CB8AC3E}">
        <p14:creationId xmlns:p14="http://schemas.microsoft.com/office/powerpoint/2010/main" val="41233616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9B86F853-2849-4E84-AB6B-222093C228E2}" type="datetimeFigureOut">
              <a:rPr lang="en-US" smtClean="0"/>
              <a:t>8/10/2018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885F31-5954-4070-8245-4EC99233E3A2}" type="slidenum">
              <a:rPr lang="en-US" smtClean="0"/>
              <a:t>‹#›</a:t>
            </a:fld>
            <a:endParaRPr lang="en-US"/>
          </a:p>
        </p:txBody>
      </p:sp>
    </p:spTree>
    <p:extLst>
      <p:ext uri="{BB962C8B-B14F-4D97-AF65-F5344CB8AC3E}">
        <p14:creationId xmlns:p14="http://schemas.microsoft.com/office/powerpoint/2010/main" val="27842936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86F853-2849-4E84-AB6B-222093C228E2}" type="datetimeFigureOut">
              <a:rPr lang="en-US" smtClean="0"/>
              <a:t>8/10/2018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85F31-5954-4070-8245-4EC99233E3A2}" type="slidenum">
              <a:rPr lang="en-US" smtClean="0"/>
              <a:t>‹#›</a:t>
            </a:fld>
            <a:endParaRPr lang="en-US"/>
          </a:p>
        </p:txBody>
      </p:sp>
    </p:spTree>
    <p:extLst>
      <p:ext uri="{BB962C8B-B14F-4D97-AF65-F5344CB8AC3E}">
        <p14:creationId xmlns:p14="http://schemas.microsoft.com/office/powerpoint/2010/main" val="14689991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9B86F853-2849-4E84-AB6B-222093C228E2}" type="datetimeFigureOut">
              <a:rPr lang="en-US" smtClean="0"/>
              <a:t>8/10/2018</a:t>
            </a:fld>
            <a:endParaRPr lang="en-US"/>
          </a:p>
        </p:txBody>
      </p:sp>
      <p:sp>
        <p:nvSpPr>
          <p:cNvPr id="5" name="Footer Placeholder 4"/>
          <p:cNvSpPr>
            <a:spLocks noGrp="1"/>
          </p:cNvSpPr>
          <p:nvPr>
            <p:ph type="ftr" sz="quarter" idx="11"/>
          </p:nvPr>
        </p:nvSpPr>
        <p:spPr>
          <a:xfrm>
            <a:off x="594360" y="381001"/>
            <a:ext cx="4830656" cy="365125"/>
          </a:xfrm>
        </p:spPr>
        <p:txBody>
          <a:bodyPr/>
          <a:lstStyle/>
          <a:p>
            <a:endParaRPr lang="en-US"/>
          </a:p>
        </p:txBody>
      </p:sp>
      <p:sp>
        <p:nvSpPr>
          <p:cNvPr id="6" name="Slide Number Placeholder 5"/>
          <p:cNvSpPr>
            <a:spLocks noGrp="1"/>
          </p:cNvSpPr>
          <p:nvPr>
            <p:ph type="sldNum" sz="quarter" idx="12"/>
          </p:nvPr>
        </p:nvSpPr>
        <p:spPr>
          <a:xfrm>
            <a:off x="7882466" y="381001"/>
            <a:ext cx="667174" cy="365125"/>
          </a:xfrm>
        </p:spPr>
        <p:txBody>
          <a:bodyPr/>
          <a:lstStyle/>
          <a:p>
            <a:fld id="{37885F31-5954-4070-8245-4EC99233E3A2}" type="slidenum">
              <a:rPr lang="en-US" smtClean="0"/>
              <a:t>‹#›</a:t>
            </a:fld>
            <a:endParaRPr lang="en-US"/>
          </a:p>
        </p:txBody>
      </p:sp>
    </p:spTree>
    <p:extLst>
      <p:ext uri="{BB962C8B-B14F-4D97-AF65-F5344CB8AC3E}">
        <p14:creationId xmlns:p14="http://schemas.microsoft.com/office/powerpoint/2010/main" val="19442011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3989A18-6AA3-4BEB-8BD0-0194B0B2B698}" type="datetimeFigureOut">
              <a:rPr lang="en-US" smtClean="0"/>
              <a:t>8/10/2018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1C00F8-CB13-487E-97BA-0C278900E687}" type="slidenum">
              <a:rPr lang="en-US" smtClean="0"/>
              <a:t>‹#›</a:t>
            </a:fld>
            <a:endParaRPr lang="en-US"/>
          </a:p>
        </p:txBody>
      </p:sp>
    </p:spTree>
    <p:extLst>
      <p:ext uri="{BB962C8B-B14F-4D97-AF65-F5344CB8AC3E}">
        <p14:creationId xmlns:p14="http://schemas.microsoft.com/office/powerpoint/2010/main" val="12941824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989A18-6AA3-4BEB-8BD0-0194B0B2B698}" type="datetimeFigureOut">
              <a:rPr lang="en-US" smtClean="0"/>
              <a:t>8/10/2018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1C00F8-CB13-487E-97BA-0C278900E687}" type="slidenum">
              <a:rPr lang="en-US" smtClean="0"/>
              <a:t>‹#›</a:t>
            </a:fld>
            <a:endParaRPr lang="en-US"/>
          </a:p>
        </p:txBody>
      </p:sp>
    </p:spTree>
    <p:extLst>
      <p:ext uri="{BB962C8B-B14F-4D97-AF65-F5344CB8AC3E}">
        <p14:creationId xmlns:p14="http://schemas.microsoft.com/office/powerpoint/2010/main" val="2025974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86F853-2849-4E84-AB6B-222093C228E2}" type="datetimeFigureOut">
              <a:rPr lang="en-US" smtClean="0"/>
              <a:t>8/10/2018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85F31-5954-4070-8245-4EC99233E3A2}" type="slidenum">
              <a:rPr lang="en-US" smtClean="0"/>
              <a:t>‹#›</a:t>
            </a:fld>
            <a:endParaRPr lang="en-US"/>
          </a:p>
        </p:txBody>
      </p:sp>
    </p:spTree>
    <p:extLst>
      <p:ext uri="{BB962C8B-B14F-4D97-AF65-F5344CB8AC3E}">
        <p14:creationId xmlns:p14="http://schemas.microsoft.com/office/powerpoint/2010/main" val="20747888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989A18-6AA3-4BEB-8BD0-0194B0B2B698}" type="datetimeFigureOut">
              <a:rPr lang="en-US" smtClean="0"/>
              <a:t>8/10/2018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1C00F8-CB13-487E-97BA-0C278900E687}" type="slidenum">
              <a:rPr lang="en-US" smtClean="0"/>
              <a:t>‹#›</a:t>
            </a:fld>
            <a:endParaRPr lang="en-US"/>
          </a:p>
        </p:txBody>
      </p:sp>
    </p:spTree>
    <p:extLst>
      <p:ext uri="{BB962C8B-B14F-4D97-AF65-F5344CB8AC3E}">
        <p14:creationId xmlns:p14="http://schemas.microsoft.com/office/powerpoint/2010/main" val="3396010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989A18-6AA3-4BEB-8BD0-0194B0B2B698}" type="datetimeFigureOut">
              <a:rPr lang="en-US" smtClean="0"/>
              <a:t>8/10/2018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1C00F8-CB13-487E-97BA-0C278900E687}" type="slidenum">
              <a:rPr lang="en-US" smtClean="0"/>
              <a:t>‹#›</a:t>
            </a:fld>
            <a:endParaRPr lang="en-US"/>
          </a:p>
        </p:txBody>
      </p:sp>
    </p:spTree>
    <p:extLst>
      <p:ext uri="{BB962C8B-B14F-4D97-AF65-F5344CB8AC3E}">
        <p14:creationId xmlns:p14="http://schemas.microsoft.com/office/powerpoint/2010/main" val="34483508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989A18-6AA3-4BEB-8BD0-0194B0B2B698}" type="datetimeFigureOut">
              <a:rPr lang="en-US" smtClean="0"/>
              <a:t>8/10/2018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1C00F8-CB13-487E-97BA-0C278900E687}" type="slidenum">
              <a:rPr lang="en-US" smtClean="0"/>
              <a:t>‹#›</a:t>
            </a:fld>
            <a:endParaRPr lang="en-US"/>
          </a:p>
        </p:txBody>
      </p:sp>
    </p:spTree>
    <p:extLst>
      <p:ext uri="{BB962C8B-B14F-4D97-AF65-F5344CB8AC3E}">
        <p14:creationId xmlns:p14="http://schemas.microsoft.com/office/powerpoint/2010/main" val="8717313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989A18-6AA3-4BEB-8BD0-0194B0B2B698}" type="datetimeFigureOut">
              <a:rPr lang="en-US" smtClean="0"/>
              <a:t>8/10/2018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1C00F8-CB13-487E-97BA-0C278900E687}" type="slidenum">
              <a:rPr lang="en-US" smtClean="0"/>
              <a:t>‹#›</a:t>
            </a:fld>
            <a:endParaRPr lang="en-US"/>
          </a:p>
        </p:txBody>
      </p:sp>
    </p:spTree>
    <p:extLst>
      <p:ext uri="{BB962C8B-B14F-4D97-AF65-F5344CB8AC3E}">
        <p14:creationId xmlns:p14="http://schemas.microsoft.com/office/powerpoint/2010/main" val="12186282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989A18-6AA3-4BEB-8BD0-0194B0B2B698}" type="datetimeFigureOut">
              <a:rPr lang="en-US" smtClean="0"/>
              <a:t>8/10/2018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1C00F8-CB13-487E-97BA-0C278900E687}" type="slidenum">
              <a:rPr lang="en-US" smtClean="0"/>
              <a:t>‹#›</a:t>
            </a:fld>
            <a:endParaRPr lang="en-US"/>
          </a:p>
        </p:txBody>
      </p:sp>
    </p:spTree>
    <p:extLst>
      <p:ext uri="{BB962C8B-B14F-4D97-AF65-F5344CB8AC3E}">
        <p14:creationId xmlns:p14="http://schemas.microsoft.com/office/powerpoint/2010/main" val="35285503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989A18-6AA3-4BEB-8BD0-0194B0B2B698}" type="datetimeFigureOut">
              <a:rPr lang="en-US" smtClean="0"/>
              <a:t>8/10/2018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1C00F8-CB13-487E-97BA-0C278900E687}" type="slidenum">
              <a:rPr lang="en-US" smtClean="0"/>
              <a:t>‹#›</a:t>
            </a:fld>
            <a:endParaRPr lang="en-US"/>
          </a:p>
        </p:txBody>
      </p:sp>
    </p:spTree>
    <p:extLst>
      <p:ext uri="{BB962C8B-B14F-4D97-AF65-F5344CB8AC3E}">
        <p14:creationId xmlns:p14="http://schemas.microsoft.com/office/powerpoint/2010/main" val="2341192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989A18-6AA3-4BEB-8BD0-0194B0B2B698}" type="datetimeFigureOut">
              <a:rPr lang="en-US" smtClean="0"/>
              <a:t>8/10/2018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1C00F8-CB13-487E-97BA-0C278900E687}" type="slidenum">
              <a:rPr lang="en-US" smtClean="0"/>
              <a:t>‹#›</a:t>
            </a:fld>
            <a:endParaRPr lang="en-US"/>
          </a:p>
        </p:txBody>
      </p:sp>
    </p:spTree>
    <p:extLst>
      <p:ext uri="{BB962C8B-B14F-4D97-AF65-F5344CB8AC3E}">
        <p14:creationId xmlns:p14="http://schemas.microsoft.com/office/powerpoint/2010/main" val="4654991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989A18-6AA3-4BEB-8BD0-0194B0B2B698}" type="datetimeFigureOut">
              <a:rPr lang="en-US" smtClean="0"/>
              <a:t>8/10/2018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1C00F8-CB13-487E-97BA-0C278900E687}" type="slidenum">
              <a:rPr lang="en-US" smtClean="0"/>
              <a:t>‹#›</a:t>
            </a:fld>
            <a:endParaRPr lang="en-US"/>
          </a:p>
        </p:txBody>
      </p:sp>
    </p:spTree>
    <p:extLst>
      <p:ext uri="{BB962C8B-B14F-4D97-AF65-F5344CB8AC3E}">
        <p14:creationId xmlns:p14="http://schemas.microsoft.com/office/powerpoint/2010/main" val="32470582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989A18-6AA3-4BEB-8BD0-0194B0B2B698}" type="datetimeFigureOut">
              <a:rPr lang="en-US" smtClean="0"/>
              <a:t>8/10/2018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1C00F8-CB13-487E-97BA-0C278900E687}" type="slidenum">
              <a:rPr lang="en-US" smtClean="0"/>
              <a:t>‹#›</a:t>
            </a:fld>
            <a:endParaRPr lang="en-US"/>
          </a:p>
        </p:txBody>
      </p:sp>
    </p:spTree>
    <p:extLst>
      <p:ext uri="{BB962C8B-B14F-4D97-AF65-F5344CB8AC3E}">
        <p14:creationId xmlns:p14="http://schemas.microsoft.com/office/powerpoint/2010/main" val="1923860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9B86F853-2849-4E84-AB6B-222093C228E2}" type="datetimeFigureOut">
              <a:rPr lang="en-US" smtClean="0"/>
              <a:t>8/10/2018</a:t>
            </a:fld>
            <a:endParaRPr lang="en-US"/>
          </a:p>
        </p:txBody>
      </p:sp>
      <p:sp>
        <p:nvSpPr>
          <p:cNvPr id="5" name="Footer Placeholder 4"/>
          <p:cNvSpPr>
            <a:spLocks noGrp="1"/>
          </p:cNvSpPr>
          <p:nvPr>
            <p:ph type="ftr" sz="quarter" idx="11"/>
          </p:nvPr>
        </p:nvSpPr>
        <p:spPr>
          <a:xfrm>
            <a:off x="594360" y="381001"/>
            <a:ext cx="4830656" cy="365125"/>
          </a:xfrm>
        </p:spPr>
        <p:txBody>
          <a:bodyPr/>
          <a:lstStyle/>
          <a:p>
            <a:endParaRPr lang="en-US"/>
          </a:p>
        </p:txBody>
      </p:sp>
      <p:sp>
        <p:nvSpPr>
          <p:cNvPr id="6" name="Slide Number Placeholder 5"/>
          <p:cNvSpPr>
            <a:spLocks noGrp="1"/>
          </p:cNvSpPr>
          <p:nvPr>
            <p:ph type="sldNum" sz="quarter" idx="12"/>
          </p:nvPr>
        </p:nvSpPr>
        <p:spPr>
          <a:xfrm>
            <a:off x="7882466" y="381001"/>
            <a:ext cx="667173" cy="365125"/>
          </a:xfrm>
        </p:spPr>
        <p:txBody>
          <a:bodyPr/>
          <a:lstStyle/>
          <a:p>
            <a:fld id="{37885F31-5954-4070-8245-4EC99233E3A2}" type="slidenum">
              <a:rPr lang="en-US" smtClean="0"/>
              <a:t>‹#›</a:t>
            </a:fld>
            <a:endParaRPr lang="en-US"/>
          </a:p>
        </p:txBody>
      </p:sp>
    </p:spTree>
    <p:extLst>
      <p:ext uri="{BB962C8B-B14F-4D97-AF65-F5344CB8AC3E}">
        <p14:creationId xmlns:p14="http://schemas.microsoft.com/office/powerpoint/2010/main" val="3550378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86F853-2849-4E84-AB6B-222093C228E2}" type="datetimeFigureOut">
              <a:rPr lang="en-US" smtClean="0"/>
              <a:t>8/10/2018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85F31-5954-4070-8245-4EC99233E3A2}" type="slidenum">
              <a:rPr lang="en-US" smtClean="0"/>
              <a:t>‹#›</a:t>
            </a:fld>
            <a:endParaRPr lang="en-US"/>
          </a:p>
        </p:txBody>
      </p:sp>
    </p:spTree>
    <p:extLst>
      <p:ext uri="{BB962C8B-B14F-4D97-AF65-F5344CB8AC3E}">
        <p14:creationId xmlns:p14="http://schemas.microsoft.com/office/powerpoint/2010/main" val="3101524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86F853-2849-4E84-AB6B-222093C228E2}" type="datetimeFigureOut">
              <a:rPr lang="en-US" smtClean="0"/>
              <a:t>8/10/2018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885F31-5954-4070-8245-4EC99233E3A2}" type="slidenum">
              <a:rPr lang="en-US" smtClean="0"/>
              <a:t>‹#›</a:t>
            </a:fld>
            <a:endParaRPr lang="en-US"/>
          </a:p>
        </p:txBody>
      </p:sp>
    </p:spTree>
    <p:extLst>
      <p:ext uri="{BB962C8B-B14F-4D97-AF65-F5344CB8AC3E}">
        <p14:creationId xmlns:p14="http://schemas.microsoft.com/office/powerpoint/2010/main" val="1309337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86F853-2849-4E84-AB6B-222093C228E2}" type="datetimeFigureOut">
              <a:rPr lang="en-US" smtClean="0"/>
              <a:t>8/10/2018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885F31-5954-4070-8245-4EC99233E3A2}" type="slidenum">
              <a:rPr lang="en-US" smtClean="0"/>
              <a:t>‹#›</a:t>
            </a:fld>
            <a:endParaRPr lang="en-US"/>
          </a:p>
        </p:txBody>
      </p:sp>
    </p:spTree>
    <p:extLst>
      <p:ext uri="{BB962C8B-B14F-4D97-AF65-F5344CB8AC3E}">
        <p14:creationId xmlns:p14="http://schemas.microsoft.com/office/powerpoint/2010/main" val="309359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86F853-2849-4E84-AB6B-222093C228E2}" type="datetimeFigureOut">
              <a:rPr lang="en-US" smtClean="0"/>
              <a:t>8/10/2018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885F31-5954-4070-8245-4EC99233E3A2}" type="slidenum">
              <a:rPr lang="en-US" smtClean="0"/>
              <a:t>‹#›</a:t>
            </a:fld>
            <a:endParaRPr lang="en-US"/>
          </a:p>
        </p:txBody>
      </p:sp>
    </p:spTree>
    <p:extLst>
      <p:ext uri="{BB962C8B-B14F-4D97-AF65-F5344CB8AC3E}">
        <p14:creationId xmlns:p14="http://schemas.microsoft.com/office/powerpoint/2010/main" val="2549383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B86F853-2849-4E84-AB6B-222093C228E2}" type="datetimeFigureOut">
              <a:rPr lang="en-US" smtClean="0"/>
              <a:t>8/10/2018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85F31-5954-4070-8245-4EC99233E3A2}" type="slidenum">
              <a:rPr lang="en-US" smtClean="0"/>
              <a:t>‹#›</a:t>
            </a:fld>
            <a:endParaRPr lang="en-US"/>
          </a:p>
        </p:txBody>
      </p:sp>
    </p:spTree>
    <p:extLst>
      <p:ext uri="{BB962C8B-B14F-4D97-AF65-F5344CB8AC3E}">
        <p14:creationId xmlns:p14="http://schemas.microsoft.com/office/powerpoint/2010/main" val="2317835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B86F853-2849-4E84-AB6B-222093C228E2}" type="datetimeFigureOut">
              <a:rPr lang="en-US" smtClean="0"/>
              <a:t>8/10/2018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85F31-5954-4070-8245-4EC99233E3A2}" type="slidenum">
              <a:rPr lang="en-US" smtClean="0"/>
              <a:t>‹#›</a:t>
            </a:fld>
            <a:endParaRPr lang="en-US"/>
          </a:p>
        </p:txBody>
      </p:sp>
    </p:spTree>
    <p:extLst>
      <p:ext uri="{BB962C8B-B14F-4D97-AF65-F5344CB8AC3E}">
        <p14:creationId xmlns:p14="http://schemas.microsoft.com/office/powerpoint/2010/main" val="4076074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B86F853-2849-4E84-AB6B-222093C228E2}" type="datetimeFigureOut">
              <a:rPr lang="en-US" smtClean="0"/>
              <a:t>8/10/2018</a:t>
            </a:fld>
            <a:endParaRPr lang="en-US"/>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7885F31-5954-4070-8245-4EC99233E3A2}" type="slidenum">
              <a:rPr lang="en-US" smtClean="0"/>
              <a:t>‹#›</a:t>
            </a:fld>
            <a:endParaRPr lang="en-US"/>
          </a:p>
        </p:txBody>
      </p:sp>
    </p:spTree>
    <p:extLst>
      <p:ext uri="{BB962C8B-B14F-4D97-AF65-F5344CB8AC3E}">
        <p14:creationId xmlns:p14="http://schemas.microsoft.com/office/powerpoint/2010/main" val="406864688"/>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gs>
            <a:gs pos="74000">
              <a:srgbClr val="501D1C"/>
            </a:gs>
            <a:gs pos="83000">
              <a:srgbClr val="501D1C"/>
            </a:gs>
            <a:gs pos="100000">
              <a:srgbClr val="501D1C"/>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989A18-6AA3-4BEB-8BD0-0194B0B2B698}" type="datetimeFigureOut">
              <a:rPr lang="en-US" smtClean="0"/>
              <a:t>8/10/2018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C00F8-CB13-487E-97BA-0C278900E687}" type="slidenum">
              <a:rPr lang="en-US" smtClean="0"/>
              <a:t>‹#›</a:t>
            </a:fld>
            <a:endParaRPr lang="en-US"/>
          </a:p>
        </p:txBody>
      </p:sp>
    </p:spTree>
    <p:extLst>
      <p:ext uri="{BB962C8B-B14F-4D97-AF65-F5344CB8AC3E}">
        <p14:creationId xmlns:p14="http://schemas.microsoft.com/office/powerpoint/2010/main" val="232760293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FB200-0A3F-40AD-8265-2AAB4BE8CC3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1A714B2-4C29-4CB3-AFF2-32AFECF8988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950650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94E61-CB73-44AC-84C7-ED1D0465773E}"/>
              </a:ext>
            </a:extLst>
          </p:cNvPr>
          <p:cNvSpPr>
            <a:spLocks noGrp="1"/>
          </p:cNvSpPr>
          <p:nvPr>
            <p:ph type="ctrTitle"/>
          </p:nvPr>
        </p:nvSpPr>
        <p:spPr>
          <a:xfrm>
            <a:off x="914400" y="1803405"/>
            <a:ext cx="7315200" cy="1825096"/>
          </a:xfrm>
        </p:spPr>
        <p:txBody>
          <a:bodyPr>
            <a:scene3d>
              <a:camera prst="orthographicFront"/>
              <a:lightRig rig="threePt" dir="t"/>
            </a:scene3d>
            <a:sp3d extrusionH="57150">
              <a:bevelT w="38100" h="38100" prst="angle"/>
            </a:sp3d>
          </a:bodyPr>
          <a:lstStyle/>
          <a:p>
            <a:r>
              <a:rPr lang="en-US" b="1" dirty="0">
                <a:ln w="3175">
                  <a:noFill/>
                </a:ln>
                <a:solidFill>
                  <a:schemeClr val="bg1"/>
                </a:solidFill>
                <a:effectLst>
                  <a:glow rad="139700">
                    <a:schemeClr val="accent1">
                      <a:alpha val="57000"/>
                    </a:schemeClr>
                  </a:glow>
                  <a:outerShdw blurRad="50800" dist="38100" dir="10800000" algn="r" rotWithShape="0">
                    <a:prstClr val="black">
                      <a:alpha val="40000"/>
                    </a:prstClr>
                  </a:outerShdw>
                  <a:reflection blurRad="6350" stA="60000" endA="900" endPos="58000" dir="5400000" sy="-100000" algn="bl" rotWithShape="0"/>
                </a:effectLst>
              </a:rPr>
              <a:t>True </a:t>
            </a:r>
            <a:r>
              <a:rPr lang="en-US" b="1" dirty="0">
                <a:ln w="3175">
                  <a:noFill/>
                </a:ln>
                <a:solidFill>
                  <a:schemeClr val="bg1"/>
                </a:solidFill>
                <a:effectLst>
                  <a:glow rad="139700">
                    <a:srgbClr val="FF8A00">
                      <a:alpha val="57000"/>
                    </a:srgbClr>
                  </a:glow>
                  <a:outerShdw blurRad="50800" dist="38100" dir="10800000" algn="r" rotWithShape="0">
                    <a:prstClr val="black">
                      <a:alpha val="40000"/>
                    </a:prstClr>
                  </a:outerShdw>
                  <a:reflection blurRad="6350" stA="60000" endA="900" endPos="58000" dir="5400000" sy="-100000" algn="bl" rotWithShape="0"/>
                </a:effectLst>
              </a:rPr>
              <a:t>Worship</a:t>
            </a:r>
          </a:p>
        </p:txBody>
      </p:sp>
      <p:sp>
        <p:nvSpPr>
          <p:cNvPr id="3" name="Subtitle 2">
            <a:extLst>
              <a:ext uri="{FF2B5EF4-FFF2-40B4-BE49-F238E27FC236}">
                <a16:creationId xmlns:a16="http://schemas.microsoft.com/office/drawing/2014/main" id="{96505D34-14AF-43B5-9AA3-316BBE4E45DE}"/>
              </a:ext>
            </a:extLst>
          </p:cNvPr>
          <p:cNvSpPr>
            <a:spLocks noGrp="1"/>
          </p:cNvSpPr>
          <p:nvPr>
            <p:ph type="subTitle" idx="1"/>
          </p:nvPr>
        </p:nvSpPr>
        <p:spPr>
          <a:xfrm>
            <a:off x="914400" y="3804477"/>
            <a:ext cx="7315200" cy="685800"/>
          </a:xfrm>
        </p:spPr>
        <p:txBody>
          <a:bodyPr>
            <a:normAutofit/>
          </a:bodyPr>
          <a:lstStyle/>
          <a:p>
            <a:r>
              <a:rPr lang="en-US" sz="3600" i="1" dirty="0"/>
              <a:t>John 4:23-24</a:t>
            </a:r>
          </a:p>
        </p:txBody>
      </p:sp>
    </p:spTree>
    <p:extLst>
      <p:ext uri="{BB962C8B-B14F-4D97-AF65-F5344CB8AC3E}">
        <p14:creationId xmlns:p14="http://schemas.microsoft.com/office/powerpoint/2010/main" val="300050139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499E8-5E17-41F6-A64A-6C1AA63EFA1E}"/>
              </a:ext>
            </a:extLst>
          </p:cNvPr>
          <p:cNvSpPr>
            <a:spLocks noGrp="1"/>
          </p:cNvSpPr>
          <p:nvPr>
            <p:ph type="title"/>
          </p:nvPr>
        </p:nvSpPr>
        <p:spPr>
          <a:xfrm>
            <a:off x="2646790" y="274042"/>
            <a:ext cx="6377940" cy="1293028"/>
          </a:xfrm>
        </p:spPr>
        <p:txBody>
          <a:bodyPr>
            <a:normAutofit/>
            <a:scene3d>
              <a:camera prst="orthographicFront"/>
              <a:lightRig rig="threePt" dir="t"/>
            </a:scene3d>
            <a:sp3d extrusionH="57150">
              <a:bevelT w="38100" h="38100" prst="angle"/>
            </a:sp3d>
          </a:bodyPr>
          <a:lstStyle/>
          <a:p>
            <a:r>
              <a:rPr lang="en-US" sz="4400" b="1" dirty="0">
                <a:ln w="3175">
                  <a:noFill/>
                </a:ln>
                <a:solidFill>
                  <a:schemeClr val="bg1"/>
                </a:solidFill>
                <a:effectLst>
                  <a:glow rad="139700">
                    <a:schemeClr val="accent1">
                      <a:alpha val="57000"/>
                    </a:schemeClr>
                  </a:glow>
                  <a:outerShdw blurRad="50800" dist="38100" dir="10800000" algn="r" rotWithShape="0">
                    <a:prstClr val="black">
                      <a:alpha val="40000"/>
                    </a:prstClr>
                  </a:outerShdw>
                  <a:reflection blurRad="6350" stA="60000" endA="900" endPos="58000" dir="5400000" sy="-100000" algn="bl" rotWithShape="0"/>
                </a:effectLst>
              </a:rPr>
              <a:t>Object of Worship</a:t>
            </a:r>
            <a:endParaRPr lang="en-US" sz="4400" dirty="0"/>
          </a:p>
        </p:txBody>
      </p:sp>
      <p:sp>
        <p:nvSpPr>
          <p:cNvPr id="3" name="Content Placeholder 2">
            <a:extLst>
              <a:ext uri="{FF2B5EF4-FFF2-40B4-BE49-F238E27FC236}">
                <a16:creationId xmlns:a16="http://schemas.microsoft.com/office/drawing/2014/main" id="{BD3C165F-113D-46F3-ABE8-FB4FD4A3B4ED}"/>
              </a:ext>
            </a:extLst>
          </p:cNvPr>
          <p:cNvSpPr>
            <a:spLocks noGrp="1"/>
          </p:cNvSpPr>
          <p:nvPr>
            <p:ph idx="1"/>
          </p:nvPr>
        </p:nvSpPr>
        <p:spPr>
          <a:xfrm>
            <a:off x="119269" y="1567070"/>
            <a:ext cx="8905461" cy="5178287"/>
          </a:xfrm>
        </p:spPr>
        <p:txBody>
          <a:bodyPr/>
          <a:lstStyle/>
          <a:p>
            <a:pPr marL="0" indent="0">
              <a:buNone/>
            </a:pPr>
            <a:r>
              <a:rPr lang="en-US" sz="3200" b="1" dirty="0"/>
              <a:t>God is Spirit </a:t>
            </a:r>
            <a:r>
              <a:rPr lang="en-US" sz="3200" i="1" dirty="0"/>
              <a:t>(cf. John 4:24)</a:t>
            </a:r>
          </a:p>
          <a:p>
            <a:r>
              <a:rPr lang="en-US" sz="3200" dirty="0"/>
              <a:t>Transcendent – </a:t>
            </a:r>
            <a:r>
              <a:rPr lang="en-US" sz="3200" i="1" dirty="0"/>
              <a:t>John 3:8; Ecclesiastes 11:5</a:t>
            </a:r>
          </a:p>
          <a:p>
            <a:r>
              <a:rPr lang="en-US" sz="3200" i="1" dirty="0"/>
              <a:t>Acts 17:24-25 </a:t>
            </a:r>
            <a:r>
              <a:rPr lang="en-US" sz="3200" dirty="0"/>
              <a:t>– In relation to creation.</a:t>
            </a:r>
          </a:p>
          <a:p>
            <a:r>
              <a:rPr lang="en-US" sz="3200" i="1" dirty="0"/>
              <a:t>Psalm 50:7-15 </a:t>
            </a:r>
            <a:r>
              <a:rPr lang="en-US" sz="3200" dirty="0"/>
              <a:t>– Worship without understanding who God is.</a:t>
            </a:r>
          </a:p>
        </p:txBody>
      </p:sp>
    </p:spTree>
    <p:extLst>
      <p:ext uri="{BB962C8B-B14F-4D97-AF65-F5344CB8AC3E}">
        <p14:creationId xmlns:p14="http://schemas.microsoft.com/office/powerpoint/2010/main" val="2148037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499E8-5E17-41F6-A64A-6C1AA63EFA1E}"/>
              </a:ext>
            </a:extLst>
          </p:cNvPr>
          <p:cNvSpPr>
            <a:spLocks noGrp="1"/>
          </p:cNvSpPr>
          <p:nvPr>
            <p:ph type="title"/>
          </p:nvPr>
        </p:nvSpPr>
        <p:spPr>
          <a:xfrm>
            <a:off x="2646790" y="274042"/>
            <a:ext cx="6377940" cy="1293028"/>
          </a:xfrm>
        </p:spPr>
        <p:txBody>
          <a:bodyPr>
            <a:normAutofit/>
            <a:scene3d>
              <a:camera prst="orthographicFront"/>
              <a:lightRig rig="threePt" dir="t"/>
            </a:scene3d>
            <a:sp3d extrusionH="57150">
              <a:bevelT w="38100" h="38100" prst="angle"/>
            </a:sp3d>
          </a:bodyPr>
          <a:lstStyle/>
          <a:p>
            <a:r>
              <a:rPr lang="en-US" sz="4400" b="1" dirty="0">
                <a:ln w="3175">
                  <a:noFill/>
                </a:ln>
                <a:solidFill>
                  <a:schemeClr val="bg1"/>
                </a:solidFill>
                <a:effectLst>
                  <a:glow rad="139700">
                    <a:schemeClr val="accent1">
                      <a:alpha val="57000"/>
                    </a:schemeClr>
                  </a:glow>
                  <a:outerShdw blurRad="50800" dist="38100" dir="10800000" algn="r" rotWithShape="0">
                    <a:prstClr val="black">
                      <a:alpha val="40000"/>
                    </a:prstClr>
                  </a:outerShdw>
                  <a:reflection blurRad="6350" stA="60000" endA="900" endPos="58000" dir="5400000" sy="-100000" algn="bl" rotWithShape="0"/>
                </a:effectLst>
              </a:rPr>
              <a:t>Object of Worship</a:t>
            </a:r>
            <a:endParaRPr lang="en-US" sz="4400" dirty="0"/>
          </a:p>
        </p:txBody>
      </p:sp>
      <p:sp>
        <p:nvSpPr>
          <p:cNvPr id="3" name="Content Placeholder 2">
            <a:extLst>
              <a:ext uri="{FF2B5EF4-FFF2-40B4-BE49-F238E27FC236}">
                <a16:creationId xmlns:a16="http://schemas.microsoft.com/office/drawing/2014/main" id="{BD3C165F-113D-46F3-ABE8-FB4FD4A3B4ED}"/>
              </a:ext>
            </a:extLst>
          </p:cNvPr>
          <p:cNvSpPr>
            <a:spLocks noGrp="1"/>
          </p:cNvSpPr>
          <p:nvPr>
            <p:ph idx="1"/>
          </p:nvPr>
        </p:nvSpPr>
        <p:spPr>
          <a:xfrm>
            <a:off x="119269" y="1567070"/>
            <a:ext cx="8905461" cy="5178287"/>
          </a:xfrm>
        </p:spPr>
        <p:txBody>
          <a:bodyPr/>
          <a:lstStyle/>
          <a:p>
            <a:pPr marL="0" indent="0">
              <a:buNone/>
            </a:pPr>
            <a:r>
              <a:rPr lang="en-US" sz="3200" b="1" dirty="0"/>
              <a:t>God is Revealed </a:t>
            </a:r>
            <a:r>
              <a:rPr lang="en-US" sz="3200" i="1" dirty="0"/>
              <a:t>(Truth)</a:t>
            </a:r>
          </a:p>
          <a:p>
            <a:r>
              <a:rPr lang="en-US" sz="3200" dirty="0"/>
              <a:t>Worship transcends the mere elements and actions prescribed by God                            </a:t>
            </a:r>
            <a:r>
              <a:rPr lang="en-US" sz="3200" i="1" dirty="0"/>
              <a:t>(cf. Psalm 51:16-17).</a:t>
            </a:r>
          </a:p>
          <a:p>
            <a:r>
              <a:rPr lang="en-US" sz="3200" dirty="0"/>
              <a:t>However, sincerity is not necessarily worship in spirit </a:t>
            </a:r>
            <a:r>
              <a:rPr lang="en-US" sz="3200" i="1" dirty="0"/>
              <a:t>(cf. John 4:22).</a:t>
            </a:r>
          </a:p>
          <a:p>
            <a:r>
              <a:rPr lang="en-US" sz="3200" i="1" dirty="0"/>
              <a:t>1 Corinthians 2:11-13, 16 </a:t>
            </a:r>
            <a:r>
              <a:rPr lang="en-US" sz="3200" dirty="0"/>
              <a:t>– Spiritual things must be revealed.</a:t>
            </a:r>
          </a:p>
        </p:txBody>
      </p:sp>
    </p:spTree>
    <p:extLst>
      <p:ext uri="{BB962C8B-B14F-4D97-AF65-F5344CB8AC3E}">
        <p14:creationId xmlns:p14="http://schemas.microsoft.com/office/powerpoint/2010/main" val="199839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499E8-5E17-41F6-A64A-6C1AA63EFA1E}"/>
              </a:ext>
            </a:extLst>
          </p:cNvPr>
          <p:cNvSpPr>
            <a:spLocks noGrp="1"/>
          </p:cNvSpPr>
          <p:nvPr>
            <p:ph type="title"/>
          </p:nvPr>
        </p:nvSpPr>
        <p:spPr>
          <a:xfrm>
            <a:off x="2646790" y="274042"/>
            <a:ext cx="6377940" cy="1293028"/>
          </a:xfrm>
        </p:spPr>
        <p:txBody>
          <a:bodyPr>
            <a:normAutofit/>
            <a:scene3d>
              <a:camera prst="orthographicFront"/>
              <a:lightRig rig="threePt" dir="t"/>
            </a:scene3d>
            <a:sp3d extrusionH="57150">
              <a:bevelT w="38100" h="38100" prst="angle"/>
            </a:sp3d>
          </a:bodyPr>
          <a:lstStyle/>
          <a:p>
            <a:r>
              <a:rPr lang="en-US" sz="4400" b="1" dirty="0">
                <a:ln w="3175">
                  <a:noFill/>
                </a:ln>
                <a:solidFill>
                  <a:schemeClr val="bg1"/>
                </a:solidFill>
                <a:effectLst>
                  <a:glow rad="139700">
                    <a:srgbClr val="FF8A00">
                      <a:alpha val="57000"/>
                    </a:srgbClr>
                  </a:glow>
                  <a:outerShdw blurRad="50800" dist="38100" dir="10800000" algn="r" rotWithShape="0">
                    <a:prstClr val="black">
                      <a:alpha val="40000"/>
                    </a:prstClr>
                  </a:outerShdw>
                  <a:reflection blurRad="6350" stA="60000" endA="900" endPos="58000" dir="5400000" sy="-100000" algn="bl" rotWithShape="0"/>
                </a:effectLst>
              </a:rPr>
              <a:t>Form of Worship</a:t>
            </a:r>
            <a:endParaRPr lang="en-US" sz="4400" dirty="0"/>
          </a:p>
        </p:txBody>
      </p:sp>
      <p:sp>
        <p:nvSpPr>
          <p:cNvPr id="3" name="Content Placeholder 2">
            <a:extLst>
              <a:ext uri="{FF2B5EF4-FFF2-40B4-BE49-F238E27FC236}">
                <a16:creationId xmlns:a16="http://schemas.microsoft.com/office/drawing/2014/main" id="{BD3C165F-113D-46F3-ABE8-FB4FD4A3B4ED}"/>
              </a:ext>
            </a:extLst>
          </p:cNvPr>
          <p:cNvSpPr>
            <a:spLocks noGrp="1"/>
          </p:cNvSpPr>
          <p:nvPr>
            <p:ph idx="1"/>
          </p:nvPr>
        </p:nvSpPr>
        <p:spPr>
          <a:xfrm>
            <a:off x="119269" y="1567070"/>
            <a:ext cx="8905461" cy="5178287"/>
          </a:xfrm>
        </p:spPr>
        <p:txBody>
          <a:bodyPr>
            <a:noAutofit/>
          </a:bodyPr>
          <a:lstStyle/>
          <a:p>
            <a:pPr marL="0" indent="0">
              <a:buNone/>
            </a:pPr>
            <a:r>
              <a:rPr lang="en-US" sz="3200" b="1" dirty="0"/>
              <a:t>In Spirit and Truth</a:t>
            </a:r>
          </a:p>
          <a:p>
            <a:r>
              <a:rPr lang="en-US" sz="3200" i="1" dirty="0"/>
              <a:t>John 4:23-24 </a:t>
            </a:r>
            <a:r>
              <a:rPr lang="en-US" sz="3200" dirty="0"/>
              <a:t>– True worship is a coexistence of spirit and truth, not a balance.</a:t>
            </a:r>
          </a:p>
          <a:p>
            <a:r>
              <a:rPr lang="en-US" sz="3200" dirty="0"/>
              <a:t>Example of rebellious Israel </a:t>
            </a:r>
            <a:r>
              <a:rPr lang="en-US" sz="3200" i="1" dirty="0"/>
              <a:t>(cf. Exodus 32)</a:t>
            </a:r>
            <a:r>
              <a:rPr lang="en-US" sz="3200" dirty="0"/>
              <a:t>:</a:t>
            </a:r>
          </a:p>
          <a:p>
            <a:pPr lvl="1"/>
            <a:r>
              <a:rPr lang="en-US" sz="3200" i="1" dirty="0"/>
              <a:t>(v. 1) </a:t>
            </a:r>
            <a:r>
              <a:rPr lang="en-US" sz="3200" dirty="0"/>
              <a:t>– Request for a rep. of God.</a:t>
            </a:r>
          </a:p>
          <a:p>
            <a:pPr lvl="1"/>
            <a:r>
              <a:rPr lang="en-US" sz="3200" i="1" dirty="0"/>
              <a:t>(vv. 2-4) </a:t>
            </a:r>
            <a:r>
              <a:rPr lang="en-US" sz="3200" dirty="0"/>
              <a:t>– Aaron complies.(“god”)</a:t>
            </a:r>
          </a:p>
          <a:p>
            <a:pPr lvl="1"/>
            <a:r>
              <a:rPr lang="en-US" sz="3200" i="1" dirty="0"/>
              <a:t>(vv. 5-6) </a:t>
            </a:r>
            <a:r>
              <a:rPr lang="en-US" sz="3200" dirty="0"/>
              <a:t>– Aaron’s compromise.(“LORD”)</a:t>
            </a:r>
          </a:p>
          <a:p>
            <a:pPr lvl="1"/>
            <a:r>
              <a:rPr lang="en-US" sz="3200" i="1" dirty="0"/>
              <a:t>(vv. 7-10, 17-21) </a:t>
            </a:r>
            <a:r>
              <a:rPr lang="en-US" sz="3200" dirty="0"/>
              <a:t>– Not in spirit and truth.</a:t>
            </a:r>
          </a:p>
        </p:txBody>
      </p:sp>
    </p:spTree>
    <p:extLst>
      <p:ext uri="{BB962C8B-B14F-4D97-AF65-F5344CB8AC3E}">
        <p14:creationId xmlns:p14="http://schemas.microsoft.com/office/powerpoint/2010/main" val="2363769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499E8-5E17-41F6-A64A-6C1AA63EFA1E}"/>
              </a:ext>
            </a:extLst>
          </p:cNvPr>
          <p:cNvSpPr>
            <a:spLocks noGrp="1"/>
          </p:cNvSpPr>
          <p:nvPr>
            <p:ph type="title"/>
          </p:nvPr>
        </p:nvSpPr>
        <p:spPr>
          <a:xfrm>
            <a:off x="2646790" y="274042"/>
            <a:ext cx="6377940" cy="1293028"/>
          </a:xfrm>
        </p:spPr>
        <p:txBody>
          <a:bodyPr>
            <a:normAutofit/>
            <a:scene3d>
              <a:camera prst="orthographicFront"/>
              <a:lightRig rig="threePt" dir="t"/>
            </a:scene3d>
            <a:sp3d extrusionH="57150">
              <a:bevelT w="38100" h="38100" prst="angle"/>
            </a:sp3d>
          </a:bodyPr>
          <a:lstStyle/>
          <a:p>
            <a:r>
              <a:rPr lang="en-US" sz="4400" b="1" dirty="0">
                <a:ln w="3175">
                  <a:noFill/>
                </a:ln>
                <a:solidFill>
                  <a:schemeClr val="bg1"/>
                </a:solidFill>
                <a:effectLst>
                  <a:glow rad="139700">
                    <a:srgbClr val="FF8A00">
                      <a:alpha val="57000"/>
                    </a:srgbClr>
                  </a:glow>
                  <a:outerShdw blurRad="50800" dist="38100" dir="10800000" algn="r" rotWithShape="0">
                    <a:prstClr val="black">
                      <a:alpha val="40000"/>
                    </a:prstClr>
                  </a:outerShdw>
                  <a:reflection blurRad="6350" stA="60000" endA="900" endPos="58000" dir="5400000" sy="-100000" algn="bl" rotWithShape="0"/>
                </a:effectLst>
              </a:rPr>
              <a:t>Form of Worship</a:t>
            </a:r>
            <a:endParaRPr lang="en-US" sz="4400" dirty="0"/>
          </a:p>
        </p:txBody>
      </p:sp>
      <p:sp>
        <p:nvSpPr>
          <p:cNvPr id="3" name="Content Placeholder 2">
            <a:extLst>
              <a:ext uri="{FF2B5EF4-FFF2-40B4-BE49-F238E27FC236}">
                <a16:creationId xmlns:a16="http://schemas.microsoft.com/office/drawing/2014/main" id="{BD3C165F-113D-46F3-ABE8-FB4FD4A3B4ED}"/>
              </a:ext>
            </a:extLst>
          </p:cNvPr>
          <p:cNvSpPr>
            <a:spLocks noGrp="1"/>
          </p:cNvSpPr>
          <p:nvPr>
            <p:ph idx="1"/>
          </p:nvPr>
        </p:nvSpPr>
        <p:spPr>
          <a:xfrm>
            <a:off x="119269" y="1567070"/>
            <a:ext cx="8905461" cy="5178287"/>
          </a:xfrm>
        </p:spPr>
        <p:txBody>
          <a:bodyPr>
            <a:noAutofit/>
          </a:bodyPr>
          <a:lstStyle/>
          <a:p>
            <a:pPr marL="0" indent="0">
              <a:buNone/>
            </a:pPr>
            <a:r>
              <a:rPr lang="en-US" sz="3200" b="1" dirty="0"/>
              <a:t>Authorized Worship </a:t>
            </a:r>
            <a:r>
              <a:rPr lang="en-US" sz="3200" i="1" dirty="0"/>
              <a:t>(Spirit and Truth)</a:t>
            </a:r>
          </a:p>
          <a:p>
            <a:r>
              <a:rPr lang="en-US" sz="3200" b="1" dirty="0"/>
              <a:t>Preaching</a:t>
            </a:r>
            <a:r>
              <a:rPr lang="en-US" sz="3200" dirty="0"/>
              <a:t> </a:t>
            </a:r>
            <a:r>
              <a:rPr lang="en-US" sz="3200" i="1" dirty="0"/>
              <a:t>(Acts 2:42; 20:7; 1 Cor. 14:5, 12, 26; Ephesians 3:9-11, 20-21)</a:t>
            </a:r>
          </a:p>
          <a:p>
            <a:r>
              <a:rPr lang="en-US" sz="3200" b="1" dirty="0"/>
              <a:t>Praying</a:t>
            </a:r>
            <a:r>
              <a:rPr lang="en-US" sz="3200" dirty="0"/>
              <a:t> </a:t>
            </a:r>
            <a:r>
              <a:rPr lang="en-US" sz="3200" i="1" dirty="0"/>
              <a:t>(Acts 2:42; 1 Corinthians 14:15-17; Matthew 6:9)</a:t>
            </a:r>
          </a:p>
          <a:p>
            <a:r>
              <a:rPr lang="en-US" sz="3200" b="1" dirty="0"/>
              <a:t>Singing</a:t>
            </a:r>
            <a:r>
              <a:rPr lang="en-US" sz="3200" dirty="0"/>
              <a:t> </a:t>
            </a:r>
            <a:r>
              <a:rPr lang="en-US" sz="3200" i="1" dirty="0"/>
              <a:t>(Colossians 3:16-17; Eph. 5:18-20)</a:t>
            </a:r>
          </a:p>
          <a:p>
            <a:r>
              <a:rPr lang="en-US" sz="3200" b="1" dirty="0"/>
              <a:t>Lord’s Supper </a:t>
            </a:r>
            <a:r>
              <a:rPr lang="en-US" sz="3200" i="1" dirty="0"/>
              <a:t>(1 Cor. 11:23-29; Acts 20:7;   cf. Malachi 2:13; 1 Kings 18:27-29)</a:t>
            </a:r>
          </a:p>
          <a:p>
            <a:r>
              <a:rPr lang="en-US" sz="3200" b="1" dirty="0"/>
              <a:t>Giving</a:t>
            </a:r>
            <a:r>
              <a:rPr lang="en-US" sz="3200" dirty="0"/>
              <a:t> </a:t>
            </a:r>
            <a:r>
              <a:rPr lang="en-US" sz="3200" i="1" dirty="0"/>
              <a:t>(1 Cor. 16:1-2; 2 Cor. 8:5; 9:6-15;     cf. Mark 12:41-44)</a:t>
            </a:r>
          </a:p>
          <a:p>
            <a:pPr marL="0" indent="0">
              <a:buNone/>
            </a:pPr>
            <a:endParaRPr lang="en-US" sz="3200" dirty="0"/>
          </a:p>
        </p:txBody>
      </p:sp>
    </p:spTree>
    <p:extLst>
      <p:ext uri="{BB962C8B-B14F-4D97-AF65-F5344CB8AC3E}">
        <p14:creationId xmlns:p14="http://schemas.microsoft.com/office/powerpoint/2010/main" val="1730182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94E61-CB73-44AC-84C7-ED1D0465773E}"/>
              </a:ext>
            </a:extLst>
          </p:cNvPr>
          <p:cNvSpPr>
            <a:spLocks noGrp="1"/>
          </p:cNvSpPr>
          <p:nvPr>
            <p:ph type="ctrTitle"/>
          </p:nvPr>
        </p:nvSpPr>
        <p:spPr>
          <a:xfrm>
            <a:off x="914400" y="1803405"/>
            <a:ext cx="7315200" cy="1825096"/>
          </a:xfrm>
        </p:spPr>
        <p:txBody>
          <a:bodyPr>
            <a:scene3d>
              <a:camera prst="orthographicFront"/>
              <a:lightRig rig="threePt" dir="t"/>
            </a:scene3d>
            <a:sp3d extrusionH="57150">
              <a:bevelT w="38100" h="38100" prst="angle"/>
            </a:sp3d>
          </a:bodyPr>
          <a:lstStyle/>
          <a:p>
            <a:r>
              <a:rPr lang="en-US" b="1" dirty="0">
                <a:ln w="3175">
                  <a:noFill/>
                </a:ln>
                <a:solidFill>
                  <a:schemeClr val="bg1"/>
                </a:solidFill>
                <a:effectLst>
                  <a:glow rad="139700">
                    <a:schemeClr val="accent1">
                      <a:alpha val="57000"/>
                    </a:schemeClr>
                  </a:glow>
                  <a:outerShdw blurRad="50800" dist="38100" dir="10800000" algn="r" rotWithShape="0">
                    <a:prstClr val="black">
                      <a:alpha val="40000"/>
                    </a:prstClr>
                  </a:outerShdw>
                  <a:reflection blurRad="6350" stA="60000" endA="900" endPos="58000" dir="5400000" sy="-100000" algn="bl" rotWithShape="0"/>
                </a:effectLst>
              </a:rPr>
              <a:t>True </a:t>
            </a:r>
            <a:r>
              <a:rPr lang="en-US" b="1" dirty="0">
                <a:ln w="3175">
                  <a:noFill/>
                </a:ln>
                <a:solidFill>
                  <a:schemeClr val="bg1"/>
                </a:solidFill>
                <a:effectLst>
                  <a:glow rad="139700">
                    <a:srgbClr val="FF8A00">
                      <a:alpha val="57000"/>
                    </a:srgbClr>
                  </a:glow>
                  <a:outerShdw blurRad="50800" dist="38100" dir="10800000" algn="r" rotWithShape="0">
                    <a:prstClr val="black">
                      <a:alpha val="40000"/>
                    </a:prstClr>
                  </a:outerShdw>
                  <a:reflection blurRad="6350" stA="60000" endA="900" endPos="58000" dir="5400000" sy="-100000" algn="bl" rotWithShape="0"/>
                </a:effectLst>
              </a:rPr>
              <a:t>Worship</a:t>
            </a:r>
          </a:p>
        </p:txBody>
      </p:sp>
      <p:sp>
        <p:nvSpPr>
          <p:cNvPr id="3" name="Subtitle 2">
            <a:extLst>
              <a:ext uri="{FF2B5EF4-FFF2-40B4-BE49-F238E27FC236}">
                <a16:creationId xmlns:a16="http://schemas.microsoft.com/office/drawing/2014/main" id="{96505D34-14AF-43B5-9AA3-316BBE4E45DE}"/>
              </a:ext>
            </a:extLst>
          </p:cNvPr>
          <p:cNvSpPr>
            <a:spLocks noGrp="1"/>
          </p:cNvSpPr>
          <p:nvPr>
            <p:ph type="subTitle" idx="1"/>
          </p:nvPr>
        </p:nvSpPr>
        <p:spPr>
          <a:xfrm>
            <a:off x="914400" y="3804477"/>
            <a:ext cx="7315200" cy="685800"/>
          </a:xfrm>
        </p:spPr>
        <p:txBody>
          <a:bodyPr>
            <a:normAutofit/>
          </a:bodyPr>
          <a:lstStyle/>
          <a:p>
            <a:r>
              <a:rPr lang="en-US" sz="3600" i="1" dirty="0"/>
              <a:t>John 4:23-24</a:t>
            </a:r>
          </a:p>
        </p:txBody>
      </p:sp>
    </p:spTree>
    <p:extLst>
      <p:ext uri="{BB962C8B-B14F-4D97-AF65-F5344CB8AC3E}">
        <p14:creationId xmlns:p14="http://schemas.microsoft.com/office/powerpoint/2010/main" val="38819107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171</TotalTime>
  <Words>2869</Words>
  <Application>Microsoft Office PowerPoint</Application>
  <PresentationFormat>On-screen Show (4:3)</PresentationFormat>
  <Paragraphs>162</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Arial</vt:lpstr>
      <vt:lpstr>Calibri</vt:lpstr>
      <vt:lpstr>Calibri Light</vt:lpstr>
      <vt:lpstr>Century Gothic</vt:lpstr>
      <vt:lpstr>Times New Roman</vt:lpstr>
      <vt:lpstr>Wingdings</vt:lpstr>
      <vt:lpstr>Vapor Trail</vt:lpstr>
      <vt:lpstr>Office Theme</vt:lpstr>
      <vt:lpstr>PowerPoint Presentation</vt:lpstr>
      <vt:lpstr>True Worship</vt:lpstr>
      <vt:lpstr>Object of Worship</vt:lpstr>
      <vt:lpstr>Object of Worship</vt:lpstr>
      <vt:lpstr>Form of Worship</vt:lpstr>
      <vt:lpstr>Form of Worship</vt:lpstr>
      <vt:lpstr>True Worship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True Worship</dc:title>
  <dc:creator>Stan Cox</dc:creator>
  <cp:lastModifiedBy>Stan Cox</cp:lastModifiedBy>
  <cp:revision>9</cp:revision>
  <dcterms:created xsi:type="dcterms:W3CDTF">2018-08-07T21:20:39Z</dcterms:created>
  <dcterms:modified xsi:type="dcterms:W3CDTF">2018-08-10T15:20:18Z</dcterms:modified>
</cp:coreProperties>
</file>